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54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8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62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6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24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70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8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0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D8E1-1BF3-4921-87D5-B965A9AC0F4D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E913D4-3249-494D-B9D2-84AFB365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4511" y="1408722"/>
            <a:ext cx="9144000" cy="211825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Granturile </a:t>
            </a:r>
            <a:r>
              <a:rPr lang="ro-RO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Norvegiene 2014-2021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locală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reducerea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sărăciei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creșterea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incluziunii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romilor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școală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toți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US" sz="27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7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PN2018</a:t>
            </a:r>
            <a:endParaRPr lang="en-US" sz="2800" b="1" dirty="0">
              <a:solidFill>
                <a:srgbClr val="00309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080" y="3763116"/>
            <a:ext cx="8257630" cy="210821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o-RO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Conferință de lansare</a:t>
            </a:r>
          </a:p>
          <a:p>
            <a:pPr algn="ctr"/>
            <a:r>
              <a:rPr lang="ro-RO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o-RO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ianuarie 2021</a:t>
            </a:r>
            <a:endParaRPr lang="en-US" sz="2600" b="1" dirty="0" smtClean="0">
              <a:solidFill>
                <a:srgbClr val="003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26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600" b="1" dirty="0" err="1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coala</a:t>
            </a:r>
            <a:r>
              <a:rPr lang="en-US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Gimnazial</a:t>
            </a:r>
            <a:r>
              <a:rPr lang="ro-RO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ro-RO" sz="26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600" b="1" dirty="0" smtClean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”Ion Murgeanu” Zorleni</a:t>
            </a:r>
          </a:p>
          <a:p>
            <a:pPr algn="ctr"/>
            <a:endParaRPr lang="ro-RO" sz="2400" b="1" dirty="0">
              <a:solidFill>
                <a:srgbClr val="003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sprijinul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Granturilor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Norvegiene2014– 2021.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Conținutul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acestui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nu reflect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opinia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oficială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Operatorului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Program , a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Punctului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Național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Contact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Oficiului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Mecanismului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Informațiile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opiniile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exprimate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reprezintă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responsabilitatea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exclusive a </a:t>
            </a:r>
            <a:r>
              <a:rPr lang="en-US" sz="1300" b="1" dirty="0" err="1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autorilor</a:t>
            </a:r>
            <a:r>
              <a:rPr lang="en-US" sz="1300" b="1" dirty="0">
                <a:solidFill>
                  <a:srgbClr val="003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1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857" y="5740059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873403" y="1418764"/>
            <a:ext cx="93022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dirty="0" smtClean="0">
                <a:latin typeface="Arial" pitchFamily="34" charset="0"/>
                <a:cs typeface="Arial" pitchFamily="34" charset="0"/>
              </a:rPr>
              <a:t>	Școala </a:t>
            </a:r>
            <a:r>
              <a:rPr lang="ro-RO" sz="1400" b="1" dirty="0">
                <a:latin typeface="Arial" pitchFamily="34" charset="0"/>
                <a:cs typeface="Arial" pitchFamily="34" charset="0"/>
              </a:rPr>
              <a:t>Gimnazială ”Ion Murgeanu” din Zorleni a căpătat această denumire începând cu 1 septembrie 2018, purtând numele renumitului poet, prozator și jurnalist Ion Murgeanu (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1940-2016), </a:t>
            </a:r>
            <a:r>
              <a:rPr lang="ro-RO" sz="1400" b="1" dirty="0">
                <a:latin typeface="Arial" pitchFamily="34" charset="0"/>
                <a:cs typeface="Arial" pitchFamily="34" charset="0"/>
              </a:rPr>
              <a:t>fiu al satului Zorleni și membru al Uniunii Scriitorilor din România din anul 1970.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55856" y="2247768"/>
            <a:ext cx="7087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Este cea mai mare unitate de învățământ gimnazial din mediul rural al județului Vaslui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1020 de preșcolari și elevi din ciclurile preșcolar, primar și gimnazial</a:t>
            </a:r>
            <a:endParaRPr lang="ro-RO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51 de clase și grupe de grădiniță.</a:t>
            </a:r>
          </a:p>
          <a:p>
            <a:r>
              <a:rPr lang="ro-RO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1200" b="1" dirty="0" smtClean="0">
                <a:latin typeface="Arial" pitchFamily="34" charset="0"/>
                <a:cs typeface="Arial" pitchFamily="34" charset="0"/>
              </a:rPr>
              <a:t>Putem afirma că Școala Gimnazială ”Ion Murgeanu” Zorleni reprezintă ”O școală pentru toți și pentru fiecare” deoarece oferă o educație de calitate, care a fost adaptată pentru elevii din categoriile sociale 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vulnerabil</a:t>
            </a:r>
            <a:r>
              <a:rPr lang="vi-VN" sz="12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elevi cu C.E.S. (cu acte) și 21 fără acte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149 de copii care au unul sau ambii părinţi plecaţi de acasă (ex: la muncă în străinătate/în altă localitate)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33 de copii care provin din familii care trăiesc din beneficii sociale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60 de copii care provin din familii monoparentale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55 de copii care provin din familii cu un nivel scăzut de educaţie al părinţilor, sub 8 clase.</a:t>
            </a:r>
            <a:endParaRPr lang="ro-RO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nu au fost identificați elevi de etnie </a:t>
            </a:r>
            <a:r>
              <a:rPr lang="vi-VN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romă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(2011);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79 </a:t>
            </a:r>
            <a:r>
              <a:rPr lang="fr-F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cadre </a:t>
            </a: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didactice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fr-F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din care cca. 80% sunt </a:t>
            </a: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titulari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RO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corpuri de școală și grădinițe dotate la standarde </a:t>
            </a:r>
            <a:r>
              <a:rPr lang="it-IT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europene</a:t>
            </a:r>
            <a:r>
              <a:rPr lang="ro-RO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vi-VN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terenuri multisport </a:t>
            </a:r>
          </a:p>
        </p:txBody>
      </p:sp>
      <p:pic>
        <p:nvPicPr>
          <p:cNvPr id="19" name="Imagine 8" descr="Fotografia postatÄ de Scoala Gimnaziala Nr.1 Zorleni."/>
          <p:cNvPicPr/>
          <p:nvPr/>
        </p:nvPicPr>
        <p:blipFill rotWithShape="1">
          <a:blip r:embed="rId7"/>
          <a:srcRect l="29380" t="16162" b="6013"/>
          <a:stretch/>
        </p:blipFill>
        <p:spPr bwMode="auto">
          <a:xfrm>
            <a:off x="732727" y="2388778"/>
            <a:ext cx="2882452" cy="3090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8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01188"/>
              </p:ext>
            </p:extLst>
          </p:nvPr>
        </p:nvGraphicFramePr>
        <p:xfrm>
          <a:off x="785945" y="2164801"/>
          <a:ext cx="8596313" cy="1563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724"/>
                <a:gridCol w="443570"/>
                <a:gridCol w="1091732"/>
                <a:gridCol w="749599"/>
                <a:gridCol w="574234"/>
                <a:gridCol w="804615"/>
                <a:gridCol w="440131"/>
                <a:gridCol w="440131"/>
                <a:gridCol w="440131"/>
                <a:gridCol w="440131"/>
                <a:gridCol w="440131"/>
                <a:gridCol w="440131"/>
                <a:gridCol w="440131"/>
                <a:gridCol w="440131"/>
                <a:gridCol w="440131"/>
                <a:gridCol w="326660"/>
              </a:tblGrid>
              <a:tr h="10980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Procent</a:t>
                      </a: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medii</a:t>
                      </a: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INSCRISI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CANDIDATI CU MEDIA PESTE 5</a:t>
                      </a: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PREZENTI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NEPRE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ZEN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TATI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ELIMINATI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1-1,99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2-2,99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3-3,99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4-4,99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5-5,99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6-6,99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7-7,99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8-8,99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9-9,99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</a:tr>
              <a:tr h="233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</a:tr>
              <a:tr h="231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7473" marR="67473" marT="0" marB="0" anchor="b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074511" y="1381671"/>
            <a:ext cx="82647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EVALUARE NAȚIONALĂ 2019  </a:t>
            </a:r>
          </a:p>
          <a:p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Școala </a:t>
            </a: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Gimnazială ”Ion Murgeanu” </a:t>
            </a:r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Zorleni + Școala Gimnazială Nr.2 Zorleni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240"/>
              </p:ext>
            </p:extLst>
          </p:nvPr>
        </p:nvGraphicFramePr>
        <p:xfrm>
          <a:off x="844842" y="4567961"/>
          <a:ext cx="8596313" cy="1079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502"/>
                <a:gridCol w="665620"/>
                <a:gridCol w="1031970"/>
                <a:gridCol w="730978"/>
                <a:gridCol w="540134"/>
                <a:gridCol w="803146"/>
                <a:gridCol w="429988"/>
                <a:gridCol w="429988"/>
                <a:gridCol w="429988"/>
                <a:gridCol w="429988"/>
                <a:gridCol w="429988"/>
                <a:gridCol w="429988"/>
                <a:gridCol w="429988"/>
                <a:gridCol w="429988"/>
                <a:gridCol w="429988"/>
                <a:gridCol w="325071"/>
              </a:tblGrid>
              <a:tr h="890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Procent</a:t>
                      </a: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medii</a:t>
                      </a: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peste</a:t>
                      </a: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INSCRISI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CANDIDATI CU MEDIA PESTE 5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PREZENTI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NEPRE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ZEN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TATI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ELIMINATI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1-1,99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2-2,99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3-3,99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4-4,99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5-5,99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6-6,99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7-7,99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8-8,99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9-9,99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ctr"/>
                </a:tc>
              </a:tr>
              <a:tr h="189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itchFamily="34" charset="0"/>
                          <a:cs typeface="Arial" pitchFamily="34" charset="0"/>
                        </a:rPr>
                        <a:t>35 %</a:t>
                      </a:r>
                      <a:endParaRPr lang="en-US" sz="1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473" marR="67473" marT="0" marB="0" anchor="b"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93157" y="3925307"/>
            <a:ext cx="82647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EVALUARE NAȚIONALĂ </a:t>
            </a:r>
            <a:endParaRPr lang="ro-RO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Școala </a:t>
            </a: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Gimnazială </a:t>
            </a:r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Nr.3 Popeni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2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91876"/>
              </p:ext>
            </p:extLst>
          </p:nvPr>
        </p:nvGraphicFramePr>
        <p:xfrm>
          <a:off x="859639" y="2425891"/>
          <a:ext cx="8573365" cy="3331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836"/>
                <a:gridCol w="333594"/>
                <a:gridCol w="386968"/>
                <a:gridCol w="680531"/>
                <a:gridCol w="707219"/>
                <a:gridCol w="453688"/>
                <a:gridCol w="427000"/>
                <a:gridCol w="520407"/>
                <a:gridCol w="520407"/>
                <a:gridCol w="520407"/>
                <a:gridCol w="510398"/>
                <a:gridCol w="520407"/>
                <a:gridCol w="520407"/>
                <a:gridCol w="520407"/>
                <a:gridCol w="520407"/>
                <a:gridCol w="360282"/>
              </a:tblGrid>
              <a:tr h="8981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UNITATEA DE PROVENIENTA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INSCRISI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CU TOATE REZULTATELE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CANDIDATI CU MEDIA PESTE 5</a:t>
                      </a:r>
                      <a:endParaRPr lang="it-IT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PREZENTI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NEPREZENTATI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1-1,99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2-2,99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3-3,99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4-4,99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5-5,99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6-6,99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7-7,99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8-8,99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9-9,99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25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ȘCOALA GIMNAZIALĂ "ION MURGEANU", SAT ZORLENI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0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ȘCOALA GIMNAZIALĂ NR. 2, SAT ZORLENI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0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ȘCOALA GIMNAZIALĂ NR. 3, SAT POPENI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92448" y="1418764"/>
            <a:ext cx="8307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EVALUARE NAȚIONALĂ </a:t>
            </a:r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2020 </a:t>
            </a:r>
            <a:endParaRPr lang="ro-RO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Școala </a:t>
            </a:r>
            <a:r>
              <a:rPr lang="ro-R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Gimnazială ”Ion Murgeanu” </a:t>
            </a:r>
            <a:r>
              <a:rPr lang="ro-RO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Zorleni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181343" y="1619122"/>
            <a:ext cx="75496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Din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cei 112 elevi care au fost prezenți la Evaluările Naționale din anii 2019 și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2021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, 21 au făcut parte din grupuri vulnerabile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; </a:t>
            </a:r>
            <a:endParaRPr lang="ro-RO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3 elevi au fost cu C.E.S.; dintre aceștia unul cu handicap locomotor având dreptul la însoțitor) – a promovat examenul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elevi cu deficiențe mintale – nu au promovat examenul dar au continuat în învățământul tehnic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;</a:t>
            </a:r>
            <a:endParaRPr lang="ro-RO" sz="14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18 elevi au făcut parte din alte grupuri vulnerabile – dintre aceștia, 10 au fost admiși la licee (doi chiar la Colegiul ”Gh. Roșca Codreanu”) și 8 în învățământul tehnic de la Liceul ”Marcel Guguianu” din localitate.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1159" y="437628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o-RO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Pentru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acești copii, cadrele didactice (în special cele de limba română și matematică) și profesorul psiholog au făcut ore de remediere atât la nivel individual cât și la nivel de grup.</a:t>
            </a:r>
          </a:p>
        </p:txBody>
      </p:sp>
      <p:sp>
        <p:nvSpPr>
          <p:cNvPr id="11" name="AutoShape 2" descr="https://apis.mail.yahoo.com/ws/v3/mailboxes/@.id==VjN-GaUu3NxByr_j8OpoLp5p0MSHOM_FYEvsV3qOsXJlkJd5HyHZjAbmmprLQJxflhD_4QS589m2ULn4HOf3kMCF_g/messages/@.id==AOuKPr01nYsFYBE3WAZVGBNM93A/content/parts/@.id==5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C:\Users\Asus\Downloads\20190606_103900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30" y="3805043"/>
            <a:ext cx="2794762" cy="186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C:\Users\Asus\Downloads\20190606_103715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4298" y="2110834"/>
            <a:ext cx="2103626" cy="1406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39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608420" y="1645684"/>
            <a:ext cx="85665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MĂSURI PENTRU PROMOVAREA INCLUZIUNII ȘCOLARE ȘI SOCIALE</a:t>
            </a:r>
          </a:p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nivel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individual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b="1" dirty="0">
                <a:latin typeface="Arial" pitchFamily="34" charset="0"/>
                <a:cs typeface="Arial" pitchFamily="34" charset="0"/>
              </a:rPr>
              <a:t>A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ctivitățile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psihopedagogice, desfășurate cu elevii cu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CES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o-RO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consiliere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psihopedagogică  individuală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a elevilor cu unul sau ambii părinți plecați, sau din familii monoparentale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Activități de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 autocunoaștere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și 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dezvoltare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pentru elevii</a:t>
            </a:r>
            <a:r>
              <a:rPr lang="ro-RO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din grupurile vulnerabile;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o-RO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onsilierea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părinților </a:t>
            </a:r>
            <a:r>
              <a:rPr lang="ro-RO" sz="1400" b="1" dirty="0" smtClean="0">
                <a:latin typeface="Arial" pitchFamily="34" charset="0"/>
                <a:cs typeface="Arial" pitchFamily="34" charset="0"/>
              </a:rPr>
              <a:t>cu un nivel scăzut de educație;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3825" y="3941430"/>
            <a:ext cx="6213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În privința activităților de grup și colective </a:t>
            </a:r>
            <a:endParaRPr lang="ro-RO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o-RO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vi-VN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ntervenții </a:t>
            </a:r>
            <a:r>
              <a:rPr lang="vi-VN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psihopedagogice având ca obiective: sensibilizarea elevilor asupra problematicii copiilor cu CES; </a:t>
            </a:r>
            <a:endParaRPr lang="ro-RO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o-RO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onștientizarea </a:t>
            </a:r>
            <a:r>
              <a:rPr lang="vi-VN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și combaterea stereotipurilor sau a prejudecăților privind elevii din grupurile vulnerabile din școala de masă</a:t>
            </a:r>
            <a:r>
              <a:rPr lang="vi-VN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vi-VN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usținerea </a:t>
            </a:r>
            <a:r>
              <a:rPr lang="vi-VN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și dezvoltarea abilităților de comunicare cu grupul al elevilor </a:t>
            </a:r>
            <a:r>
              <a:rPr lang="ro-R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 căror părinți sunt plecați sau care provin din familii monoparentale.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3138" y="3652774"/>
            <a:ext cx="46828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b="1" dirty="0">
                <a:latin typeface="Arial" pitchFamily="34" charset="0"/>
                <a:cs typeface="Arial" pitchFamily="34" charset="0"/>
              </a:rPr>
              <a:t>1.„Cine sunt eu?” – jocuri de autocunoaștere și familiarizare cu grupul clasei</a:t>
            </a:r>
          </a:p>
          <a:p>
            <a:r>
              <a:rPr lang="vi-VN" sz="1400" b="1" dirty="0">
                <a:latin typeface="Arial" pitchFamily="34" charset="0"/>
                <a:cs typeface="Arial" pitchFamily="34" charset="0"/>
              </a:rPr>
              <a:t>2. „Persoana mea între calități și defecte”</a:t>
            </a:r>
          </a:p>
          <a:p>
            <a:pPr algn="just"/>
            <a:r>
              <a:rPr lang="vi-VN" sz="1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„Comunicarea asertivă sau cum pot fi un bun coleg!”</a:t>
            </a:r>
          </a:p>
          <a:p>
            <a:r>
              <a:rPr lang="ro-RO" sz="1400" b="1" dirty="0">
                <a:latin typeface="Arial" pitchFamily="34" charset="0"/>
                <a:cs typeface="Arial" pitchFamily="34" charset="0"/>
              </a:rPr>
              <a:t>4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„Spune Stop Discriminării!”</a:t>
            </a:r>
          </a:p>
          <a:p>
            <a:r>
              <a:rPr lang="ro-RO" sz="1400" b="1" dirty="0">
                <a:latin typeface="Arial" pitchFamily="34" charset="0"/>
                <a:cs typeface="Arial" pitchFamily="34" charset="0"/>
              </a:rPr>
              <a:t>5</a:t>
            </a:r>
            <a:r>
              <a:rPr lang="vi-VN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400" b="1" dirty="0">
                <a:latin typeface="Arial" pitchFamily="34" charset="0"/>
                <a:cs typeface="Arial" pitchFamily="34" charset="0"/>
              </a:rPr>
              <a:t>„Stop intimidare: Modalități de a face față bullyngului școlar”.</a:t>
            </a:r>
          </a:p>
        </p:txBody>
      </p:sp>
      <p:pic>
        <p:nvPicPr>
          <p:cNvPr id="12" name="Picture 11" descr="C:\Users\Asus\Downloads\20200309_140936 - Copy (1)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7508" y="1922025"/>
            <a:ext cx="2539475" cy="164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8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RDS 2019\3.Identitate vizuala\Comunicare_logo\Norway_grants\PNG\Norway_gran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59" y="438270"/>
            <a:ext cx="1346522" cy="889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RDS 2019\3.Identitate vizuala\Comunicare_logo\Logo FRDS\Logo_FRD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70" y="347049"/>
            <a:ext cx="1638688" cy="10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FRDS 2019\3.Identitate vizuala\sigla1_ISJ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11" y="5871325"/>
            <a:ext cx="1256888" cy="8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Landiana\Desktop\Logo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19" y="5757312"/>
            <a:ext cx="1750081" cy="1117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Landiana\Desktop\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73" y="5871326"/>
            <a:ext cx="2192593" cy="8554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935159" y="2457162"/>
            <a:ext cx="7011065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VĂ 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MULȚUMIM</a:t>
            </a:r>
            <a:r>
              <a:rPr lang="ro-RO" sz="6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PENTRU ATENȚIE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694</Words>
  <Application>Microsoft Office PowerPoint</Application>
  <PresentationFormat>Custom</PresentationFormat>
  <Paragraphs>180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                  Granturile Norvegiene 2014-2021 Programul Dezvoltare locală, reducerea sărăciei  și creșterea incluziunii romilor O școală pentru toți și pentru fiecare! PN2018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Mecanismul Spațiului Economic European Granturile Norvegiene 2014-2021 Programul Dezvoltare locală, reducerea sărăciei  și creșterea incluziunii romilor O școală pentru toți și pentru fiecare! PN2018</dc:title>
  <dc:creator>Landiana</dc:creator>
  <cp:lastModifiedBy>Asus</cp:lastModifiedBy>
  <cp:revision>26</cp:revision>
  <dcterms:created xsi:type="dcterms:W3CDTF">2021-01-21T16:54:51Z</dcterms:created>
  <dcterms:modified xsi:type="dcterms:W3CDTF">2021-01-28T10:59:12Z</dcterms:modified>
</cp:coreProperties>
</file>