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 id="2147483720"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3036D7B-1922-4DFD-8CB8-BA0EA4A5D9FF}" type="datetimeFigureOut">
              <a:rPr lang="en-US" smtClean="0"/>
              <a:pPr/>
              <a:t>5/14/2026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AF10B3A-7B05-4864-85E1-81D719AA992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03036D7B-1922-4DFD-8CB8-BA0EA4A5D9FF}" type="datetimeFigureOut">
              <a:rPr lang="en-US" smtClean="0"/>
              <a:pPr/>
              <a:t>5/14/2026</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AF10B3A-7B05-4864-85E1-81D719AA9926}"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036D7B-1922-4DFD-8CB8-BA0EA4A5D9FF}"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3036D7B-1922-4DFD-8CB8-BA0EA4A5D9FF}" type="datetimeFigureOut">
              <a:rPr lang="en-US" smtClean="0"/>
              <a:pPr/>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03036D7B-1922-4DFD-8CB8-BA0EA4A5D9FF}" type="datetimeFigureOut">
              <a:rPr lang="en-US" smtClean="0"/>
              <a:pPr/>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03036D7B-1922-4DFD-8CB8-BA0EA4A5D9FF}" type="datetimeFigureOut">
              <a:rPr lang="en-US" smtClean="0"/>
              <a:pPr/>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F10B3A-7B05-4864-85E1-81D719AA9926}"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036D7B-1922-4DFD-8CB8-BA0EA4A5D9FF}"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03036D7B-1922-4DFD-8CB8-BA0EA4A5D9FF}"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10B3A-7B05-4864-85E1-81D719AA9926}"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03036D7B-1922-4DFD-8CB8-BA0EA4A5D9FF}" type="datetimeFigureOut">
              <a:rPr lang="en-US" smtClean="0"/>
              <a:pPr/>
              <a:t>5/14/2026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AF10B3A-7B05-4864-85E1-81D719AA992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03036D7B-1922-4DFD-8CB8-BA0EA4A5D9FF}" type="datetimeFigureOut">
              <a:rPr lang="en-US" smtClean="0"/>
              <a:pPr/>
              <a:t>5/14/2026</a:t>
            </a:fld>
            <a:endParaRPr lang="en-US"/>
          </a:p>
        </p:txBody>
      </p:sp>
      <p:sp>
        <p:nvSpPr>
          <p:cNvPr id="9" name="Slide Number Placeholder 8"/>
          <p:cNvSpPr>
            <a:spLocks noGrp="1"/>
          </p:cNvSpPr>
          <p:nvPr>
            <p:ph type="sldNum" sz="quarter" idx="15"/>
          </p:nvPr>
        </p:nvSpPr>
        <p:spPr/>
        <p:txBody>
          <a:bodyPr rtlCol="0"/>
          <a:lstStyle/>
          <a:p>
            <a:fld id="{EAF10B3A-7B05-4864-85E1-81D719AA9926}"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AF10B3A-7B05-4864-85E1-81D719AA992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03036D7B-1922-4DFD-8CB8-BA0EA4A5D9FF}"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10B3A-7B05-4864-85E1-81D719AA9926}"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03036D7B-1922-4DFD-8CB8-BA0EA4A5D9FF}" type="datetimeFigureOut">
              <a:rPr lang="en-US" smtClean="0"/>
              <a:pPr/>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F10B3A-7B05-4864-85E1-81D719AA9926}"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03036D7B-1922-4DFD-8CB8-BA0EA4A5D9FF}" type="datetimeFigureOut">
              <a:rPr lang="en-US" smtClean="0"/>
              <a:pPr/>
              <a:t>5/14/2026</a:t>
            </a:fld>
            <a:endParaRPr lang="en-US"/>
          </a:p>
        </p:txBody>
      </p:sp>
      <p:sp>
        <p:nvSpPr>
          <p:cNvPr id="7" name="Slide Number Placeholder 6"/>
          <p:cNvSpPr>
            <a:spLocks noGrp="1"/>
          </p:cNvSpPr>
          <p:nvPr>
            <p:ph type="sldNum" sz="quarter" idx="11"/>
          </p:nvPr>
        </p:nvSpPr>
        <p:spPr/>
        <p:txBody>
          <a:bodyPr rtlCol="0"/>
          <a:lstStyle/>
          <a:p>
            <a:fld id="{EAF10B3A-7B05-4864-85E1-81D719AA9926}"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036D7B-1922-4DFD-8CB8-BA0EA4A5D9FF}" type="datetimeFigureOut">
              <a:rPr lang="en-US" smtClean="0"/>
              <a:pPr/>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03036D7B-1922-4DFD-8CB8-BA0EA4A5D9FF}" type="datetimeFigureOut">
              <a:rPr lang="en-US" smtClean="0"/>
              <a:pPr/>
              <a:t>5/14/2026</a:t>
            </a:fld>
            <a:endParaRPr lang="en-US"/>
          </a:p>
        </p:txBody>
      </p:sp>
      <p:sp>
        <p:nvSpPr>
          <p:cNvPr id="22" name="Slide Number Placeholder 21"/>
          <p:cNvSpPr>
            <a:spLocks noGrp="1"/>
          </p:cNvSpPr>
          <p:nvPr>
            <p:ph type="sldNum" sz="quarter" idx="15"/>
          </p:nvPr>
        </p:nvSpPr>
        <p:spPr/>
        <p:txBody>
          <a:bodyPr rtlCol="0"/>
          <a:lstStyle/>
          <a:p>
            <a:fld id="{EAF10B3A-7B05-4864-85E1-81D719AA9926}"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3036D7B-1922-4DFD-8CB8-BA0EA4A5D9FF}" type="datetimeFigureOut">
              <a:rPr lang="en-US" smtClean="0"/>
              <a:pPr/>
              <a:t>5/14/2026</a:t>
            </a:fld>
            <a:endParaRPr lang="en-US"/>
          </a:p>
        </p:txBody>
      </p:sp>
      <p:sp>
        <p:nvSpPr>
          <p:cNvPr id="18" name="Slide Number Placeholder 17"/>
          <p:cNvSpPr>
            <a:spLocks noGrp="1"/>
          </p:cNvSpPr>
          <p:nvPr>
            <p:ph type="sldNum" sz="quarter" idx="11"/>
          </p:nvPr>
        </p:nvSpPr>
        <p:spPr/>
        <p:txBody>
          <a:bodyPr rtlCol="0"/>
          <a:lstStyle/>
          <a:p>
            <a:fld id="{EAF10B3A-7B05-4864-85E1-81D719AA9926}"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03036D7B-1922-4DFD-8CB8-BA0EA4A5D9FF}" type="datetimeFigureOut">
              <a:rPr lang="en-US" smtClean="0"/>
              <a:pPr/>
              <a:t>5/14/2026</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EAF10B3A-7B05-4864-85E1-81D719AA9926}"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03036D7B-1922-4DFD-8CB8-BA0EA4A5D9FF}" type="datetimeFigureOut">
              <a:rPr lang="en-US" smtClean="0"/>
              <a:pPr/>
              <a:t>5/14/2026</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EAF10B3A-7B05-4864-85E1-81D719AA9926}"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03036D7B-1922-4DFD-8CB8-BA0EA4A5D9FF}" type="datetimeFigureOut">
              <a:rPr lang="en-US" smtClean="0"/>
              <a:pPr/>
              <a:t>5/14/2026</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EAF10B3A-7B05-4864-85E1-81D719AA9926}"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03036D7B-1922-4DFD-8CB8-BA0EA4A5D9FF}" type="datetimeFigureOut">
              <a:rPr lang="en-US" smtClean="0"/>
              <a:pPr/>
              <a:t>5/14/2026</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03036D7B-1922-4DFD-8CB8-BA0EA4A5D9FF}"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EAF10B3A-7B05-4864-85E1-81D719AA9926}"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03036D7B-1922-4DFD-8CB8-BA0EA4A5D9FF}" type="datetimeFigureOut">
              <a:rPr lang="en-US" smtClean="0"/>
              <a:pPr/>
              <a:t>5/14/2026</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036D7B-1922-4DFD-8CB8-BA0EA4A5D9FF}"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3036D7B-1922-4DFD-8CB8-BA0EA4A5D9FF}" type="datetimeFigureOut">
              <a:rPr lang="en-US" smtClean="0"/>
              <a:pPr/>
              <a:t>5/14/2026</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03036D7B-1922-4DFD-8CB8-BA0EA4A5D9FF}" type="datetimeFigureOut">
              <a:rPr lang="en-US" smtClean="0"/>
              <a:pPr/>
              <a:t>5/14/2026</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EAF10B3A-7B05-4864-85E1-81D719AA9926}"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036D7B-1922-4DFD-8CB8-BA0EA4A5D9FF}" type="datetimeFigureOut">
              <a:rPr lang="en-US" smtClean="0"/>
              <a:pPr/>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3036D7B-1922-4DFD-8CB8-BA0EA4A5D9FF}" type="datetimeFigureOut">
              <a:rPr lang="en-US" smtClean="0"/>
              <a:pPr/>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3036D7B-1922-4DFD-8CB8-BA0EA4A5D9FF}" type="datetimeFigureOut">
              <a:rPr lang="en-US" smtClean="0"/>
              <a:pPr/>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036D7B-1922-4DFD-8CB8-BA0EA4A5D9FF}" type="datetimeFigureOut">
              <a:rPr lang="en-US" smtClean="0"/>
              <a:pPr/>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036D7B-1922-4DFD-8CB8-BA0EA4A5D9FF}"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F10B3A-7B05-4864-85E1-81D719AA99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3036D7B-1922-4DFD-8CB8-BA0EA4A5D9FF}" type="datetimeFigureOut">
              <a:rPr lang="en-US" smtClean="0"/>
              <a:pPr/>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AF10B3A-7B05-4864-85E1-81D719AA992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036D7B-1922-4DFD-8CB8-BA0EA4A5D9FF}" type="datetimeFigureOut">
              <a:rPr lang="en-US" smtClean="0"/>
              <a:pPr/>
              <a:t>5/14/2026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AF10B3A-7B05-4864-85E1-81D719AA992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3036D7B-1922-4DFD-8CB8-BA0EA4A5D9FF}" type="datetimeFigureOut">
              <a:rPr lang="en-US" smtClean="0"/>
              <a:pPr/>
              <a:t>5/14/2026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AF10B3A-7B05-4864-85E1-81D719AA9926}"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3036D7B-1922-4DFD-8CB8-BA0EA4A5D9FF}" type="datetimeFigureOut">
              <a:rPr lang="en-US" smtClean="0"/>
              <a:pPr/>
              <a:t>5/14/2026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AF10B3A-7B05-4864-85E1-81D719AA992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3036D7B-1922-4DFD-8CB8-BA0EA4A5D9FF}" type="datetimeFigureOut">
              <a:rPr lang="en-US" smtClean="0"/>
              <a:pPr/>
              <a:t>5/14/2026</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AF10B3A-7B05-4864-85E1-81D719AA9926}"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greatist.com/health/how-to-ways-reduce-food-waste" TargetMode="External"/><Relationship Id="rId7" Type="http://schemas.openxmlformats.org/officeDocument/2006/relationships/hyperlink" Target="http://insp.gov.ro/sites/cnepss/wp-content/uploads/2019/10/Analiza-de-situatie-2019.pdf" TargetMode="External"/><Relationship Id="rId2" Type="http://schemas.openxmlformats.org/officeDocument/2006/relationships/image" Target="../media/image17.jpeg"/><Relationship Id="rId1" Type="http://schemas.openxmlformats.org/officeDocument/2006/relationships/slideLayout" Target="../slideLayouts/slideLayout2.xml"/><Relationship Id="rId6" Type="http://schemas.openxmlformats.org/officeDocument/2006/relationships/hyperlink" Target="http://foodwaste.ro/platforma/" TargetMode="External"/><Relationship Id="rId5" Type="http://schemas.openxmlformats.org/officeDocument/2006/relationships/hyperlink" Target="https://www.bursa.ro/tara-noastra-locul-9-in-europa-privind-risipa-alimentara-28705831" TargetMode="External"/><Relationship Id="rId4" Type="http://schemas.openxmlformats.org/officeDocument/2006/relationships/hyperlink" Target="https://www.thekitchn.com/5-online-meal-and-menu-planning-tools-169221"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legislatie.just.ro/Public/DetaliiDocumentAfis/202875" TargetMode="External"/><Relationship Id="rId2" Type="http://schemas.openxmlformats.org/officeDocument/2006/relationships/image" Target="../media/image10.jpeg"/><Relationship Id="rId1" Type="http://schemas.openxmlformats.org/officeDocument/2006/relationships/slideLayout" Target="../slideLayouts/slideLayout35.xml"/><Relationship Id="rId5" Type="http://schemas.openxmlformats.org/officeDocument/2006/relationships/hyperlink" Target="https://eur-lex.europa.eu/legal-content/RO/TXT/PDF/?uri=OJ:C:2017:361:FULL&amp;from=EN" TargetMode="External"/><Relationship Id="rId4" Type="http://schemas.openxmlformats.org/officeDocument/2006/relationships/hyperlink" Target="http://legislatie.just.ro/Public/DetaliiDocumentAfis/210624"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2" name="Picture 4" descr="Home - 1 - Platforma reducerea risipei alimentare"/>
          <p:cNvPicPr>
            <a:picLocks noChangeAspect="1" noChangeArrowheads="1"/>
          </p:cNvPicPr>
          <p:nvPr/>
        </p:nvPicPr>
        <p:blipFill>
          <a:blip r:embed="rId2"/>
          <a:srcRect/>
          <a:stretch>
            <a:fillRect/>
          </a:stretch>
        </p:blipFill>
        <p:spPr bwMode="auto">
          <a:xfrm>
            <a:off x="1066800" y="1143000"/>
            <a:ext cx="7143750" cy="4762500"/>
          </a:xfrm>
          <a:prstGeom prst="rect">
            <a:avLst/>
          </a:prstGeom>
          <a:noFill/>
        </p:spPr>
      </p:pic>
      <p:sp>
        <p:nvSpPr>
          <p:cNvPr id="2" name="Title 1"/>
          <p:cNvSpPr>
            <a:spLocks noGrp="1"/>
          </p:cNvSpPr>
          <p:nvPr>
            <p:ph type="ctrTitle"/>
          </p:nvPr>
        </p:nvSpPr>
        <p:spPr>
          <a:xfrm>
            <a:off x="1432560" y="359898"/>
            <a:ext cx="7406640" cy="1164102"/>
          </a:xfrm>
        </p:spPr>
        <p:txBody>
          <a:bodyPr>
            <a:noAutofit/>
          </a:bodyPr>
          <a:lstStyle/>
          <a:p>
            <a:r>
              <a:rPr lang="en-US" sz="5400" dirty="0" err="1">
                <a:latin typeface="Times New Roman" pitchFamily="18" charset="0"/>
                <a:cs typeface="Times New Roman" pitchFamily="18" charset="0"/>
              </a:rPr>
              <a:t>Combaterea</a:t>
            </a:r>
            <a:r>
              <a:rPr lang="en-US" sz="5400" dirty="0">
                <a:latin typeface="Times New Roman" pitchFamily="18" charset="0"/>
                <a:cs typeface="Times New Roman" pitchFamily="18" charset="0"/>
              </a:rPr>
              <a:t> </a:t>
            </a:r>
            <a:r>
              <a:rPr lang="en-US" sz="5400" dirty="0" err="1">
                <a:latin typeface="Times New Roman" pitchFamily="18" charset="0"/>
                <a:cs typeface="Times New Roman" pitchFamily="18" charset="0"/>
              </a:rPr>
              <a:t>risipei</a:t>
            </a:r>
            <a:r>
              <a:rPr lang="en-US" sz="5400" dirty="0">
                <a:latin typeface="Times New Roman" pitchFamily="18" charset="0"/>
                <a:cs typeface="Times New Roman" pitchFamily="18" charset="0"/>
              </a:rPr>
              <a:t> </a:t>
            </a:r>
            <a:r>
              <a:rPr lang="en-US" sz="5400" dirty="0" err="1">
                <a:latin typeface="Times New Roman" pitchFamily="18" charset="0"/>
                <a:cs typeface="Times New Roman" pitchFamily="18" charset="0"/>
              </a:rPr>
              <a:t>alimentare</a:t>
            </a:r>
            <a:endParaRPr lang="en-US" sz="5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fontAlgn="base"/>
            <a:r>
              <a:rPr lang="vi-VN" sz="2400" b="1" dirty="0">
                <a:latin typeface="Times New Roman" pitchFamily="18" charset="0"/>
                <a:cs typeface="Times New Roman" pitchFamily="18" charset="0"/>
              </a:rPr>
              <a:t>ÎN CAFENELE, RESTAURANTE ȘI HOTELURI:</a:t>
            </a:r>
            <a:endParaRPr lang="vi-VN" sz="2400" dirty="0">
              <a:latin typeface="Times New Roman" pitchFamily="18" charset="0"/>
              <a:cs typeface="Times New Roman" pitchFamily="18" charset="0"/>
            </a:endParaRPr>
          </a:p>
          <a:p>
            <a:pPr fontAlgn="base"/>
            <a:r>
              <a:rPr lang="vi-VN" sz="2400" dirty="0">
                <a:latin typeface="Times New Roman" pitchFamily="18" charset="0"/>
                <a:cs typeface="Times New Roman" pitchFamily="18" charset="0"/>
              </a:rPr>
              <a:t>Puneți puțin în farfurie și reumpleți dacă este cazul;</a:t>
            </a:r>
          </a:p>
          <a:p>
            <a:pPr fontAlgn="base"/>
            <a:r>
              <a:rPr lang="vi-VN" sz="2400" dirty="0">
                <a:latin typeface="Times New Roman" pitchFamily="18" charset="0"/>
                <a:cs typeface="Times New Roman" pitchFamily="18" charset="0"/>
              </a:rPr>
              <a:t>Luați acasă ce vă rămâne;</a:t>
            </a:r>
          </a:p>
          <a:p>
            <a:pPr fontAlgn="base"/>
            <a:r>
              <a:rPr lang="vi-VN" sz="2400" dirty="0">
                <a:latin typeface="Times New Roman" pitchFamily="18" charset="0"/>
                <a:cs typeface="Times New Roman" pitchFamily="18" charset="0"/>
              </a:rPr>
              <a:t>Gestionați-vă apetitul și pofta de mâncare, în funcție de ora zilei.</a:t>
            </a:r>
          </a:p>
          <a:p>
            <a:endParaRPr lang="en-US" dirty="0"/>
          </a:p>
        </p:txBody>
      </p:sp>
      <p:pic>
        <p:nvPicPr>
          <p:cNvPr id="3074" name="Picture 2" descr="VIDEO Reducerea risipei de alimente si mancare. Campania de informare ce a  starnit interesul romanilor pentru aceasta problema"/>
          <p:cNvPicPr>
            <a:picLocks noChangeAspect="1" noChangeArrowheads="1"/>
          </p:cNvPicPr>
          <p:nvPr/>
        </p:nvPicPr>
        <p:blipFill>
          <a:blip r:embed="rId2"/>
          <a:srcRect/>
          <a:stretch>
            <a:fillRect/>
          </a:stretch>
        </p:blipFill>
        <p:spPr bwMode="auto">
          <a:xfrm>
            <a:off x="1981200" y="3276600"/>
            <a:ext cx="4572000" cy="31242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limentația sănătoasă și risipa alimentară"/>
          <p:cNvPicPr>
            <a:picLocks noChangeAspect="1" noChangeArrowheads="1"/>
          </p:cNvPicPr>
          <p:nvPr/>
        </p:nvPicPr>
        <p:blipFill>
          <a:blip r:embed="rId2"/>
          <a:srcRect/>
          <a:stretch>
            <a:fillRect/>
          </a:stretch>
        </p:blipFill>
        <p:spPr bwMode="auto">
          <a:xfrm>
            <a:off x="4114800" y="4038601"/>
            <a:ext cx="3124200" cy="2819400"/>
          </a:xfrm>
          <a:prstGeom prst="rect">
            <a:avLst/>
          </a:prstGeom>
          <a:noFill/>
        </p:spPr>
      </p:pic>
      <p:sp>
        <p:nvSpPr>
          <p:cNvPr id="2" name="Title 1"/>
          <p:cNvSpPr>
            <a:spLocks noGrp="1"/>
          </p:cNvSpPr>
          <p:nvPr>
            <p:ph type="title"/>
          </p:nvPr>
        </p:nvSpPr>
        <p:spPr/>
        <p:txBody>
          <a:bodyPr/>
          <a:lstStyle/>
          <a:p>
            <a:r>
              <a:rPr lang="en-US" b="1" dirty="0" err="1">
                <a:latin typeface="Times New Roman" pitchFamily="18" charset="0"/>
                <a:cs typeface="Times New Roman" pitchFamily="18" charset="0"/>
              </a:rPr>
              <a:t>Concluzie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vi-VN" dirty="0">
                <a:latin typeface="Times New Roman" pitchFamily="18" charset="0"/>
                <a:cs typeface="Times New Roman" pitchFamily="18" charset="0"/>
              </a:rPr>
              <a:t>Dincolo de aspectele sociale şi morale, risipa se traduce şi în efecte negative considerabile asupra mediului: </a:t>
            </a:r>
            <a:endParaRPr lang="en-US"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 </a:t>
            </a:r>
            <a:r>
              <a:rPr lang="vi-VN" dirty="0">
                <a:latin typeface="Times New Roman" pitchFamily="18" charset="0"/>
                <a:cs typeface="Times New Roman" pitchFamily="18" charset="0"/>
              </a:rPr>
              <a:t>pierderi şi risipă de resurse de apă, sol şi energie, emisii de gaze cu efect de seră şi aport la schimbările climatice, poluare (apa, aer, sol) cu fertilizatori, pesticide şi metan rezultat din descompunerea alimentelor care sfârşesc la groapa de gunoi.</a:t>
            </a:r>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ibliografie Fotografii de stoc, Imagini de stoc si Vectori | Stockfresh"/>
          <p:cNvPicPr>
            <a:picLocks noChangeAspect="1" noChangeArrowheads="1"/>
          </p:cNvPicPr>
          <p:nvPr/>
        </p:nvPicPr>
        <p:blipFill>
          <a:blip r:embed="rId2"/>
          <a:srcRect/>
          <a:stretch>
            <a:fillRect/>
          </a:stretch>
        </p:blipFill>
        <p:spPr bwMode="auto">
          <a:xfrm>
            <a:off x="2819400" y="4572000"/>
            <a:ext cx="3505200" cy="1895476"/>
          </a:xfrm>
          <a:prstGeom prst="rect">
            <a:avLst/>
          </a:prstGeom>
          <a:noFill/>
        </p:spPr>
      </p:pic>
      <p:sp>
        <p:nvSpPr>
          <p:cNvPr id="2" name="Title 1"/>
          <p:cNvSpPr>
            <a:spLocks noGrp="1"/>
          </p:cNvSpPr>
          <p:nvPr>
            <p:ph type="title"/>
          </p:nvPr>
        </p:nvSpPr>
        <p:spPr>
          <a:xfrm>
            <a:off x="457200" y="304800"/>
            <a:ext cx="8229600" cy="762000"/>
          </a:xfrm>
        </p:spPr>
        <p:txBody>
          <a:bodyPr>
            <a:normAutofit fontScale="90000"/>
          </a:bodyPr>
          <a:lstStyle/>
          <a:p>
            <a:pPr algn="ctr"/>
            <a:r>
              <a:rPr lang="en-US" b="1" dirty="0" err="1">
                <a:latin typeface="Times New Roman" pitchFamily="18" charset="0"/>
                <a:cs typeface="Times New Roman" pitchFamily="18" charset="0"/>
              </a:rPr>
              <a:t>Bibliografie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257800"/>
          </a:xfrm>
        </p:spPr>
        <p:txBody>
          <a:bodyPr>
            <a:normAutofit/>
          </a:bodyPr>
          <a:lstStyle/>
          <a:p>
            <a:pPr fontAlgn="base"/>
            <a:r>
              <a:rPr lang="en-US" sz="2400" dirty="0">
                <a:solidFill>
                  <a:schemeClr val="tx1">
                    <a:lumMod val="95000"/>
                    <a:lumOff val="5000"/>
                  </a:schemeClr>
                </a:solidFill>
                <a:hlinkClick r:id="rId3"/>
              </a:rPr>
              <a:t>https://greatist.com/health/how-to-ways-reduce-food-waste#3</a:t>
            </a:r>
            <a:endParaRPr lang="en-US" sz="2400" dirty="0">
              <a:solidFill>
                <a:schemeClr val="tx1">
                  <a:lumMod val="95000"/>
                  <a:lumOff val="5000"/>
                </a:schemeClr>
              </a:solidFill>
            </a:endParaRPr>
          </a:p>
          <a:p>
            <a:pPr fontAlgn="base"/>
            <a:r>
              <a:rPr lang="en-US" sz="2400" dirty="0">
                <a:solidFill>
                  <a:schemeClr val="tx1">
                    <a:lumMod val="95000"/>
                    <a:lumOff val="5000"/>
                  </a:schemeClr>
                </a:solidFill>
                <a:hlinkClick r:id="rId4"/>
              </a:rPr>
              <a:t>https://www.thekitchn.com/5-online-meal-and-menu-planning-tools-169221</a:t>
            </a:r>
            <a:endParaRPr lang="en-US" sz="2400" dirty="0">
              <a:solidFill>
                <a:schemeClr val="tx1">
                  <a:lumMod val="95000"/>
                  <a:lumOff val="5000"/>
                </a:schemeClr>
              </a:solidFill>
            </a:endParaRPr>
          </a:p>
          <a:p>
            <a:pPr fontAlgn="base"/>
            <a:r>
              <a:rPr lang="en-US" sz="2400" u="sng" dirty="0">
                <a:solidFill>
                  <a:schemeClr val="tx1">
                    <a:lumMod val="95000"/>
                    <a:lumOff val="5000"/>
                  </a:schemeClr>
                </a:solidFill>
                <a:hlinkClick r:id="rId5"/>
              </a:rPr>
              <a:t>https://www.bursa.ro/tara-noastra-locul-9-in-europa-privind-risipa-alimentara-28705831</a:t>
            </a:r>
            <a:endParaRPr lang="en-US" sz="2400" dirty="0">
              <a:solidFill>
                <a:schemeClr val="tx1">
                  <a:lumMod val="95000"/>
                  <a:lumOff val="5000"/>
                </a:schemeClr>
              </a:solidFill>
            </a:endParaRPr>
          </a:p>
          <a:p>
            <a:pPr fontAlgn="base"/>
            <a:r>
              <a:rPr lang="en-US" sz="2400" dirty="0">
                <a:solidFill>
                  <a:schemeClr val="tx1">
                    <a:lumMod val="95000"/>
                    <a:lumOff val="5000"/>
                  </a:schemeClr>
                </a:solidFill>
                <a:hlinkClick r:id="rId6"/>
              </a:rPr>
              <a:t>http://foodwaste.ro/platforma/</a:t>
            </a:r>
            <a:endParaRPr lang="en-US" sz="2400" dirty="0">
              <a:solidFill>
                <a:schemeClr val="tx1">
                  <a:lumMod val="95000"/>
                  <a:lumOff val="5000"/>
                </a:schemeClr>
              </a:solidFill>
            </a:endParaRPr>
          </a:p>
          <a:p>
            <a:pPr fontAlgn="base"/>
            <a:r>
              <a:rPr lang="en-US" sz="2400" dirty="0">
                <a:solidFill>
                  <a:schemeClr val="tx1">
                    <a:lumMod val="95000"/>
                    <a:lumOff val="5000"/>
                  </a:schemeClr>
                </a:solidFill>
                <a:hlinkClick r:id="rId7"/>
              </a:rPr>
              <a:t>http://insp.gov.ro/sites/cnepss/wp-content/uploads/2019/10/Analiza-de-situatie-2019.pdf</a:t>
            </a:r>
            <a:endParaRPr lang="en-US" sz="2400" dirty="0">
              <a:solidFill>
                <a:schemeClr val="tx1">
                  <a:lumMod val="95000"/>
                  <a:lumOff val="5000"/>
                </a:schemeClr>
              </a:solidFill>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STOP RISIPEI ALIMENTARE"/>
          <p:cNvPicPr>
            <a:picLocks noChangeAspect="1" noChangeArrowheads="1"/>
          </p:cNvPicPr>
          <p:nvPr/>
        </p:nvPicPr>
        <p:blipFill>
          <a:blip r:embed="rId2"/>
          <a:srcRect/>
          <a:stretch>
            <a:fillRect/>
          </a:stretch>
        </p:blipFill>
        <p:spPr bwMode="auto">
          <a:xfrm>
            <a:off x="1981200" y="2667000"/>
            <a:ext cx="4724400" cy="3657600"/>
          </a:xfrm>
          <a:prstGeom prst="rect">
            <a:avLst/>
          </a:prstGeom>
          <a:noFill/>
        </p:spPr>
      </p:pic>
      <p:sp>
        <p:nvSpPr>
          <p:cNvPr id="2" name="Title 1"/>
          <p:cNvSpPr>
            <a:spLocks noGrp="1"/>
          </p:cNvSpPr>
          <p:nvPr>
            <p:ph type="title"/>
          </p:nvPr>
        </p:nvSpPr>
        <p:spPr/>
        <p:txBody>
          <a:bodyPr/>
          <a:lstStyle/>
          <a:p>
            <a:r>
              <a:rPr lang="en-US" b="1" dirty="0" err="1">
                <a:latin typeface="Times New Roman" pitchFamily="18" charset="0"/>
                <a:cs typeface="Times New Roman" pitchFamily="18" charset="0"/>
              </a:rPr>
              <a:t>Cauzele</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risipei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alimentare</a:t>
            </a:r>
            <a:r>
              <a:rPr lang="en-US" b="1" dirty="0"/>
              <a:t> </a:t>
            </a:r>
            <a:endParaRPr lang="en-US" dirty="0"/>
          </a:p>
        </p:txBody>
      </p:sp>
      <p:sp>
        <p:nvSpPr>
          <p:cNvPr id="3" name="Content Placeholder 2"/>
          <p:cNvSpPr>
            <a:spLocks noGrp="1"/>
          </p:cNvSpPr>
          <p:nvPr>
            <p:ph idx="1"/>
          </p:nvPr>
        </p:nvSpPr>
        <p:spPr/>
        <p:txBody>
          <a:bodyPr>
            <a:normAutofit/>
          </a:bodyPr>
          <a:lstStyle/>
          <a:p>
            <a:r>
              <a:rPr lang="vi-VN" sz="2400" dirty="0">
                <a:latin typeface="Times New Roman" pitchFamily="18" charset="0"/>
                <a:cs typeface="Times New Roman" pitchFamily="18" charset="0"/>
              </a:rPr>
              <a:t>Risipa alimentelor poate avea loc în toate punctele lanțului alimentar de aprovizionare şi anume la fermă, la prelucrare și fabricare, la comercializare, în restaurante și cantine, precum și în gospodăriile populaţiei. Motivele producerii deșeurilor alimentare variază mult și sunt specifice fiecărui sector de activitate.</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fontScale="90000"/>
          </a:bodyPr>
          <a:lstStyle/>
          <a:p>
            <a:pPr algn="ctr"/>
            <a:r>
              <a:rPr lang="it-IT" b="1" dirty="0">
                <a:solidFill>
                  <a:schemeClr val="tx1"/>
                </a:solidFill>
                <a:latin typeface="Times New Roman" pitchFamily="18" charset="0"/>
                <a:cs typeface="Times New Roman" pitchFamily="18" charset="0"/>
              </a:rPr>
              <a:t>Factorii care contribuie la risipa alimentară</a:t>
            </a:r>
            <a:endParaRPr lang="en-US"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371600"/>
            <a:ext cx="7467600" cy="5102352"/>
          </a:xfrm>
        </p:spPr>
        <p:txBody>
          <a:bodyPr>
            <a:normAutofit/>
          </a:bodyPr>
          <a:lstStyle/>
          <a:p>
            <a:pPr fontAlgn="base"/>
            <a:r>
              <a:rPr lang="vi-VN" sz="2100" dirty="0">
                <a:latin typeface="Times New Roman" pitchFamily="18" charset="0"/>
                <a:cs typeface="Times New Roman" pitchFamily="18" charset="0"/>
              </a:rPr>
              <a:t>Planificarea nepotrivită de cumpărături de alimente și promoțiile precum „cumpărați unul și obțineți unul gratuit” duce la achiziționarea sau pregătirea de mâncare în cantitate prea mare</a:t>
            </a:r>
            <a:r>
              <a:rPr lang="ro-RO" sz="2100" dirty="0">
                <a:latin typeface="Times New Roman" pitchFamily="18" charset="0"/>
                <a:cs typeface="Times New Roman" pitchFamily="18" charset="0"/>
              </a:rPr>
              <a:t>;</a:t>
            </a:r>
            <a:endParaRPr lang="vi-VN" sz="2100" dirty="0">
              <a:latin typeface="Times New Roman" pitchFamily="18" charset="0"/>
              <a:cs typeface="Times New Roman" pitchFamily="18" charset="0"/>
            </a:endParaRPr>
          </a:p>
          <a:p>
            <a:pPr fontAlgn="base"/>
            <a:r>
              <a:rPr lang="vi-VN" sz="2100" dirty="0">
                <a:latin typeface="Times New Roman" pitchFamily="18" charset="0"/>
                <a:cs typeface="Times New Roman" pitchFamily="18" charset="0"/>
              </a:rPr>
              <a:t>Neînțelegeri cu privire la semnificația „expiră la” și „a se consuma de preferinţă până la”, etichete cu date care duc la creșterea cantităților de alimente risipite</a:t>
            </a:r>
            <a:r>
              <a:rPr lang="ro-RO" sz="2100" dirty="0">
                <a:latin typeface="Times New Roman" pitchFamily="18" charset="0"/>
                <a:cs typeface="Times New Roman" pitchFamily="18" charset="0"/>
              </a:rPr>
              <a:t>;</a:t>
            </a:r>
            <a:endParaRPr lang="vi-VN" sz="2100" dirty="0">
              <a:latin typeface="Times New Roman" pitchFamily="18" charset="0"/>
              <a:cs typeface="Times New Roman" pitchFamily="18" charset="0"/>
            </a:endParaRPr>
          </a:p>
          <a:p>
            <a:pPr fontAlgn="base"/>
            <a:r>
              <a:rPr lang="vi-VN" sz="2100" dirty="0">
                <a:latin typeface="Times New Roman" pitchFamily="18" charset="0"/>
                <a:cs typeface="Times New Roman" pitchFamily="18" charset="0"/>
              </a:rPr>
              <a:t>Dimensiuni standardizate ale porțiilor în restaurante și cantine</a:t>
            </a:r>
            <a:r>
              <a:rPr lang="ro-RO" sz="2100" dirty="0">
                <a:latin typeface="Times New Roman" pitchFamily="18" charset="0"/>
                <a:cs typeface="Times New Roman" pitchFamily="18" charset="0"/>
              </a:rPr>
              <a:t>;</a:t>
            </a:r>
            <a:endParaRPr lang="vi-VN" sz="2100" dirty="0">
              <a:latin typeface="Times New Roman" pitchFamily="18" charset="0"/>
              <a:cs typeface="Times New Roman" pitchFamily="18" charset="0"/>
            </a:endParaRPr>
          </a:p>
          <a:p>
            <a:endParaRPr lang="en-US" dirty="0"/>
          </a:p>
        </p:txBody>
      </p:sp>
      <p:pic>
        <p:nvPicPr>
          <p:cNvPr id="10244" name="Picture 4" descr="Sfaturi pentru Planificarea Mesei și Reducerea Risipei Alimentare"/>
          <p:cNvPicPr>
            <a:picLocks noChangeAspect="1" noChangeArrowheads="1"/>
          </p:cNvPicPr>
          <p:nvPr/>
        </p:nvPicPr>
        <p:blipFill>
          <a:blip r:embed="rId2"/>
          <a:srcRect/>
          <a:stretch>
            <a:fillRect/>
          </a:stretch>
        </p:blipFill>
        <p:spPr bwMode="auto">
          <a:xfrm>
            <a:off x="2590800" y="3810000"/>
            <a:ext cx="3657600" cy="25146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Mai puțină risipă, mai mult bine!” A fost lansat Primul Ghid de prevenire a  risipei de alimente din Republica Moldova - NewsMaker"/>
          <p:cNvPicPr>
            <a:picLocks noChangeAspect="1" noChangeArrowheads="1"/>
          </p:cNvPicPr>
          <p:nvPr/>
        </p:nvPicPr>
        <p:blipFill>
          <a:blip r:embed="rId2"/>
          <a:srcRect/>
          <a:stretch>
            <a:fillRect/>
          </a:stretch>
        </p:blipFill>
        <p:spPr bwMode="auto">
          <a:xfrm>
            <a:off x="3810000" y="4267200"/>
            <a:ext cx="4419600" cy="1981200"/>
          </a:xfrm>
          <a:prstGeom prst="rect">
            <a:avLst/>
          </a:prstGeom>
          <a:noFill/>
        </p:spPr>
      </p:pic>
      <p:sp>
        <p:nvSpPr>
          <p:cNvPr id="3" name="Content Placeholder 2"/>
          <p:cNvSpPr>
            <a:spLocks noGrp="1"/>
          </p:cNvSpPr>
          <p:nvPr>
            <p:ph idx="1"/>
          </p:nvPr>
        </p:nvSpPr>
        <p:spPr>
          <a:xfrm>
            <a:off x="457200" y="457200"/>
            <a:ext cx="8229600" cy="5668963"/>
          </a:xfrm>
        </p:spPr>
        <p:txBody>
          <a:bodyPr>
            <a:normAutofit/>
          </a:bodyPr>
          <a:lstStyle/>
          <a:p>
            <a:pPr fontAlgn="base"/>
            <a:r>
              <a:rPr lang="vi-VN" sz="2400" dirty="0">
                <a:latin typeface="Times New Roman" pitchFamily="18" charset="0"/>
                <a:cs typeface="Times New Roman" pitchFamily="18" charset="0"/>
              </a:rPr>
              <a:t>Dificultatea anticipării numărului de clienți (o problemă pentru serviciile de catering)</a:t>
            </a:r>
            <a:r>
              <a:rPr lang="ro-RO"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fontAlgn="base"/>
            <a:r>
              <a:rPr lang="vi-VN" sz="2400" dirty="0">
                <a:latin typeface="Times New Roman" pitchFamily="18" charset="0"/>
                <a:cs typeface="Times New Roman" pitchFamily="18" charset="0"/>
              </a:rPr>
              <a:t>Probleme de gestionare a stocurilor pentru producători și comercianți</a:t>
            </a:r>
            <a:r>
              <a:rPr lang="ro-RO"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fontAlgn="base"/>
            <a:r>
              <a:rPr lang="vi-VN" sz="2400" dirty="0">
                <a:latin typeface="Times New Roman" pitchFamily="18" charset="0"/>
                <a:cs typeface="Times New Roman" pitchFamily="18" charset="0"/>
              </a:rPr>
              <a:t>Standarde de calitate ridicate (ex. pentru produsele vândute cu amănuntul)</a:t>
            </a:r>
            <a:r>
              <a:rPr lang="ro-RO"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fontAlgn="base"/>
            <a:r>
              <a:rPr lang="vi-VN" sz="2400" dirty="0">
                <a:latin typeface="Times New Roman" pitchFamily="18" charset="0"/>
                <a:cs typeface="Times New Roman" pitchFamily="18" charset="0"/>
              </a:rPr>
              <a:t>Supraproducție sau lipsă de cerere pentru anumite produse în anumite perioade ale anului,  produse și ambalaje cu defecte (fermieri și producție de produse alimentare)</a:t>
            </a:r>
            <a:r>
              <a:rPr lang="ro-RO"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fontAlgn="base"/>
            <a:r>
              <a:rPr lang="vi-VN" sz="2400" dirty="0">
                <a:latin typeface="Times New Roman" pitchFamily="18" charset="0"/>
                <a:cs typeface="Times New Roman" pitchFamily="18" charset="0"/>
              </a:rPr>
              <a:t>Depozitare/transport inadecvat în toate etapele lanțului alimentar.</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Legislatie – Auditare-Evaluare riscuri"/>
          <p:cNvPicPr>
            <a:picLocks noChangeAspect="1" noChangeArrowheads="1"/>
          </p:cNvPicPr>
          <p:nvPr/>
        </p:nvPicPr>
        <p:blipFill>
          <a:blip r:embed="rId2"/>
          <a:srcRect/>
          <a:stretch>
            <a:fillRect/>
          </a:stretch>
        </p:blipFill>
        <p:spPr bwMode="auto">
          <a:xfrm>
            <a:off x="6172200" y="4343400"/>
            <a:ext cx="2743200" cy="2143125"/>
          </a:xfrm>
          <a:prstGeom prst="rect">
            <a:avLst/>
          </a:prstGeom>
          <a:noFill/>
        </p:spPr>
      </p:pic>
      <p:sp>
        <p:nvSpPr>
          <p:cNvPr id="2" name="Title 1"/>
          <p:cNvSpPr>
            <a:spLocks noGrp="1"/>
          </p:cNvSpPr>
          <p:nvPr>
            <p:ph type="title"/>
          </p:nvPr>
        </p:nvSpPr>
        <p:spPr/>
        <p:txBody>
          <a:bodyPr/>
          <a:lstStyle/>
          <a:p>
            <a:pPr algn="ctr"/>
            <a:r>
              <a:rPr lang="en-US" b="1" dirty="0" err="1">
                <a:latin typeface="Times New Roman" pitchFamily="18" charset="0"/>
                <a:cs typeface="Times New Roman" pitchFamily="18" charset="0"/>
              </a:rPr>
              <a:t>Cadrul</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legislativ</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naţional</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vi-VN" sz="2400" dirty="0">
                <a:latin typeface="Times New Roman" pitchFamily="18" charset="0"/>
                <a:cs typeface="Times New Roman" pitchFamily="18" charset="0"/>
              </a:rPr>
              <a:t>România a adoptat cadrul legislativ pentru diminuarea risipei alimentare. Actele normative în vigoare care stabilesc acţiunile ce trebuie întreprinse de operatorii din industria alimentară, conform unei ierarhii de prevenire a risipei alimentare sunt:</a:t>
            </a:r>
            <a:endParaRPr lang="en-US" sz="2400" dirty="0">
              <a:latin typeface="Times New Roman" pitchFamily="18" charset="0"/>
              <a:cs typeface="Times New Roman" pitchFamily="18" charset="0"/>
            </a:endParaRPr>
          </a:p>
          <a:p>
            <a:pPr fontAlgn="base"/>
            <a:r>
              <a:rPr lang="vi-VN" sz="2400" i="1" dirty="0">
                <a:latin typeface="Times New Roman" pitchFamily="18" charset="0"/>
                <a:cs typeface="Times New Roman" pitchFamily="18" charset="0"/>
                <a:hlinkClick r:id="rId3"/>
              </a:rPr>
              <a:t>Legea nr. 217/2016 privind diminuarea risipei alimentare, cu modificările şi completările ulterioare</a:t>
            </a:r>
            <a:endParaRPr lang="vi-VN" sz="2400" i="1" dirty="0">
              <a:latin typeface="Times New Roman" pitchFamily="18" charset="0"/>
              <a:cs typeface="Times New Roman" pitchFamily="18" charset="0"/>
            </a:endParaRPr>
          </a:p>
          <a:p>
            <a:pPr fontAlgn="base"/>
            <a:r>
              <a:rPr lang="vi-VN" sz="2400" i="1" dirty="0">
                <a:latin typeface="Times New Roman" pitchFamily="18" charset="0"/>
                <a:cs typeface="Times New Roman" pitchFamily="18" charset="0"/>
                <a:hlinkClick r:id="rId4"/>
              </a:rPr>
              <a:t>Hotărârea Guvernului nr. 51/2019 pentru aprobarea Normelor metodologice de aplicare a Legii nr. 217/2016</a:t>
            </a:r>
            <a:endParaRPr lang="vi-VN" sz="2400" i="1" dirty="0">
              <a:latin typeface="Times New Roman" pitchFamily="18" charset="0"/>
              <a:cs typeface="Times New Roman" pitchFamily="18" charset="0"/>
            </a:endParaRPr>
          </a:p>
          <a:p>
            <a:pPr fontAlgn="base"/>
            <a:r>
              <a:rPr lang="en-US" sz="2400" dirty="0" err="1">
                <a:latin typeface="Times New Roman" pitchFamily="18" charset="0"/>
                <a:cs typeface="Times New Roman" pitchFamily="18" charset="0"/>
              </a:rPr>
              <a:t>Ghid</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european</a:t>
            </a:r>
            <a:r>
              <a:rPr lang="en-US" sz="2400" dirty="0">
                <a:latin typeface="Times New Roman" pitchFamily="18" charset="0"/>
                <a:cs typeface="Times New Roman" pitchFamily="18" charset="0"/>
              </a:rPr>
              <a:t>:</a:t>
            </a:r>
          </a:p>
          <a:p>
            <a:pPr fontAlgn="base"/>
            <a:r>
              <a:rPr lang="en-US" sz="2400" i="1" u="sng" dirty="0" err="1">
                <a:latin typeface="Times New Roman" pitchFamily="18" charset="0"/>
                <a:cs typeface="Times New Roman" pitchFamily="18" charset="0"/>
                <a:hlinkClick r:id="rId5"/>
              </a:rPr>
              <a:t>Ghidul</a:t>
            </a:r>
            <a:r>
              <a:rPr lang="en-US" sz="2400" i="1" u="sng" dirty="0">
                <a:latin typeface="Times New Roman" pitchFamily="18" charset="0"/>
                <a:cs typeface="Times New Roman" pitchFamily="18" charset="0"/>
                <a:hlinkClick r:id="rId5"/>
              </a:rPr>
              <a:t> </a:t>
            </a:r>
            <a:r>
              <a:rPr lang="en-US" sz="2400" i="1" u="sng" dirty="0" err="1">
                <a:latin typeface="Times New Roman" pitchFamily="18" charset="0"/>
                <a:cs typeface="Times New Roman" pitchFamily="18" charset="0"/>
                <a:hlinkClick r:id="rId5"/>
              </a:rPr>
              <a:t>Comisiei</a:t>
            </a:r>
            <a:r>
              <a:rPr lang="en-US" sz="2400" i="1" u="sng" dirty="0">
                <a:latin typeface="Times New Roman" pitchFamily="18" charset="0"/>
                <a:cs typeface="Times New Roman" pitchFamily="18" charset="0"/>
                <a:hlinkClick r:id="rId5"/>
              </a:rPr>
              <a:t> </a:t>
            </a:r>
            <a:r>
              <a:rPr lang="en-US" sz="2400" i="1" u="sng" dirty="0" err="1">
                <a:latin typeface="Times New Roman" pitchFamily="18" charset="0"/>
                <a:cs typeface="Times New Roman" pitchFamily="18" charset="0"/>
                <a:hlinkClick r:id="rId5"/>
              </a:rPr>
              <a:t>Europene</a:t>
            </a:r>
            <a:r>
              <a:rPr lang="en-US" sz="2400" i="1" u="sng" dirty="0">
                <a:latin typeface="Times New Roman" pitchFamily="18" charset="0"/>
                <a:cs typeface="Times New Roman" pitchFamily="18" charset="0"/>
                <a:hlinkClick r:id="rId5"/>
              </a:rPr>
              <a:t> </a:t>
            </a:r>
            <a:r>
              <a:rPr lang="en-US" sz="2400" i="1" u="sng" dirty="0" err="1">
                <a:latin typeface="Times New Roman" pitchFamily="18" charset="0"/>
                <a:cs typeface="Times New Roman" pitchFamily="18" charset="0"/>
                <a:hlinkClick r:id="rId5"/>
              </a:rPr>
              <a:t>privind</a:t>
            </a:r>
            <a:r>
              <a:rPr lang="en-US" sz="2400" i="1" u="sng" dirty="0">
                <a:latin typeface="Times New Roman" pitchFamily="18" charset="0"/>
                <a:cs typeface="Times New Roman" pitchFamily="18" charset="0"/>
                <a:hlinkClick r:id="rId5"/>
              </a:rPr>
              <a:t> </a:t>
            </a:r>
            <a:r>
              <a:rPr lang="en-US" sz="2400" i="1" u="sng" dirty="0" err="1">
                <a:latin typeface="Times New Roman" pitchFamily="18" charset="0"/>
                <a:cs typeface="Times New Roman" pitchFamily="18" charset="0"/>
                <a:hlinkClick r:id="rId5"/>
              </a:rPr>
              <a:t>donarea</a:t>
            </a:r>
            <a:r>
              <a:rPr lang="en-US" sz="2400" i="1" u="sng" dirty="0">
                <a:latin typeface="Times New Roman" pitchFamily="18" charset="0"/>
                <a:cs typeface="Times New Roman" pitchFamily="18" charset="0"/>
                <a:hlinkClick r:id="rId5"/>
              </a:rPr>
              <a:t> de </a:t>
            </a:r>
            <a:r>
              <a:rPr lang="en-US" sz="2400" i="1" u="sng" dirty="0" err="1">
                <a:latin typeface="Times New Roman" pitchFamily="18" charset="0"/>
                <a:cs typeface="Times New Roman" pitchFamily="18" charset="0"/>
                <a:hlinkClick r:id="rId5"/>
              </a:rPr>
              <a:t>alimente</a:t>
            </a:r>
            <a:endParaRPr lang="en-US" sz="2400" i="1"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ome - 1 - Platforma reducerea risipei alimentare"/>
          <p:cNvPicPr>
            <a:picLocks noChangeAspect="1" noChangeArrowheads="1"/>
          </p:cNvPicPr>
          <p:nvPr/>
        </p:nvPicPr>
        <p:blipFill>
          <a:blip r:embed="rId2"/>
          <a:srcRect/>
          <a:stretch>
            <a:fillRect/>
          </a:stretch>
        </p:blipFill>
        <p:spPr bwMode="auto">
          <a:xfrm>
            <a:off x="2819400" y="2514600"/>
            <a:ext cx="5715000" cy="4114800"/>
          </a:xfrm>
          <a:prstGeom prst="rect">
            <a:avLst/>
          </a:prstGeom>
          <a:noFill/>
        </p:spPr>
      </p:pic>
      <p:sp>
        <p:nvSpPr>
          <p:cNvPr id="2" name="Title 1"/>
          <p:cNvSpPr>
            <a:spLocks noGrp="1"/>
          </p:cNvSpPr>
          <p:nvPr>
            <p:ph type="title"/>
          </p:nvPr>
        </p:nvSpPr>
        <p:spPr/>
        <p:txBody>
          <a:bodyPr>
            <a:normAutofit/>
          </a:bodyPr>
          <a:lstStyle/>
          <a:p>
            <a:pPr algn="ctr"/>
            <a:r>
              <a:rPr lang="en-US" b="1" dirty="0" err="1">
                <a:solidFill>
                  <a:schemeClr val="tx1"/>
                </a:solidFill>
                <a:latin typeface="Times New Roman" pitchFamily="18" charset="0"/>
                <a:cs typeface="Times New Roman" pitchFamily="18" charset="0"/>
              </a:rPr>
              <a:t>Ce</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puteți</a:t>
            </a:r>
            <a:r>
              <a:rPr lang="en-US" b="1" dirty="0">
                <a:solidFill>
                  <a:schemeClr val="tx1"/>
                </a:solidFill>
                <a:latin typeface="Times New Roman" pitchFamily="18" charset="0"/>
                <a:cs typeface="Times New Roman" pitchFamily="18" charset="0"/>
              </a:rPr>
              <a:t> face ca </a:t>
            </a:r>
            <a:r>
              <a:rPr lang="en-US" b="1" dirty="0" err="1">
                <a:solidFill>
                  <a:schemeClr val="tx1"/>
                </a:solidFill>
                <a:latin typeface="Times New Roman" pitchFamily="18" charset="0"/>
                <a:cs typeface="Times New Roman" pitchFamily="18" charset="0"/>
              </a:rPr>
              <a:t>şi</a:t>
            </a:r>
            <a:r>
              <a:rPr lang="en-US" b="1" dirty="0">
                <a:solidFill>
                  <a:schemeClr val="tx1"/>
                </a:solidFill>
                <a:latin typeface="Times New Roman" pitchFamily="18" charset="0"/>
                <a:cs typeface="Times New Roman" pitchFamily="18" charset="0"/>
              </a:rPr>
              <a:t> </a:t>
            </a:r>
            <a:br>
              <a:rPr lang="en-US" b="1" dirty="0">
                <a:solidFill>
                  <a:schemeClr val="tx1"/>
                </a:solidFill>
                <a:latin typeface="Times New Roman" pitchFamily="18" charset="0"/>
                <a:cs typeface="Times New Roman" pitchFamily="18" charset="0"/>
              </a:rPr>
            </a:br>
            <a:r>
              <a:rPr lang="en-US" b="1" dirty="0" err="1">
                <a:solidFill>
                  <a:schemeClr val="tx1"/>
                </a:solidFill>
                <a:latin typeface="Times New Roman" pitchFamily="18" charset="0"/>
                <a:cs typeface="Times New Roman" pitchFamily="18" charset="0"/>
              </a:rPr>
              <a:t>consumatori</a:t>
            </a:r>
            <a:r>
              <a:rPr lang="en-US" b="1" dirty="0">
                <a:solidFill>
                  <a:schemeClr val="tx1"/>
                </a:solidFill>
                <a:latin typeface="Times New Roman" pitchFamily="18" charset="0"/>
                <a:cs typeface="Times New Roman" pitchFamily="18" charset="0"/>
              </a:rPr>
              <a:t>?</a:t>
            </a:r>
            <a:endParaRPr lang="en-US"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381000" y="1828800"/>
            <a:ext cx="8382000" cy="1828800"/>
          </a:xfrm>
        </p:spPr>
        <p:txBody>
          <a:bodyPr>
            <a:normAutofit/>
          </a:bodyPr>
          <a:lstStyle/>
          <a:p>
            <a:r>
              <a:rPr lang="vi-VN" sz="2400" dirty="0">
                <a:latin typeface="Times New Roman" pitchFamily="18" charset="0"/>
                <a:cs typeface="Times New Roman" pitchFamily="18" charset="0"/>
              </a:rPr>
              <a:t>Toate persoanele au un rol important în reducerea risipei alimentare! Adesea, cu eforturi minime, risipa alimentară poate fi redusă, economisind bani și contribuind la protejarea mediului. Este mult mai ușor decât se crede! Iată cum:</a:t>
            </a:r>
            <a:endParaRPr lang="en-US"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Misiunea ECO - Cum combatem RISIPA ALIMENTARĂ - YouTube"/>
          <p:cNvPicPr>
            <a:picLocks noChangeAspect="1" noChangeArrowheads="1"/>
          </p:cNvPicPr>
          <p:nvPr/>
        </p:nvPicPr>
        <p:blipFill>
          <a:blip r:embed="rId2"/>
          <a:srcRect/>
          <a:stretch>
            <a:fillRect/>
          </a:stretch>
        </p:blipFill>
        <p:spPr bwMode="auto">
          <a:xfrm>
            <a:off x="5562600" y="4953000"/>
            <a:ext cx="3228975" cy="1905000"/>
          </a:xfrm>
          <a:prstGeom prst="rect">
            <a:avLst/>
          </a:prstGeom>
          <a:noFill/>
        </p:spPr>
      </p:pic>
      <p:sp>
        <p:nvSpPr>
          <p:cNvPr id="3" name="Content Placeholder 2"/>
          <p:cNvSpPr>
            <a:spLocks noGrp="1"/>
          </p:cNvSpPr>
          <p:nvPr>
            <p:ph idx="1"/>
          </p:nvPr>
        </p:nvSpPr>
        <p:spPr>
          <a:xfrm>
            <a:off x="457200" y="304800"/>
            <a:ext cx="8534400" cy="5943600"/>
          </a:xfrm>
        </p:spPr>
        <p:txBody>
          <a:bodyPr>
            <a:normAutofit fontScale="62500" lnSpcReduction="20000"/>
          </a:bodyPr>
          <a:lstStyle/>
          <a:p>
            <a:pPr fontAlgn="base"/>
            <a:r>
              <a:rPr lang="vi-VN" sz="3800" b="1" dirty="0">
                <a:latin typeface="Times New Roman" pitchFamily="18" charset="0"/>
                <a:cs typeface="Times New Roman" pitchFamily="18" charset="0"/>
              </a:rPr>
              <a:t>ACASĂ:</a:t>
            </a:r>
            <a:endParaRPr lang="vi-VN" sz="3800" dirty="0">
              <a:latin typeface="Times New Roman" pitchFamily="18" charset="0"/>
              <a:cs typeface="Times New Roman" pitchFamily="18" charset="0"/>
            </a:endParaRPr>
          </a:p>
          <a:p>
            <a:pPr fontAlgn="base"/>
            <a:r>
              <a:rPr lang="vi-VN" sz="3800" dirty="0">
                <a:latin typeface="Times New Roman" pitchFamily="18" charset="0"/>
                <a:cs typeface="Times New Roman" pitchFamily="18" charset="0"/>
              </a:rPr>
              <a:t>Planificați-vă mesele;</a:t>
            </a:r>
          </a:p>
          <a:p>
            <a:pPr fontAlgn="base"/>
            <a:r>
              <a:rPr lang="vi-VN" sz="3800" dirty="0">
                <a:latin typeface="Times New Roman" pitchFamily="18" charset="0"/>
                <a:cs typeface="Times New Roman" pitchFamily="18" charset="0"/>
              </a:rPr>
              <a:t>Puteţi să folosiți surplusul de la prepararea meselor anterioare;</a:t>
            </a:r>
          </a:p>
          <a:p>
            <a:pPr fontAlgn="base"/>
            <a:r>
              <a:rPr lang="vi-VN" sz="3800" dirty="0">
                <a:latin typeface="Times New Roman" pitchFamily="18" charset="0"/>
                <a:cs typeface="Times New Roman" pitchFamily="18" charset="0"/>
              </a:rPr>
              <a:t>Citiți informațiile despre data durabilităţii minimale a alimentelor. Aceasta poate fi exprimată în două feluri în funcţie de perisabilitatea alimentului, respectiv „expiră la data…” (ne informează despre siguranţa alimentelor) și „a se consuma de preferinţă înainte de data…” (ne informează despre calitatea alimentelor);</a:t>
            </a:r>
          </a:p>
          <a:p>
            <a:pPr fontAlgn="base"/>
            <a:r>
              <a:rPr lang="vi-VN" sz="3800" dirty="0">
                <a:latin typeface="Times New Roman" pitchFamily="18" charset="0"/>
                <a:cs typeface="Times New Roman" pitchFamily="18" charset="0"/>
              </a:rPr>
              <a:t>Puneți mai puțin în farfurie și reumpleți dacă este cazul;</a:t>
            </a:r>
          </a:p>
          <a:p>
            <a:pPr fontAlgn="base"/>
            <a:r>
              <a:rPr lang="vi-VN" sz="3800" dirty="0">
                <a:latin typeface="Times New Roman" pitchFamily="18" charset="0"/>
                <a:cs typeface="Times New Roman" pitchFamily="18" charset="0"/>
              </a:rPr>
              <a:t>Congelați! (porții gata făcute);</a:t>
            </a:r>
          </a:p>
          <a:p>
            <a:pPr fontAlgn="base"/>
            <a:r>
              <a:rPr lang="vi-VN" sz="3800" dirty="0">
                <a:latin typeface="Times New Roman" pitchFamily="18" charset="0"/>
                <a:cs typeface="Times New Roman" pitchFamily="18" charset="0"/>
              </a:rPr>
              <a:t>Depozitați alimentele în mod corespunzător (verificați etichetele pentru instrucțiuni de stocare, asigurați-vă că frigiderul este potrivit între 1 °C și 5 °C);</a:t>
            </a:r>
          </a:p>
          <a:p>
            <a:pPr fontAlgn="base"/>
            <a:r>
              <a:rPr lang="vi-VN" sz="3800" dirty="0">
                <a:latin typeface="Times New Roman" pitchFamily="18" charset="0"/>
                <a:cs typeface="Times New Roman" pitchFamily="18" charset="0"/>
              </a:rPr>
              <a:t>Cunoașteți permanent ce alimente aveţi în cămară și frigider;</a:t>
            </a:r>
          </a:p>
          <a:p>
            <a:pPr fontAlgn="base"/>
            <a:r>
              <a:rPr lang="vi-VN" sz="3800" dirty="0">
                <a:latin typeface="Times New Roman" pitchFamily="18" charset="0"/>
                <a:cs typeface="Times New Roman" pitchFamily="18" charset="0"/>
              </a:rPr>
              <a:t>Rotiți alimentele stocate acasă – „primul intrat, primul ieșit”!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mpără inteligent - Food Waste România - YouTube"/>
          <p:cNvPicPr>
            <a:picLocks noChangeAspect="1" noChangeArrowheads="1"/>
          </p:cNvPicPr>
          <p:nvPr/>
        </p:nvPicPr>
        <p:blipFill>
          <a:blip r:embed="rId2"/>
          <a:srcRect/>
          <a:stretch>
            <a:fillRect/>
          </a:stretch>
        </p:blipFill>
        <p:spPr bwMode="auto">
          <a:xfrm>
            <a:off x="5029200" y="4267200"/>
            <a:ext cx="3543300" cy="2286000"/>
          </a:xfrm>
          <a:prstGeom prst="rect">
            <a:avLst/>
          </a:prstGeom>
          <a:noFill/>
        </p:spPr>
      </p:pic>
      <p:sp>
        <p:nvSpPr>
          <p:cNvPr id="3" name="Content Placeholder 2"/>
          <p:cNvSpPr>
            <a:spLocks noGrp="1"/>
          </p:cNvSpPr>
          <p:nvPr>
            <p:ph idx="1"/>
          </p:nvPr>
        </p:nvSpPr>
        <p:spPr>
          <a:xfrm>
            <a:off x="457200" y="1143000"/>
            <a:ext cx="8229600" cy="4983163"/>
          </a:xfrm>
        </p:spPr>
        <p:txBody>
          <a:bodyPr>
            <a:normAutofit/>
          </a:bodyPr>
          <a:lstStyle/>
          <a:p>
            <a:pPr fontAlgn="base"/>
            <a:r>
              <a:rPr lang="vi-VN" sz="2600" b="1" dirty="0">
                <a:latin typeface="Times New Roman" pitchFamily="18" charset="0"/>
                <a:cs typeface="Times New Roman" pitchFamily="18" charset="0"/>
              </a:rPr>
              <a:t>LA MAGAZINE SAU PIAŢĂ:</a:t>
            </a:r>
            <a:endParaRPr lang="vi-VN" sz="2600" dirty="0">
              <a:latin typeface="Times New Roman" pitchFamily="18" charset="0"/>
              <a:cs typeface="Times New Roman" pitchFamily="18" charset="0"/>
            </a:endParaRPr>
          </a:p>
          <a:p>
            <a:pPr fontAlgn="base"/>
            <a:r>
              <a:rPr lang="vi-VN" sz="2600" dirty="0">
                <a:latin typeface="Times New Roman" pitchFamily="18" charset="0"/>
                <a:cs typeface="Times New Roman" pitchFamily="18" charset="0"/>
              </a:rPr>
              <a:t>Faceţi o listă de cumpărături;</a:t>
            </a:r>
          </a:p>
          <a:p>
            <a:pPr fontAlgn="base"/>
            <a:r>
              <a:rPr lang="vi-VN" sz="2600" dirty="0">
                <a:latin typeface="Times New Roman" pitchFamily="18" charset="0"/>
                <a:cs typeface="Times New Roman" pitchFamily="18" charset="0"/>
              </a:rPr>
              <a:t>Nu cumpărați când vă este foame;</a:t>
            </a:r>
          </a:p>
          <a:p>
            <a:pPr fontAlgn="base"/>
            <a:r>
              <a:rPr lang="vi-VN" sz="2600" dirty="0">
                <a:latin typeface="Times New Roman" pitchFamily="18" charset="0"/>
                <a:cs typeface="Times New Roman" pitchFamily="18" charset="0"/>
              </a:rPr>
              <a:t>Cumpărați doar cantitatea de care aveți nevoie (dimensiunea potrivită a ambalajului sau alimente vrac);</a:t>
            </a:r>
          </a:p>
          <a:p>
            <a:pPr fontAlgn="base"/>
            <a:r>
              <a:rPr lang="vi-VN" sz="2600" dirty="0">
                <a:latin typeface="Times New Roman" pitchFamily="18" charset="0"/>
                <a:cs typeface="Times New Roman" pitchFamily="18" charset="0"/>
              </a:rPr>
              <a:t>Puteţi alege fructe și legume imperfecte din punct de vedere al aspectului exterior (formă, dimensiune), aflate adesea la reducere;</a:t>
            </a:r>
          </a:p>
          <a:p>
            <a:pPr fontAlgn="base"/>
            <a:r>
              <a:rPr lang="vi-VN" sz="2600" dirty="0">
                <a:latin typeface="Times New Roman" pitchFamily="18" charset="0"/>
                <a:cs typeface="Times New Roman" pitchFamily="18" charset="0"/>
              </a:rPr>
              <a:t>Puteţi achiziţiona şi consuma produsele aflate la reduceri şi care sunt aproape de atingerea datei durabilităţii minimale.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1"/>
            <a:ext cx="8229600" cy="3048000"/>
          </a:xfrm>
        </p:spPr>
        <p:txBody>
          <a:bodyPr/>
          <a:lstStyle/>
          <a:p>
            <a:pPr fontAlgn="base"/>
            <a:r>
              <a:rPr lang="vi-VN" sz="2400" b="1" dirty="0">
                <a:latin typeface="Times New Roman" pitchFamily="18" charset="0"/>
                <a:cs typeface="Times New Roman" pitchFamily="18" charset="0"/>
              </a:rPr>
              <a:t>LA SERVICIU/ȘCOALĂ:</a:t>
            </a:r>
            <a:endParaRPr lang="vi-VN" sz="2400" dirty="0">
              <a:latin typeface="Times New Roman" pitchFamily="18" charset="0"/>
              <a:cs typeface="Times New Roman" pitchFamily="18" charset="0"/>
            </a:endParaRPr>
          </a:p>
          <a:p>
            <a:pPr fontAlgn="base"/>
            <a:r>
              <a:rPr lang="vi-VN" sz="2400" dirty="0">
                <a:latin typeface="Times New Roman" pitchFamily="18" charset="0"/>
                <a:cs typeface="Times New Roman" pitchFamily="18" charset="0"/>
              </a:rPr>
              <a:t>Cereți să vi se servească porția potrivită pentru dumneavoastră (la cantină);</a:t>
            </a:r>
          </a:p>
          <a:p>
            <a:pPr fontAlgn="base"/>
            <a:r>
              <a:rPr lang="vi-VN" sz="2400" dirty="0">
                <a:latin typeface="Times New Roman" pitchFamily="18" charset="0"/>
                <a:cs typeface="Times New Roman" pitchFamily="18" charset="0"/>
              </a:rPr>
              <a:t>Fiţi atenţi la frigiderul din birou/coșul de fructe/cutia cu bomboane;</a:t>
            </a:r>
          </a:p>
          <a:p>
            <a:pPr fontAlgn="base"/>
            <a:r>
              <a:rPr lang="vi-VN" sz="2400" dirty="0">
                <a:latin typeface="Times New Roman" pitchFamily="18" charset="0"/>
                <a:cs typeface="Times New Roman" pitchFamily="18" charset="0"/>
              </a:rPr>
              <a:t>Diseminaţi către colegi recomandările despre cum putem preveni risipa de alimente.</a:t>
            </a:r>
          </a:p>
          <a:p>
            <a:endParaRPr lang="en-US" dirty="0"/>
          </a:p>
        </p:txBody>
      </p:sp>
      <p:pic>
        <p:nvPicPr>
          <p:cNvPr id="4098" name="Picture 2" descr="Stop Risipei Alimentare | Combaterea risipei alimentare a devenit o  prioritate în întreaga lume. Alimentele care ajung la depozitul de deşeuri  contribuie la creşterea... | By ‎Terra Mileniul III‎Facebook"/>
          <p:cNvPicPr>
            <a:picLocks noChangeAspect="1" noChangeArrowheads="1"/>
          </p:cNvPicPr>
          <p:nvPr/>
        </p:nvPicPr>
        <p:blipFill>
          <a:blip r:embed="rId2"/>
          <a:srcRect/>
          <a:stretch>
            <a:fillRect/>
          </a:stretch>
        </p:blipFill>
        <p:spPr bwMode="auto">
          <a:xfrm>
            <a:off x="3352800" y="4038600"/>
            <a:ext cx="4419600" cy="23622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121</TotalTime>
  <Words>757</Words>
  <Application>Microsoft Office PowerPoint</Application>
  <PresentationFormat>On-screen Show (4:3)</PresentationFormat>
  <Paragraphs>52</Paragraphs>
  <Slides>12</Slides>
  <Notes>0</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12</vt:i4>
      </vt:variant>
    </vt:vector>
  </HeadingPairs>
  <TitlesOfParts>
    <vt:vector size="26" baseType="lpstr">
      <vt:lpstr>Calibri</vt:lpstr>
      <vt:lpstr>Century Schoolbook</vt:lpstr>
      <vt:lpstr>Constantia</vt:lpstr>
      <vt:lpstr>Franklin Gothic Book</vt:lpstr>
      <vt:lpstr>Franklin Gothic Medium</vt:lpstr>
      <vt:lpstr>Gill Sans MT</vt:lpstr>
      <vt:lpstr>Times New Roman</vt:lpstr>
      <vt:lpstr>Verdana</vt:lpstr>
      <vt:lpstr>Wingdings</vt:lpstr>
      <vt:lpstr>Wingdings 2</vt:lpstr>
      <vt:lpstr>Flow</vt:lpstr>
      <vt:lpstr>Solstice</vt:lpstr>
      <vt:lpstr>Oriel</vt:lpstr>
      <vt:lpstr>Trek</vt:lpstr>
      <vt:lpstr>Combaterea risipei alimentare</vt:lpstr>
      <vt:lpstr>Cauzele risipei alimentare </vt:lpstr>
      <vt:lpstr>Factorii care contribuie la risipa alimentară</vt:lpstr>
      <vt:lpstr>PowerPoint Presentation</vt:lpstr>
      <vt:lpstr>Cadrul  legislativ  naţional</vt:lpstr>
      <vt:lpstr>Ce puteți face ca şi  consumatori?</vt:lpstr>
      <vt:lpstr>PowerPoint Presentation</vt:lpstr>
      <vt:lpstr>PowerPoint Presentation</vt:lpstr>
      <vt:lpstr>PowerPoint Presentation</vt:lpstr>
      <vt:lpstr>PowerPoint Presentation</vt:lpstr>
      <vt:lpstr>Concluzie</vt:lpstr>
      <vt:lpstr>Bibliografie</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Home</dc:creator>
  <cp:lastModifiedBy>User62</cp:lastModifiedBy>
  <cp:revision>14</cp:revision>
  <dcterms:created xsi:type="dcterms:W3CDTF">2024-04-08T16:12:45Z</dcterms:created>
  <dcterms:modified xsi:type="dcterms:W3CDTF">2026-05-14T07:41:20Z</dcterms:modified>
</cp:coreProperties>
</file>