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 id="2147483684" r:id="rId4"/>
  </p:sldMasterIdLst>
  <p:sldIdLst>
    <p:sldId id="256" r:id="rId5"/>
    <p:sldId id="257" r:id="rId6"/>
    <p:sldId id="258" r:id="rId7"/>
    <p:sldId id="259" r:id="rId8"/>
    <p:sldId id="260" r:id="rId9"/>
    <p:sldId id="261" r:id="rId10"/>
    <p:sldId id="262" r:id="rId11"/>
    <p:sldId id="263" r:id="rId12"/>
    <p:sldId id="264"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B7C37093-2731-4356-B7DC-9EBD525E4325}" type="datetimeFigureOut">
              <a:rPr lang="en-US" smtClean="0"/>
              <a:t>5/14/2026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3FEE1F43-0CB6-4F4C-AF16-ECBCEBB60DA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7C37093-2731-4356-B7DC-9EBD525E4325}"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B7C37093-2731-4356-B7DC-9EBD525E4325}"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37093-2731-4356-B7DC-9EBD525E4325}"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3FEE1F43-0CB6-4F4C-AF16-ECBCEBB60DA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16" name="Date Placeholder 15"/>
          <p:cNvSpPr>
            <a:spLocks noGrp="1"/>
          </p:cNvSpPr>
          <p:nvPr>
            <p:ph type="dt" sz="half" idx="10"/>
          </p:nvPr>
        </p:nvSpPr>
        <p:spPr/>
        <p:txBody>
          <a:bodyPr/>
          <a:lstStyle/>
          <a:p>
            <a:fld id="{B7C37093-2731-4356-B7DC-9EBD525E4325}" type="datetimeFigureOut">
              <a:rPr lang="en-US" smtClean="0"/>
              <a:t>5/14/2026</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3FEE1F43-0CB6-4F4C-AF16-ECBCEBB60DAB}"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a:t>Click to edit Master title style</a:t>
            </a:r>
          </a:p>
        </p:txBody>
      </p:sp>
      <p:sp>
        <p:nvSpPr>
          <p:cNvPr id="27" name="Content Placeholder 26"/>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B7C37093-2731-4356-B7DC-9EBD525E4325}" type="datetimeFigureOut">
              <a:rPr lang="en-US" smtClean="0"/>
              <a:t>5/14/2026</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3FEE1F43-0CB6-4F4C-AF16-ECBCEBB60DAB}"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19" name="Date Placeholder 18"/>
          <p:cNvSpPr>
            <a:spLocks noGrp="1"/>
          </p:cNvSpPr>
          <p:nvPr>
            <p:ph type="dt" sz="half" idx="10"/>
          </p:nvPr>
        </p:nvSpPr>
        <p:spPr/>
        <p:txBody>
          <a:bodyPr/>
          <a:lstStyle/>
          <a:p>
            <a:fld id="{B7C37093-2731-4356-B7DC-9EBD525E4325}" type="datetimeFigureOut">
              <a:rPr lang="en-US" smtClean="0"/>
              <a:t>5/14/2026</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3FEE1F43-0CB6-4F4C-AF16-ECBCEBB60DAB}"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0"/>
          </p:nvPr>
        </p:nvSpPr>
        <p:spPr/>
        <p:txBody>
          <a:bodyPr/>
          <a:lstStyle/>
          <a:p>
            <a:fld id="{B7C37093-2731-4356-B7DC-9EBD525E4325}" type="datetimeFigureOut">
              <a:rPr lang="en-US" smtClean="0"/>
              <a:t>5/14/2026</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3FEE1F43-0CB6-4F4C-AF16-ECBCEBB60DAB}"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a:t>Click to edit Master title style</a:t>
            </a:r>
          </a:p>
        </p:txBody>
      </p:sp>
      <p:sp>
        <p:nvSpPr>
          <p:cNvPr id="12" name="Date Placeholder 11"/>
          <p:cNvSpPr>
            <a:spLocks noGrp="1"/>
          </p:cNvSpPr>
          <p:nvPr>
            <p:ph type="dt" sz="half" idx="10"/>
          </p:nvPr>
        </p:nvSpPr>
        <p:spPr/>
        <p:txBody>
          <a:bodyPr/>
          <a:lstStyle/>
          <a:p>
            <a:fld id="{B7C37093-2731-4356-B7DC-9EBD525E4325}" type="datetimeFigureOut">
              <a:rPr lang="en-US" smtClean="0"/>
              <a:t>5/14/2026</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7C37093-2731-4356-B7DC-9EBD525E4325}" type="datetimeFigureOut">
              <a:rPr lang="en-US" smtClean="0"/>
              <a:t>5/14/2026</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5" name="Date Placeholder 24"/>
          <p:cNvSpPr>
            <a:spLocks noGrp="1"/>
          </p:cNvSpPr>
          <p:nvPr>
            <p:ph type="dt" sz="half" idx="10"/>
          </p:nvPr>
        </p:nvSpPr>
        <p:spPr/>
        <p:txBody>
          <a:bodyPr/>
          <a:lstStyle/>
          <a:p>
            <a:fld id="{B7C37093-2731-4356-B7DC-9EBD525E4325}" type="datetimeFigureOut">
              <a:rPr lang="en-US" smtClean="0"/>
              <a:t>5/14/2026</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a:t>Click icon to add picture</a:t>
            </a:r>
            <a:endParaRPr kumimoji="0" lang="en-US" dirty="0"/>
          </a:p>
        </p:txBody>
      </p:sp>
      <p:sp>
        <p:nvSpPr>
          <p:cNvPr id="7" name="Date Placeholder 6"/>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3FEE1F43-0CB6-4F4C-AF16-ECBCEBB60DAB}"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B7C37093-2731-4356-B7DC-9EBD525E4325}" type="datetimeFigureOut">
              <a:rPr lang="en-US" smtClean="0"/>
              <a:t>5/14/2026</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3FEE1F43-0CB6-4F4C-AF16-ECBCEBB60DAB}"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B7C37093-2731-4356-B7DC-9EBD525E4325}"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B7C37093-2731-4356-B7DC-9EBD525E4325}"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B7C37093-2731-4356-B7DC-9EBD525E4325}"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E1F43-0CB6-4F4C-AF16-ECBCEBB60DAB}"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7C37093-2731-4356-B7DC-9EBD525E4325}" type="datetimeFigureOut">
              <a:rPr lang="en-US" smtClean="0"/>
              <a:t>5/14/2026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7C37093-2731-4356-B7DC-9EBD525E4325}" type="datetimeFigureOut">
              <a:rPr lang="en-US" smtClean="0"/>
              <a:t>5/14/2026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7C37093-2731-4356-B7DC-9EBD525E4325}" type="datetimeFigureOut">
              <a:rPr lang="en-US" smtClean="0"/>
              <a:t>5/14/2026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C37093-2731-4356-B7DC-9EBD525E4325}" type="datetimeFigureOut">
              <a:rPr lang="en-US" smtClean="0"/>
              <a:t>5/14/2026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C37093-2731-4356-B7DC-9EBD525E4325}" type="datetimeFigureOut">
              <a:rPr lang="en-US" smtClean="0"/>
              <a:t>5/14/2026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EE1F43-0CB6-4F4C-AF16-ECBCEBB60DA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7C37093-2731-4356-B7DC-9EBD525E4325}" type="datetimeFigureOut">
              <a:rPr lang="en-US" smtClean="0"/>
              <a:t>5/14/2026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EE1F43-0CB6-4F4C-AF16-ECBCEBB60DA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7C37093-2731-4356-B7DC-9EBD525E4325}" type="datetimeFigureOut">
              <a:rPr lang="en-US" smtClean="0"/>
              <a:t>5/14/2026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FEE1F43-0CB6-4F4C-AF16-ECBCEBB60DA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B7C37093-2731-4356-B7DC-9EBD525E4325}" type="datetimeFigureOut">
              <a:rPr lang="en-US" smtClean="0"/>
              <a:t>5/14/2026</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3FEE1F43-0CB6-4F4C-AF16-ECBCEBB60DAB}"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a:t>Click to edit Master title style</a:t>
            </a:r>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B7C37093-2731-4356-B7DC-9EBD525E4325}" type="datetimeFigureOut">
              <a:rPr lang="en-US" smtClean="0"/>
              <a:t>5/14/2026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3FEE1F43-0CB6-4F4C-AF16-ECBCEBB60DAB}"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hyperlink" Target="https://evamar.ro/categorie/sacose/sacose-hartie/" TargetMode="External"/><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8" Type="http://schemas.openxmlformats.org/officeDocument/2006/relationships/hyperlink" Target="http://www.ziare.com/mediu/reciclare/masuri-de-protectie-a-mediului-prin-reciclare-1584496" TargetMode="External"/><Relationship Id="rId3" Type="http://schemas.openxmlformats.org/officeDocument/2006/relationships/hyperlink" Target="https://blogovat.eu/trei-cauze-principale-ale-poluarii-mediului/" TargetMode="External"/><Relationship Id="rId7" Type="http://schemas.openxmlformats.org/officeDocument/2006/relationships/hyperlink" Target="http://www.ziare.com/mediu/incalzire-globala/10-lucruri-pe-care-le-poti-face-ca-sa-ajuti-mediul-1103656" TargetMode="External"/><Relationship Id="rId2" Type="http://schemas.openxmlformats.org/officeDocument/2006/relationships/image" Target="../media/image13.jpeg"/><Relationship Id="rId1" Type="http://schemas.openxmlformats.org/officeDocument/2006/relationships/slideLayout" Target="../slideLayouts/slideLayout2.xml"/><Relationship Id="rId6" Type="http://schemas.openxmlformats.org/officeDocument/2006/relationships/hyperlink" Target="https://www.raportaremediu.ro/2017/08/09/masuri-de-protectie-a-mediului/" TargetMode="External"/><Relationship Id="rId5" Type="http://schemas.openxmlformats.org/officeDocument/2006/relationships/hyperlink" Target="https://primariabuzau.ro/wp-content/uploads/2016/10/strategia-de-dezvoltare-a-Municipiului-Buzau.pdf" TargetMode="External"/><Relationship Id="rId10" Type="http://schemas.openxmlformats.org/officeDocument/2006/relationships/hyperlink" Target="https://www.wwf.ro/ce_poti_face_/traieste_in_armonie_cu_natura/folosete_energia_eficient_/" TargetMode="External"/><Relationship Id="rId4" Type="http://schemas.openxmlformats.org/officeDocument/2006/relationships/hyperlink" Target="https://ro.wikipedia.org/wiki/Protec%C8%9Bia_mediului" TargetMode="External"/><Relationship Id="rId9" Type="http://schemas.openxmlformats.org/officeDocument/2006/relationships/hyperlink" Target="http://uleiosul.com/viata_fara_plastic/"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8" name="Picture 6" descr="Protecția mediului înconjurător - Ce se poate face pentru un viitor mai  bun? - STRATOS"/>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2" name="Title 1"/>
          <p:cNvSpPr>
            <a:spLocks noGrp="1"/>
          </p:cNvSpPr>
          <p:nvPr>
            <p:ph type="ctrTitle"/>
          </p:nvPr>
        </p:nvSpPr>
        <p:spPr>
          <a:xfrm>
            <a:off x="533400" y="0"/>
            <a:ext cx="8382000" cy="1676400"/>
          </a:xfrm>
        </p:spPr>
        <p:txBody>
          <a:bodyPr>
            <a:noAutofit/>
          </a:bodyPr>
          <a:lstStyle/>
          <a:p>
            <a:pPr algn="l"/>
            <a:r>
              <a:rPr lang="en-US" sz="5400" b="1" dirty="0" err="1">
                <a:solidFill>
                  <a:schemeClr val="tx1"/>
                </a:solidFill>
                <a:latin typeface="Times New Roman" pitchFamily="18" charset="0"/>
                <a:cs typeface="Times New Roman" pitchFamily="18" charset="0"/>
              </a:rPr>
              <a:t>Protejarea</a:t>
            </a:r>
            <a:r>
              <a:rPr lang="en-US" sz="5400" b="1" dirty="0">
                <a:solidFill>
                  <a:schemeClr val="tx1"/>
                </a:solidFill>
                <a:latin typeface="Times New Roman" pitchFamily="18" charset="0"/>
                <a:cs typeface="Times New Roman" pitchFamily="18" charset="0"/>
              </a:rPr>
              <a:t> </a:t>
            </a:r>
            <a:r>
              <a:rPr lang="en-US" sz="5400" b="1" dirty="0" err="1">
                <a:solidFill>
                  <a:schemeClr val="tx1"/>
                </a:solidFill>
                <a:latin typeface="Times New Roman" pitchFamily="18" charset="0"/>
                <a:cs typeface="Times New Roman" pitchFamily="18" charset="0"/>
              </a:rPr>
              <a:t>mediului</a:t>
            </a:r>
            <a:r>
              <a:rPr lang="en-US" sz="5400" b="1" dirty="0">
                <a:solidFill>
                  <a:schemeClr val="tx1"/>
                </a:solidFill>
                <a:latin typeface="Times New Roman" pitchFamily="18" charset="0"/>
                <a:cs typeface="Times New Roman" pitchFamily="18" charset="0"/>
              </a:rPr>
              <a:t> </a:t>
            </a:r>
            <a:r>
              <a:rPr lang="vi-VN" sz="5400" dirty="0">
                <a:solidFill>
                  <a:schemeClr val="tx1"/>
                </a:solidFill>
                <a:latin typeface="Times New Roman" pitchFamily="18" charset="0"/>
                <a:cs typeface="Times New Roman" pitchFamily="18" charset="0"/>
              </a:rPr>
              <a:t>î</a:t>
            </a:r>
            <a:r>
              <a:rPr lang="en-US" sz="5400" b="1" dirty="0" err="1">
                <a:solidFill>
                  <a:schemeClr val="tx1"/>
                </a:solidFill>
                <a:latin typeface="Times New Roman" pitchFamily="18" charset="0"/>
                <a:cs typeface="Times New Roman" pitchFamily="18" charset="0"/>
              </a:rPr>
              <a:t>nconjur</a:t>
            </a:r>
            <a:r>
              <a:rPr lang="vi-VN" sz="5400" dirty="0">
                <a:solidFill>
                  <a:schemeClr val="tx1"/>
                </a:solidFill>
                <a:latin typeface="Times New Roman" pitchFamily="18" charset="0"/>
                <a:cs typeface="Times New Roman" pitchFamily="18" charset="0"/>
              </a:rPr>
              <a:t>ă</a:t>
            </a:r>
            <a:r>
              <a:rPr lang="en-US" sz="5400" b="1" dirty="0">
                <a:solidFill>
                  <a:schemeClr val="tx1"/>
                </a:solidFill>
                <a:latin typeface="Times New Roman" pitchFamily="18" charset="0"/>
                <a:cs typeface="Times New Roman" pitchFamily="18" charset="0"/>
              </a:rPr>
              <a:t>tor</a:t>
            </a:r>
          </a:p>
        </p:txBody>
      </p:sp>
      <p:sp>
        <p:nvSpPr>
          <p:cNvPr id="18434" name="AutoShape 2" descr="https://evamar.ro/wp-content/uploads/2022/09/3-protejarea-mediului-min.jpg.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Despre mediul înconjurător|Poluarea pe intelesul copiilor| Sa protejam  natura! |Educatie ecologica - YouTube"/>
          <p:cNvPicPr>
            <a:picLocks noChangeAspect="1" noChangeArrowheads="1"/>
          </p:cNvPicPr>
          <p:nvPr/>
        </p:nvPicPr>
        <p:blipFill>
          <a:blip r:embed="rId2"/>
          <a:srcRect/>
          <a:stretch>
            <a:fillRect/>
          </a:stretch>
        </p:blipFill>
        <p:spPr bwMode="auto">
          <a:xfrm>
            <a:off x="0" y="1066800"/>
            <a:ext cx="9144000" cy="5791200"/>
          </a:xfrm>
          <a:prstGeom prst="rect">
            <a:avLst/>
          </a:prstGeom>
          <a:noFill/>
        </p:spPr>
      </p:pic>
      <p:sp>
        <p:nvSpPr>
          <p:cNvPr id="2" name="Title 1"/>
          <p:cNvSpPr>
            <a:spLocks noGrp="1"/>
          </p:cNvSpPr>
          <p:nvPr>
            <p:ph type="title"/>
          </p:nvPr>
        </p:nvSpPr>
        <p:spPr>
          <a:xfrm>
            <a:off x="304800" y="685800"/>
            <a:ext cx="8229600" cy="1143000"/>
          </a:xfrm>
        </p:spPr>
        <p:txBody>
          <a:bodyPr>
            <a:normAutofit fontScale="90000"/>
          </a:bodyPr>
          <a:lstStyle/>
          <a:p>
            <a:pPr algn="ctr"/>
            <a:r>
              <a:rPr lang="vi-VN" sz="4700" b="1" dirty="0">
                <a:solidFill>
                  <a:schemeClr val="tx1"/>
                </a:solidFill>
                <a:latin typeface="+mn-lt"/>
              </a:rPr>
              <a:t>Importanța protejării mediului înconjurător</a:t>
            </a:r>
            <a:br>
              <a:rPr lang="vi-VN" b="1" dirty="0"/>
            </a:br>
            <a:endParaRPr lang="en-US" dirty="0"/>
          </a:p>
        </p:txBody>
      </p:sp>
      <p:sp>
        <p:nvSpPr>
          <p:cNvPr id="3" name="Content Placeholder 2"/>
          <p:cNvSpPr>
            <a:spLocks noGrp="1"/>
          </p:cNvSpPr>
          <p:nvPr>
            <p:ph idx="1"/>
          </p:nvPr>
        </p:nvSpPr>
        <p:spPr/>
        <p:txBody>
          <a:bodyPr>
            <a:normAutofit/>
          </a:bodyPr>
          <a:lstStyle/>
          <a:p>
            <a:r>
              <a:rPr lang="en-US" sz="2400" dirty="0" err="1">
                <a:latin typeface="Times New Roman" pitchFamily="18" charset="0"/>
                <a:cs typeface="Times New Roman" pitchFamily="18" charset="0"/>
              </a:rPr>
              <a:t>Protejarea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mediului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constituie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ansamblul</a:t>
            </a:r>
            <a:r>
              <a:rPr lang="en-US" sz="2400" dirty="0">
                <a:latin typeface="Times New Roman" pitchFamily="18" charset="0"/>
                <a:cs typeface="Times New Roman" pitchFamily="18" charset="0"/>
              </a:rPr>
              <a:t> m</a:t>
            </a:r>
            <a:r>
              <a:rPr lang="ro-RO" sz="2400" dirty="0">
                <a:latin typeface="Times New Roman" pitchFamily="18" charset="0"/>
                <a:cs typeface="Times New Roman" pitchFamily="18" charset="0"/>
              </a:rPr>
              <a:t>ă</a:t>
            </a:r>
            <a:r>
              <a:rPr lang="en-US" sz="2400" dirty="0" err="1">
                <a:latin typeface="Times New Roman" pitchFamily="18" charset="0"/>
                <a:cs typeface="Times New Roman" pitchFamily="18" charset="0"/>
              </a:rPr>
              <a:t>surilor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si</a:t>
            </a:r>
            <a:r>
              <a:rPr lang="en-US" sz="2400" dirty="0">
                <a:latin typeface="Times New Roman" pitchFamily="18" charset="0"/>
                <a:cs typeface="Times New Roman" pitchFamily="18" charset="0"/>
              </a:rPr>
              <a:t> ac</a:t>
            </a:r>
            <a:r>
              <a:rPr lang="ro-RO" sz="2400" dirty="0">
                <a:latin typeface="Times New Roman" pitchFamily="18" charset="0"/>
                <a:cs typeface="Times New Roman" pitchFamily="18" charset="0"/>
              </a:rPr>
              <a:t>ț</a:t>
            </a:r>
            <a:r>
              <a:rPr lang="en-US" sz="2400" dirty="0" err="1">
                <a:latin typeface="Times New Roman" pitchFamily="18" charset="0"/>
                <a:cs typeface="Times New Roman" pitchFamily="18" charset="0"/>
              </a:rPr>
              <a:t>iunilor</a:t>
            </a:r>
            <a:r>
              <a:rPr lang="en-US" sz="2400" dirty="0">
                <a:latin typeface="Times New Roman" pitchFamily="18" charset="0"/>
                <a:cs typeface="Times New Roman" pitchFamily="18" charset="0"/>
              </a:rPr>
              <a:t> care </a:t>
            </a:r>
            <a:r>
              <a:rPr lang="en-US" sz="2400" dirty="0" err="1">
                <a:latin typeface="Times New Roman" pitchFamily="18" charset="0"/>
                <a:cs typeface="Times New Roman" pitchFamily="18" charset="0"/>
              </a:rPr>
              <a:t>duc</a:t>
            </a:r>
            <a:r>
              <a:rPr lang="en-US" sz="2400" dirty="0">
                <a:latin typeface="Times New Roman" pitchFamily="18" charset="0"/>
                <a:cs typeface="Times New Roman" pitchFamily="18" charset="0"/>
              </a:rPr>
              <a:t> la </a:t>
            </a:r>
            <a:r>
              <a:rPr lang="en-US" sz="2400" dirty="0" err="1">
                <a:latin typeface="Times New Roman" pitchFamily="18" charset="0"/>
                <a:cs typeface="Times New Roman" pitchFamily="18" charset="0"/>
              </a:rPr>
              <a:t>reducerea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polu</a:t>
            </a:r>
            <a:r>
              <a:rPr lang="ro-RO" sz="2400" dirty="0">
                <a:latin typeface="Times New Roman" pitchFamily="18" charset="0"/>
                <a:cs typeface="Times New Roman" pitchFamily="18" charset="0"/>
              </a:rPr>
              <a:t>ă</a:t>
            </a:r>
            <a:r>
              <a:rPr lang="en-US" sz="2400" dirty="0" err="1">
                <a:latin typeface="Times New Roman" pitchFamily="18" charset="0"/>
                <a:cs typeface="Times New Roman" pitchFamily="18" charset="0"/>
              </a:rPr>
              <a:t>rii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mediului</a:t>
            </a:r>
            <a:r>
              <a:rPr lang="en-US" sz="2400" dirty="0">
                <a:latin typeface="Times New Roman" pitchFamily="18" charset="0"/>
                <a:cs typeface="Times New Roman" pitchFamily="18" charset="0"/>
              </a:rPr>
              <a:t>, a </a:t>
            </a:r>
            <a:r>
              <a:rPr lang="en-US" sz="2400" dirty="0" err="1">
                <a:latin typeface="Times New Roman" pitchFamily="18" charset="0"/>
                <a:cs typeface="Times New Roman" pitchFamily="18" charset="0"/>
              </a:rPr>
              <a:t>surselor</a:t>
            </a:r>
            <a:r>
              <a:rPr lang="en-US" sz="2400" dirty="0">
                <a:latin typeface="Times New Roman" pitchFamily="18" charset="0"/>
                <a:cs typeface="Times New Roman" pitchFamily="18" charset="0"/>
              </a:rPr>
              <a:t> de </a:t>
            </a:r>
            <a:r>
              <a:rPr lang="en-US" sz="2400" dirty="0" err="1">
                <a:latin typeface="Times New Roman" pitchFamily="18" charset="0"/>
                <a:cs typeface="Times New Roman" pitchFamily="18" charset="0"/>
              </a:rPr>
              <a:t>poluare</a:t>
            </a:r>
            <a:r>
              <a:rPr lang="en-US" sz="2400" dirty="0">
                <a:latin typeface="Times New Roman" pitchFamily="18" charset="0"/>
                <a:cs typeface="Times New Roman" pitchFamily="18" charset="0"/>
              </a:rPr>
              <a:t> </a:t>
            </a:r>
            <a:r>
              <a:rPr lang="ro-RO" sz="2400" dirty="0">
                <a:latin typeface="Times New Roman" pitchFamily="18" charset="0"/>
                <a:cs typeface="Times New Roman" pitchFamily="18" charset="0"/>
              </a:rPr>
              <a:t>ș</a:t>
            </a:r>
            <a:r>
              <a:rPr lang="en-US" sz="2400" dirty="0" err="1">
                <a:latin typeface="Times New Roman" pitchFamily="18" charset="0"/>
                <a:cs typeface="Times New Roman" pitchFamily="18" charset="0"/>
              </a:rPr>
              <a:t>i</a:t>
            </a:r>
            <a:r>
              <a:rPr lang="en-US" sz="2400" dirty="0">
                <a:latin typeface="Times New Roman" pitchFamily="18" charset="0"/>
                <a:cs typeface="Times New Roman" pitchFamily="18" charset="0"/>
              </a:rPr>
              <a:t> la </a:t>
            </a:r>
            <a:r>
              <a:rPr lang="ro-RO" sz="2400" dirty="0" err="1">
                <a:latin typeface="Times New Roman" pitchFamily="18" charset="0"/>
                <a:cs typeface="Times New Roman" pitchFamily="18" charset="0"/>
              </a:rPr>
              <a:t>î</a:t>
            </a:r>
            <a:r>
              <a:rPr lang="en-US" sz="2400" dirty="0" err="1">
                <a:latin typeface="Times New Roman" pitchFamily="18" charset="0"/>
                <a:cs typeface="Times New Roman" pitchFamily="18" charset="0"/>
              </a:rPr>
              <a:t>mbun</a:t>
            </a:r>
            <a:r>
              <a:rPr lang="ro-RO" sz="2400" dirty="0">
                <a:latin typeface="Times New Roman" pitchFamily="18" charset="0"/>
                <a:cs typeface="Times New Roman" pitchFamily="18" charset="0"/>
              </a:rPr>
              <a:t>ă</a:t>
            </a:r>
            <a:r>
              <a:rPr lang="en-US" sz="2400" dirty="0">
                <a:latin typeface="Times New Roman" pitchFamily="18" charset="0"/>
                <a:cs typeface="Times New Roman" pitchFamily="18" charset="0"/>
              </a:rPr>
              <a:t>t</a:t>
            </a:r>
            <a:r>
              <a:rPr lang="ro-RO" sz="2400" dirty="0">
                <a:latin typeface="Times New Roman" pitchFamily="18" charset="0"/>
                <a:cs typeface="Times New Roman" pitchFamily="18" charset="0"/>
              </a:rPr>
              <a:t>ăț</a:t>
            </a:r>
            <a:r>
              <a:rPr lang="en-US" sz="2400" dirty="0" err="1">
                <a:latin typeface="Times New Roman" pitchFamily="18" charset="0"/>
                <a:cs typeface="Times New Roman" pitchFamily="18" charset="0"/>
              </a:rPr>
              <a:t>irea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resurselor</a:t>
            </a:r>
            <a:r>
              <a:rPr lang="en-US" sz="2400" dirty="0">
                <a:latin typeface="Times New Roman" pitchFamily="18" charset="0"/>
                <a:cs typeface="Times New Roman" pitchFamily="18" charset="0"/>
              </a:rPr>
              <a:t>.</a:t>
            </a:r>
          </a:p>
          <a:p>
            <a:r>
              <a:rPr lang="en-US" sz="2400" dirty="0" err="1">
                <a:latin typeface="Times New Roman" pitchFamily="18" charset="0"/>
                <a:cs typeface="Times New Roman" pitchFamily="18" charset="0"/>
              </a:rPr>
              <a:t>Prin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respectarea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unor</a:t>
            </a:r>
            <a:r>
              <a:rPr lang="en-US" sz="2400" dirty="0">
                <a:latin typeface="Times New Roman" pitchFamily="18" charset="0"/>
                <a:cs typeface="Times New Roman" pitchFamily="18" charset="0"/>
              </a:rPr>
              <a:t> m</a:t>
            </a:r>
            <a:r>
              <a:rPr lang="ro-RO" sz="2400" dirty="0">
                <a:latin typeface="Times New Roman" pitchFamily="18" charset="0"/>
                <a:cs typeface="Times New Roman" pitchFamily="18" charset="0"/>
              </a:rPr>
              <a:t>ă</a:t>
            </a:r>
            <a:r>
              <a:rPr lang="en-US" sz="2400" dirty="0" err="1">
                <a:latin typeface="Times New Roman" pitchFamily="18" charset="0"/>
                <a:cs typeface="Times New Roman" pitchFamily="18" charset="0"/>
              </a:rPr>
              <a:t>suri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pentru</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protejarea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mediului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putem</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contribui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fiecare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pu</a:t>
            </a:r>
            <a:r>
              <a:rPr lang="ro-RO" sz="2400" dirty="0">
                <a:latin typeface="Times New Roman" pitchFamily="18" charset="0"/>
                <a:cs typeface="Times New Roman" pitchFamily="18" charset="0"/>
              </a:rPr>
              <a:t>ț</a:t>
            </a:r>
            <a:r>
              <a:rPr lang="en-US" sz="2400" dirty="0">
                <a:latin typeface="Times New Roman" pitchFamily="18" charset="0"/>
                <a:cs typeface="Times New Roman" pitchFamily="18" charset="0"/>
              </a:rPr>
              <a:t>in </a:t>
            </a:r>
            <a:r>
              <a:rPr lang="en-US" sz="2400" dirty="0" err="1">
                <a:latin typeface="Times New Roman" pitchFamily="18" charset="0"/>
                <a:cs typeface="Times New Roman" pitchFamily="18" charset="0"/>
              </a:rPr>
              <a:t>cate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pu</a:t>
            </a:r>
            <a:r>
              <a:rPr lang="ro-RO" sz="2400" dirty="0">
                <a:latin typeface="Times New Roman" pitchFamily="18" charset="0"/>
                <a:cs typeface="Times New Roman" pitchFamily="18" charset="0"/>
              </a:rPr>
              <a:t>ț</a:t>
            </a:r>
            <a:r>
              <a:rPr lang="en-US" sz="2400" dirty="0">
                <a:latin typeface="Times New Roman" pitchFamily="18" charset="0"/>
                <a:cs typeface="Times New Roman" pitchFamily="18" charset="0"/>
              </a:rPr>
              <a:t>in, la </a:t>
            </a:r>
            <a:r>
              <a:rPr lang="en-US" sz="2400" dirty="0" err="1">
                <a:latin typeface="Times New Roman" pitchFamily="18" charset="0"/>
                <a:cs typeface="Times New Roman" pitchFamily="18" charset="0"/>
              </a:rPr>
              <a:t>reducerea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polu</a:t>
            </a:r>
            <a:r>
              <a:rPr lang="ro-RO" sz="2400" dirty="0">
                <a:latin typeface="Times New Roman" pitchFamily="18" charset="0"/>
                <a:cs typeface="Times New Roman" pitchFamily="18" charset="0"/>
              </a:rPr>
              <a:t>ă</a:t>
            </a:r>
            <a:r>
              <a:rPr lang="en-US" sz="2400" dirty="0" err="1">
                <a:latin typeface="Times New Roman" pitchFamily="18" charset="0"/>
                <a:cs typeface="Times New Roman" pitchFamily="18" charset="0"/>
              </a:rPr>
              <a:t>rii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mediului</a:t>
            </a:r>
            <a:r>
              <a:rPr lang="en-US" sz="2400" dirty="0">
                <a:latin typeface="Times New Roman" pitchFamily="18" charset="0"/>
                <a:cs typeface="Times New Roman" pitchFamily="18" charset="0"/>
              </a:rPr>
              <a:t> </a:t>
            </a:r>
            <a:r>
              <a:rPr lang="ro-RO" sz="2400" dirty="0">
                <a:latin typeface="Times New Roman" pitchFamily="18" charset="0"/>
                <a:cs typeface="Times New Roman" pitchFamily="18" charset="0"/>
              </a:rPr>
              <a:t>î</a:t>
            </a:r>
            <a:r>
              <a:rPr lang="en-US" sz="2400" dirty="0" err="1">
                <a:latin typeface="Times New Roman" pitchFamily="18" charset="0"/>
                <a:cs typeface="Times New Roman" pitchFamily="18" charset="0"/>
              </a:rPr>
              <a:t>nconjur</a:t>
            </a:r>
            <a:r>
              <a:rPr lang="ro-RO" sz="2400" dirty="0">
                <a:latin typeface="Times New Roman" pitchFamily="18" charset="0"/>
                <a:cs typeface="Times New Roman" pitchFamily="18" charset="0"/>
              </a:rPr>
              <a:t>ă</a:t>
            </a:r>
            <a:r>
              <a:rPr lang="en-US" sz="2400" dirty="0">
                <a:latin typeface="Times New Roman" pitchFamily="18" charset="0"/>
                <a:cs typeface="Times New Roman" pitchFamily="18" charset="0"/>
              </a:rPr>
              <a:t>tor. </a:t>
            </a:r>
            <a:r>
              <a:rPr lang="en-US" sz="2400" dirty="0" err="1">
                <a:latin typeface="Times New Roman" pitchFamily="18" charset="0"/>
                <a:cs typeface="Times New Roman" pitchFamily="18" charset="0"/>
              </a:rPr>
              <a:t>Pentru</a:t>
            </a:r>
            <a:r>
              <a:rPr lang="en-US" sz="2400" dirty="0">
                <a:latin typeface="Times New Roman" pitchFamily="18" charset="0"/>
                <a:cs typeface="Times New Roman" pitchFamily="18" charset="0"/>
              </a:rPr>
              <a:t> a </a:t>
            </a:r>
            <a:r>
              <a:rPr lang="en-US" sz="2400" dirty="0" err="1">
                <a:latin typeface="Times New Roman" pitchFamily="18" charset="0"/>
                <a:cs typeface="Times New Roman" pitchFamily="18" charset="0"/>
              </a:rPr>
              <a:t>respecta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aceste</a:t>
            </a:r>
            <a:r>
              <a:rPr lang="en-US" sz="2400" dirty="0">
                <a:latin typeface="Times New Roman" pitchFamily="18" charset="0"/>
                <a:cs typeface="Times New Roman" pitchFamily="18" charset="0"/>
              </a:rPr>
              <a:t> m</a:t>
            </a:r>
            <a:r>
              <a:rPr lang="ro-RO" sz="2400" dirty="0">
                <a:latin typeface="Times New Roman" pitchFamily="18" charset="0"/>
                <a:cs typeface="Times New Roman" pitchFamily="18" charset="0"/>
              </a:rPr>
              <a:t>ă</a:t>
            </a:r>
            <a:r>
              <a:rPr lang="en-US" sz="2400" dirty="0" err="1">
                <a:latin typeface="Times New Roman" pitchFamily="18" charset="0"/>
                <a:cs typeface="Times New Roman" pitchFamily="18" charset="0"/>
              </a:rPr>
              <a:t>suri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trebuie</a:t>
            </a:r>
            <a:r>
              <a:rPr lang="en-US" sz="2400" dirty="0">
                <a:latin typeface="Times New Roman" pitchFamily="18" charset="0"/>
                <a:cs typeface="Times New Roman" pitchFamily="18" charset="0"/>
              </a:rPr>
              <a:t> s</a:t>
            </a:r>
            <a:r>
              <a:rPr lang="ro-RO" sz="2400" dirty="0">
                <a:latin typeface="Times New Roman" pitchFamily="18" charset="0"/>
                <a:cs typeface="Times New Roman" pitchFamily="18" charset="0"/>
              </a:rPr>
              <a:t>ă</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cunoa</a:t>
            </a:r>
            <a:r>
              <a:rPr lang="ro-RO" sz="2400" dirty="0">
                <a:latin typeface="Times New Roman" pitchFamily="18" charset="0"/>
                <a:cs typeface="Times New Roman" pitchFamily="18" charset="0"/>
              </a:rPr>
              <a:t>ș</a:t>
            </a:r>
            <a:r>
              <a:rPr lang="en-US" sz="2400" dirty="0">
                <a:latin typeface="Times New Roman" pitchFamily="18" charset="0"/>
                <a:cs typeface="Times New Roman" pitchFamily="18" charset="0"/>
              </a:rPr>
              <a:t>tem </a:t>
            </a:r>
            <a:r>
              <a:rPr lang="en-US" sz="2400" dirty="0" err="1">
                <a:latin typeface="Times New Roman" pitchFamily="18" charset="0"/>
                <a:cs typeface="Times New Roman" pitchFamily="18" charset="0"/>
              </a:rPr>
              <a:t>foarte</a:t>
            </a:r>
            <a:r>
              <a:rPr lang="en-US" sz="2400" dirty="0">
                <a:latin typeface="Times New Roman" pitchFamily="18" charset="0"/>
                <a:cs typeface="Times New Roman" pitchFamily="18" charset="0"/>
              </a:rPr>
              <a:t> bine </a:t>
            </a:r>
            <a:r>
              <a:rPr lang="en-US" sz="2400" dirty="0" err="1">
                <a:latin typeface="Times New Roman" pitchFamily="18" charset="0"/>
                <a:cs typeface="Times New Roman" pitchFamily="18" charset="0"/>
              </a:rPr>
              <a:t>cauzele</a:t>
            </a:r>
            <a:r>
              <a:rPr lang="en-US" sz="2400" dirty="0">
                <a:latin typeface="Times New Roman" pitchFamily="18" charset="0"/>
                <a:cs typeface="Times New Roman" pitchFamily="18" charset="0"/>
              </a:rPr>
              <a:t> care </a:t>
            </a:r>
            <a:r>
              <a:rPr lang="en-US" sz="2400" dirty="0" err="1">
                <a:latin typeface="Times New Roman" pitchFamily="18" charset="0"/>
                <a:cs typeface="Times New Roman" pitchFamily="18" charset="0"/>
              </a:rPr>
              <a:t>duc</a:t>
            </a:r>
            <a:r>
              <a:rPr lang="en-US" sz="2400" dirty="0">
                <a:latin typeface="Times New Roman" pitchFamily="18" charset="0"/>
                <a:cs typeface="Times New Roman" pitchFamily="18" charset="0"/>
              </a:rPr>
              <a:t> la </a:t>
            </a:r>
            <a:r>
              <a:rPr lang="en-US" sz="2400" dirty="0" err="1">
                <a:latin typeface="Times New Roman" pitchFamily="18" charset="0"/>
                <a:cs typeface="Times New Roman" pitchFamily="18" charset="0"/>
              </a:rPr>
              <a:t>poluare</a:t>
            </a:r>
            <a:r>
              <a:rPr lang="en-US" sz="2400" dirty="0">
                <a:latin typeface="Times New Roman" pitchFamily="18" charset="0"/>
                <a:cs typeface="Times New Roman" pitchFamily="18" charset="0"/>
              </a:rPr>
              <a:t>.</a:t>
            </a:r>
          </a:p>
          <a:p>
            <a:r>
              <a:rPr lang="vi-VN" sz="2400" dirty="0">
                <a:latin typeface="Times New Roman" pitchFamily="18" charset="0"/>
                <a:cs typeface="Times New Roman" pitchFamily="18" charset="0"/>
              </a:rPr>
              <a:t>Mediul natural curat și sănătos trebuie să fie apărat și protejat pentru binele oamenilor și îmbunătățirea calității vieții lor.</a:t>
            </a:r>
            <a:endParaRPr lang="en-US" sz="24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SALVEAZĂ MEDIUL ȘI FII ECO!"/>
          <p:cNvPicPr>
            <a:picLocks noChangeAspect="1" noChangeArrowheads="1"/>
          </p:cNvPicPr>
          <p:nvPr/>
        </p:nvPicPr>
        <p:blipFill>
          <a:blip r:embed="rId2"/>
          <a:srcRect/>
          <a:stretch>
            <a:fillRect/>
          </a:stretch>
        </p:blipFill>
        <p:spPr bwMode="auto">
          <a:xfrm>
            <a:off x="457200" y="1143000"/>
            <a:ext cx="8153400" cy="5257800"/>
          </a:xfrm>
          <a:prstGeom prst="rect">
            <a:avLst/>
          </a:prstGeom>
          <a:noFill/>
        </p:spPr>
      </p:pic>
      <p:sp>
        <p:nvSpPr>
          <p:cNvPr id="2" name="Title 1"/>
          <p:cNvSpPr>
            <a:spLocks noGrp="1"/>
          </p:cNvSpPr>
          <p:nvPr>
            <p:ph type="title"/>
          </p:nvPr>
        </p:nvSpPr>
        <p:spPr/>
        <p:txBody>
          <a:bodyPr>
            <a:normAutofit fontScale="90000"/>
          </a:bodyPr>
          <a:lstStyle/>
          <a:p>
            <a:pPr algn="ctr"/>
            <a:r>
              <a:rPr lang="vi-VN" b="1" dirty="0">
                <a:latin typeface="Times New Roman" pitchFamily="18" charset="0"/>
                <a:cs typeface="Times New Roman" pitchFamily="18" charset="0"/>
              </a:rPr>
              <a:t>Efecte benefice ale protejării mediului înconjurător</a:t>
            </a:r>
            <a:br>
              <a:rPr lang="vi-VN" b="1" dirty="0"/>
            </a:br>
            <a:endParaRPr lang="en-US" dirty="0"/>
          </a:p>
        </p:txBody>
      </p:sp>
      <p:sp>
        <p:nvSpPr>
          <p:cNvPr id="3" name="Content Placeholder 2"/>
          <p:cNvSpPr>
            <a:spLocks noGrp="1"/>
          </p:cNvSpPr>
          <p:nvPr>
            <p:ph idx="1"/>
          </p:nvPr>
        </p:nvSpPr>
        <p:spPr>
          <a:xfrm>
            <a:off x="457200" y="1143000"/>
            <a:ext cx="8229600" cy="5181600"/>
          </a:xfrm>
        </p:spPr>
        <p:txBody>
          <a:bodyPr>
            <a:normAutofit lnSpcReduction="10000"/>
          </a:bodyPr>
          <a:lstStyle/>
          <a:p>
            <a:pPr>
              <a:buFont typeface="Wingdings" pitchFamily="2" charset="2"/>
              <a:buChar char="Ø"/>
            </a:pPr>
            <a:r>
              <a:rPr lang="vi-VN" sz="2400" dirty="0">
                <a:latin typeface="Times New Roman" pitchFamily="18" charset="0"/>
                <a:cs typeface="Times New Roman" pitchFamily="18" charset="0"/>
              </a:rPr>
              <a:t>Omul afectează natura în diferite moduri, unele mai dăunătoare decât altele, așa că protejarea ei se impune de la sine înțeles. Printre efectele pozitive ale protejării mediului înconjurător se numără:</a:t>
            </a:r>
            <a:endParaRPr lang="en-US" sz="2400" dirty="0">
              <a:latin typeface="Times New Roman" pitchFamily="18" charset="0"/>
              <a:cs typeface="Times New Roman" pitchFamily="18" charset="0"/>
            </a:endParaRPr>
          </a:p>
          <a:p>
            <a:pPr lvl="1">
              <a:buFont typeface="Wingdings" pitchFamily="2" charset="2"/>
              <a:buChar char="v"/>
            </a:pPr>
            <a:r>
              <a:rPr lang="vi-VN" sz="2000" dirty="0">
                <a:latin typeface="Times New Roman" pitchFamily="18" charset="0"/>
                <a:cs typeface="Times New Roman" pitchFamily="18" charset="0"/>
              </a:rPr>
              <a:t>Menținerea curățeniei prin îndepărtarea deșeurilor de orice tip;</a:t>
            </a:r>
          </a:p>
          <a:p>
            <a:pPr lvl="1" fontAlgn="base">
              <a:buFont typeface="Wingdings" pitchFamily="2" charset="2"/>
              <a:buChar char="v"/>
            </a:pPr>
            <a:r>
              <a:rPr lang="vi-VN" sz="2000" dirty="0">
                <a:latin typeface="Times New Roman" pitchFamily="18" charset="0"/>
                <a:cs typeface="Times New Roman" pitchFamily="18" charset="0"/>
              </a:rPr>
              <a:t>Menținerea sănătății vegetației și animalelor;</a:t>
            </a:r>
          </a:p>
          <a:p>
            <a:pPr lvl="1" fontAlgn="base">
              <a:buFont typeface="Wingdings" pitchFamily="2" charset="2"/>
              <a:buChar char="v"/>
            </a:pPr>
            <a:r>
              <a:rPr lang="vi-VN" sz="2000" dirty="0">
                <a:latin typeface="Times New Roman" pitchFamily="18" charset="0"/>
                <a:cs typeface="Times New Roman" pitchFamily="18" charset="0"/>
              </a:rPr>
              <a:t>Reducerea bolilor și obținerea unei vieți mult mai sănătoase pentru oameni;</a:t>
            </a:r>
          </a:p>
          <a:p>
            <a:pPr lvl="1" fontAlgn="base">
              <a:buFont typeface="Wingdings" pitchFamily="2" charset="2"/>
              <a:buChar char="v"/>
            </a:pPr>
            <a:r>
              <a:rPr lang="vi-VN" sz="2000" dirty="0">
                <a:latin typeface="Times New Roman" pitchFamily="18" charset="0"/>
                <a:cs typeface="Times New Roman" pitchFamily="18" charset="0"/>
              </a:rPr>
              <a:t>Șansa de regenerare a naturii crește considerabil;</a:t>
            </a:r>
          </a:p>
          <a:p>
            <a:pPr lvl="1" fontAlgn="base">
              <a:buFont typeface="Wingdings" pitchFamily="2" charset="2"/>
              <a:buChar char="v"/>
            </a:pPr>
            <a:r>
              <a:rPr lang="vi-VN" sz="2000" dirty="0">
                <a:latin typeface="Times New Roman" pitchFamily="18" charset="0"/>
                <a:cs typeface="Times New Roman" pitchFamily="18" charset="0"/>
              </a:rPr>
              <a:t>Mai puțin dioxid de carbon eliminat în atmosferă;</a:t>
            </a:r>
          </a:p>
          <a:p>
            <a:pPr lvl="1" fontAlgn="base">
              <a:buFont typeface="Wingdings" pitchFamily="2" charset="2"/>
              <a:buChar char="v"/>
            </a:pPr>
            <a:r>
              <a:rPr lang="vi-VN" sz="2000" dirty="0">
                <a:latin typeface="Times New Roman" pitchFamily="18" charset="0"/>
                <a:cs typeface="Times New Roman" pitchFamily="18" charset="0"/>
              </a:rPr>
              <a:t>Prevenirea risipei alimentare și nu numai;</a:t>
            </a:r>
          </a:p>
          <a:p>
            <a:pPr lvl="1" fontAlgn="base">
              <a:buFont typeface="Wingdings" pitchFamily="2" charset="2"/>
              <a:buChar char="v"/>
            </a:pPr>
            <a:r>
              <a:rPr lang="vi-VN" sz="2000" dirty="0">
                <a:latin typeface="Times New Roman" pitchFamily="18" charset="0"/>
                <a:cs typeface="Times New Roman" pitchFamily="18" charset="0"/>
              </a:rPr>
              <a:t>Încurajarea micilor producători și micșorarea poluării provocate de transportul diferitelor mărfuri;</a:t>
            </a:r>
          </a:p>
          <a:p>
            <a:pPr lvl="1" fontAlgn="base">
              <a:buFont typeface="Wingdings" pitchFamily="2" charset="2"/>
              <a:buChar char="v"/>
            </a:pPr>
            <a:r>
              <a:rPr lang="vi-VN" sz="2000" dirty="0">
                <a:latin typeface="Times New Roman" pitchFamily="18" charset="0"/>
                <a:cs typeface="Times New Roman" pitchFamily="18" charset="0"/>
              </a:rPr>
              <a:t>Numărul gropilor de gunoi și a depozitelor de reziduuri se reduc tot mai mult etc.</a:t>
            </a:r>
          </a:p>
          <a:p>
            <a:pPr>
              <a:buNone/>
            </a:pPr>
            <a:endParaRPr lang="en-US" sz="2400" dirty="0">
              <a:latin typeface="+mj-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4" descr="Poluarea apelor"/>
          <p:cNvPicPr>
            <a:picLocks noChangeAspect="1" noChangeArrowheads="1"/>
          </p:cNvPicPr>
          <p:nvPr/>
        </p:nvPicPr>
        <p:blipFill>
          <a:blip r:embed="rId2"/>
          <a:srcRect/>
          <a:stretch>
            <a:fillRect/>
          </a:stretch>
        </p:blipFill>
        <p:spPr bwMode="auto">
          <a:xfrm>
            <a:off x="1" y="1447800"/>
            <a:ext cx="9144000" cy="5410200"/>
          </a:xfrm>
          <a:prstGeom prst="rect">
            <a:avLst/>
          </a:prstGeom>
          <a:noFill/>
        </p:spPr>
      </p:pic>
      <p:sp>
        <p:nvSpPr>
          <p:cNvPr id="2" name="Title 1"/>
          <p:cNvSpPr>
            <a:spLocks noGrp="1"/>
          </p:cNvSpPr>
          <p:nvPr>
            <p:ph type="title"/>
          </p:nvPr>
        </p:nvSpPr>
        <p:spPr>
          <a:xfrm>
            <a:off x="457200" y="838200"/>
            <a:ext cx="8229600" cy="1143000"/>
          </a:xfrm>
        </p:spPr>
        <p:txBody>
          <a:bodyPr>
            <a:normAutofit fontScale="90000"/>
          </a:bodyPr>
          <a:lstStyle/>
          <a:p>
            <a:r>
              <a:rPr lang="vi-VN" b="1" dirty="0">
                <a:solidFill>
                  <a:schemeClr val="tx1"/>
                </a:solidFill>
                <a:latin typeface="+mn-lt"/>
              </a:rPr>
              <a:t>Efecte dăunătoare ale lipsei de protecție a mediului înconjurător</a:t>
            </a:r>
            <a:br>
              <a:rPr lang="vi-VN" b="1" dirty="0"/>
            </a:br>
            <a:endParaRPr lang="en-US" dirty="0"/>
          </a:p>
        </p:txBody>
      </p:sp>
      <p:sp>
        <p:nvSpPr>
          <p:cNvPr id="3" name="Content Placeholder 2"/>
          <p:cNvSpPr>
            <a:spLocks noGrp="1"/>
          </p:cNvSpPr>
          <p:nvPr>
            <p:ph idx="1"/>
          </p:nvPr>
        </p:nvSpPr>
        <p:spPr>
          <a:xfrm>
            <a:off x="381000" y="1371600"/>
            <a:ext cx="8534400" cy="5257800"/>
          </a:xfrm>
        </p:spPr>
        <p:txBody>
          <a:bodyPr>
            <a:normAutofit/>
          </a:bodyPr>
          <a:lstStyle/>
          <a:p>
            <a:pPr fontAlgn="base">
              <a:buFont typeface="Wingdings" pitchFamily="2" charset="2"/>
              <a:buChar char="Ø"/>
            </a:pPr>
            <a:r>
              <a:rPr lang="en-US" sz="2400" dirty="0" err="1">
                <a:latin typeface="Times New Roman" pitchFamily="18" charset="0"/>
                <a:cs typeface="Times New Roman" pitchFamily="18" charset="0"/>
              </a:rPr>
              <a:t>clima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este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în</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schimbare</a:t>
            </a:r>
            <a:r>
              <a:rPr lang="en-US" sz="2400" dirty="0">
                <a:latin typeface="Times New Roman" pitchFamily="18" charset="0"/>
                <a:cs typeface="Times New Roman" pitchFamily="18" charset="0"/>
              </a:rPr>
              <a:t> din </a:t>
            </a:r>
            <a:r>
              <a:rPr lang="en-US" sz="2400" dirty="0" err="1">
                <a:latin typeface="Times New Roman" pitchFamily="18" charset="0"/>
                <a:cs typeface="Times New Roman" pitchFamily="18" charset="0"/>
              </a:rPr>
              <a:t>cauza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acțiunilor</a:t>
            </a:r>
            <a:r>
              <a:rPr lang="en-US" sz="2400" dirty="0">
                <a:latin typeface="Times New Roman" pitchFamily="18" charset="0"/>
                <a:cs typeface="Times New Roman" pitchFamily="18" charset="0"/>
              </a:rPr>
              <a:t> negative ale </a:t>
            </a:r>
            <a:r>
              <a:rPr lang="en-US" sz="2400" dirty="0" err="1">
                <a:latin typeface="Times New Roman" pitchFamily="18" charset="0"/>
                <a:cs typeface="Times New Roman" pitchFamily="18" charset="0"/>
              </a:rPr>
              <a:t>omului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asupra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naturii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înregistrându</a:t>
            </a:r>
            <a:r>
              <a:rPr lang="en-US" sz="2400" dirty="0">
                <a:latin typeface="Times New Roman" pitchFamily="18" charset="0"/>
                <a:cs typeface="Times New Roman" pitchFamily="18" charset="0"/>
              </a:rPr>
              <a:t>-se </a:t>
            </a:r>
            <a:r>
              <a:rPr lang="en-US" sz="2400" dirty="0" err="1">
                <a:latin typeface="Times New Roman" pitchFamily="18" charset="0"/>
                <a:cs typeface="Times New Roman" pitchFamily="18" charset="0"/>
              </a:rPr>
              <a:t>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alte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efecte</a:t>
            </a:r>
            <a:r>
              <a:rPr lang="en-US" sz="2400" dirty="0">
                <a:latin typeface="Times New Roman" pitchFamily="18" charset="0"/>
                <a:cs typeface="Times New Roman" pitchFamily="18" charset="0"/>
              </a:rPr>
              <a:t> la </a:t>
            </a:r>
            <a:r>
              <a:rPr lang="en-US" sz="2400" dirty="0" err="1">
                <a:latin typeface="Times New Roman" pitchFamily="18" charset="0"/>
                <a:cs typeface="Times New Roman" pitchFamily="18" charset="0"/>
              </a:rPr>
              <a:t>fel</a:t>
            </a:r>
            <a:r>
              <a:rPr lang="en-US" sz="2400" dirty="0">
                <a:latin typeface="Times New Roman" pitchFamily="18" charset="0"/>
                <a:cs typeface="Times New Roman" pitchFamily="18" charset="0"/>
              </a:rPr>
              <a:t> de </a:t>
            </a:r>
            <a:r>
              <a:rPr lang="en-US" sz="2400" dirty="0" err="1">
                <a:latin typeface="Times New Roman" pitchFamily="18" charset="0"/>
                <a:cs typeface="Times New Roman" pitchFamily="18" charset="0"/>
              </a:rPr>
              <a:t>nocive</a:t>
            </a:r>
            <a:r>
              <a:rPr lang="en-US" sz="2400" dirty="0">
                <a:latin typeface="Times New Roman" pitchFamily="18" charset="0"/>
                <a:cs typeface="Times New Roman" pitchFamily="18" charset="0"/>
              </a:rPr>
              <a:t>:</a:t>
            </a:r>
          </a:p>
          <a:p>
            <a:pPr fontAlgn="base">
              <a:buFont typeface="Wingdings" pitchFamily="2" charset="2"/>
              <a:buChar char="v"/>
            </a:pPr>
            <a:r>
              <a:rPr lang="vi-VN" sz="2400" dirty="0">
                <a:latin typeface="Times New Roman" pitchFamily="18" charset="0"/>
                <a:cs typeface="Times New Roman" pitchFamily="18" charset="0"/>
              </a:rPr>
              <a:t>cresc concentrațiile de gaze cu efect de seră din atmosferă;</a:t>
            </a:r>
          </a:p>
          <a:p>
            <a:pPr fontAlgn="base">
              <a:buFont typeface="Wingdings" pitchFamily="2" charset="2"/>
              <a:buChar char="v"/>
            </a:pPr>
            <a:r>
              <a:rPr lang="vi-VN" sz="2400" dirty="0">
                <a:latin typeface="Times New Roman" pitchFamily="18" charset="0"/>
                <a:cs typeface="Times New Roman" pitchFamily="18" charset="0"/>
              </a:rPr>
              <a:t>biodiversitatea dispare într-un ritm rapid, în fiecare an fiind declarate dispărute tot mai multe specii;</a:t>
            </a:r>
          </a:p>
          <a:p>
            <a:pPr fontAlgn="base">
              <a:buFont typeface="Wingdings" pitchFamily="2" charset="2"/>
              <a:buChar char="v"/>
            </a:pPr>
            <a:r>
              <a:rPr lang="vi-VN" sz="2400" dirty="0">
                <a:latin typeface="Times New Roman" pitchFamily="18" charset="0"/>
                <a:cs typeface="Times New Roman" pitchFamily="18" charset="0"/>
              </a:rPr>
              <a:t>ecosistemele nu se mai regenerează ca urmare a acumulării poluanților care au fost obținuți în urma activităților economice umane;</a:t>
            </a:r>
          </a:p>
          <a:p>
            <a:pPr fontAlgn="base">
              <a:buFont typeface="Wingdings" pitchFamily="2" charset="2"/>
              <a:buChar char="v"/>
            </a:pPr>
            <a:r>
              <a:rPr lang="vi-VN" sz="2400" dirty="0">
                <a:latin typeface="Times New Roman" pitchFamily="18" charset="0"/>
                <a:cs typeface="Times New Roman" pitchFamily="18" charset="0"/>
              </a:rPr>
              <a:t>degradarea mediului ajunge să afecteze nu doar omul, ci și animalele, solul, plantele.</a:t>
            </a:r>
          </a:p>
          <a:p>
            <a:pPr>
              <a:buNone/>
            </a:pPr>
            <a:endParaRPr lang="en-US" sz="2400" dirty="0">
              <a:latin typeface="+mj-lt"/>
            </a:endParaRPr>
          </a:p>
          <a:p>
            <a:endParaRPr lang="en-US" sz="2400" dirty="0">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4" name="Picture 8" descr="Gherla.ro | Strategia locala de dezvoltare durabila si reducere a emisiilor  de CO2"/>
          <p:cNvPicPr>
            <a:picLocks noChangeAspect="1" noChangeArrowheads="1"/>
          </p:cNvPicPr>
          <p:nvPr/>
        </p:nvPicPr>
        <p:blipFill>
          <a:blip r:embed="rId2"/>
          <a:srcRect/>
          <a:stretch>
            <a:fillRect/>
          </a:stretch>
        </p:blipFill>
        <p:spPr bwMode="auto">
          <a:xfrm>
            <a:off x="0" y="1143000"/>
            <a:ext cx="9144000" cy="5715000"/>
          </a:xfrm>
          <a:prstGeom prst="rect">
            <a:avLst/>
          </a:prstGeom>
          <a:noFill/>
        </p:spPr>
      </p:pic>
      <p:sp>
        <p:nvSpPr>
          <p:cNvPr id="2" name="Title 1"/>
          <p:cNvSpPr>
            <a:spLocks noGrp="1"/>
          </p:cNvSpPr>
          <p:nvPr>
            <p:ph type="title"/>
          </p:nvPr>
        </p:nvSpPr>
        <p:spPr/>
        <p:txBody>
          <a:bodyPr>
            <a:normAutofit fontScale="90000"/>
          </a:bodyPr>
          <a:lstStyle/>
          <a:p>
            <a:r>
              <a:rPr lang="vi-VN" b="1" dirty="0">
                <a:latin typeface="+mn-lt"/>
              </a:rPr>
              <a:t>Sfaturi și acțiuni care ajută la protejarea mediului înconjurător</a:t>
            </a:r>
            <a:br>
              <a:rPr lang="vi-VN" b="1" dirty="0"/>
            </a:br>
            <a:endParaRPr lang="en-US" dirty="0"/>
          </a:p>
        </p:txBody>
      </p:sp>
      <p:sp>
        <p:nvSpPr>
          <p:cNvPr id="3" name="Content Placeholder 2"/>
          <p:cNvSpPr>
            <a:spLocks noGrp="1"/>
          </p:cNvSpPr>
          <p:nvPr>
            <p:ph idx="1"/>
          </p:nvPr>
        </p:nvSpPr>
        <p:spPr>
          <a:xfrm>
            <a:off x="0" y="1143000"/>
            <a:ext cx="9144000" cy="5715000"/>
          </a:xfrm>
        </p:spPr>
        <p:txBody>
          <a:bodyPr>
            <a:normAutofit/>
          </a:bodyPr>
          <a:lstStyle/>
          <a:p>
            <a:pPr>
              <a:buNone/>
            </a:pPr>
            <a:r>
              <a:rPr lang="vi-VN" sz="2400" b="1" dirty="0">
                <a:latin typeface="+mj-lt"/>
              </a:rPr>
              <a:t>Reducerea poluării și reguli pentru protejarea mediului</a:t>
            </a:r>
          </a:p>
          <a:p>
            <a:pPr>
              <a:buFont typeface="Wingdings" pitchFamily="2" charset="2"/>
              <a:buChar char="q"/>
            </a:pPr>
            <a:r>
              <a:rPr lang="vi-VN" sz="2400" dirty="0">
                <a:latin typeface="+mj-lt"/>
              </a:rPr>
              <a:t>Fenomenul poluării poate fi redus prin implicarea tuturor oamenilor, în mod individual, dar și a firmelor care generează deșeuri de tot felul. </a:t>
            </a:r>
            <a:endParaRPr lang="en-US" sz="2400" dirty="0">
              <a:latin typeface="+mj-lt"/>
            </a:endParaRPr>
          </a:p>
          <a:p>
            <a:pPr fontAlgn="base">
              <a:buFont typeface="Wingdings" pitchFamily="2" charset="2"/>
              <a:buChar char="ü"/>
            </a:pPr>
            <a:r>
              <a:rPr lang="vi-VN" sz="2400" dirty="0">
                <a:latin typeface="+mj-lt"/>
              </a:rPr>
              <a:t>Printre regulile de bun simț, pe care și un copil trebuie să le cunoască se pot enumera:</a:t>
            </a:r>
          </a:p>
          <a:p>
            <a:pPr fontAlgn="base">
              <a:buFont typeface="Wingdings" pitchFamily="2" charset="2"/>
              <a:buChar char="ü"/>
            </a:pPr>
            <a:r>
              <a:rPr lang="vi-VN" sz="2400" dirty="0">
                <a:latin typeface="+mj-lt"/>
              </a:rPr>
              <a:t>deșeurile nu se aruncă la întâmplare;</a:t>
            </a:r>
          </a:p>
          <a:p>
            <a:pPr fontAlgn="base">
              <a:buFont typeface="Wingdings" pitchFamily="2" charset="2"/>
              <a:buChar char="ü"/>
            </a:pPr>
            <a:r>
              <a:rPr lang="vi-VN" sz="2400" dirty="0">
                <a:latin typeface="+mj-lt"/>
              </a:rPr>
              <a:t>nu se rup florile, plantele, nu se taie copacii, pentru că aceștia asigură oxigenul necesar;</a:t>
            </a:r>
          </a:p>
          <a:p>
            <a:pPr fontAlgn="base">
              <a:buFont typeface="Wingdings" pitchFamily="2" charset="2"/>
              <a:buChar char="ü"/>
            </a:pPr>
            <a:r>
              <a:rPr lang="vi-VN" sz="2400" dirty="0">
                <a:latin typeface="+mj-lt"/>
              </a:rPr>
              <a:t>reciclarea este extrem de importantă;</a:t>
            </a:r>
          </a:p>
          <a:p>
            <a:pPr fontAlgn="base">
              <a:buFont typeface="Wingdings" pitchFamily="2" charset="2"/>
              <a:buChar char="ü"/>
            </a:pPr>
            <a:r>
              <a:rPr lang="vi-VN" sz="2400" dirty="0">
                <a:latin typeface="+mj-lt"/>
              </a:rPr>
              <a:t>apa nu trebuie poluată;</a:t>
            </a:r>
          </a:p>
          <a:p>
            <a:pPr fontAlgn="base">
              <a:buFont typeface="Wingdings" pitchFamily="2" charset="2"/>
              <a:buChar char="ü"/>
            </a:pPr>
            <a:r>
              <a:rPr lang="vi-VN" sz="2400" dirty="0">
                <a:latin typeface="+mj-lt"/>
              </a:rPr>
              <a:t>închiderea becurilor pe timpul zilei;</a:t>
            </a:r>
          </a:p>
          <a:p>
            <a:pPr fontAlgn="base">
              <a:buFont typeface="Wingdings" pitchFamily="2" charset="2"/>
              <a:buChar char="ü"/>
            </a:pPr>
            <a:r>
              <a:rPr lang="vi-VN" sz="2400" dirty="0">
                <a:latin typeface="+mj-lt"/>
              </a:rPr>
              <a:t>păstrarea curățeniei în jur etc.</a:t>
            </a:r>
          </a:p>
          <a:p>
            <a:endParaRPr lang="en-US" sz="2400" dirty="0">
              <a:latin typeface="+mj-lt"/>
            </a:endParaRPr>
          </a:p>
        </p:txBody>
      </p:sp>
      <p:sp>
        <p:nvSpPr>
          <p:cNvPr id="4098" name="AutoShape 2" descr="Reduce, refoloseşte şi reciclează: Regula de aur în protejarea mediului  înconjurăto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0" name="AutoShape 4" descr="Reduce, refoloseşte şi reciclează: Regula de aur în protejarea mediului  înconjurăto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4102" name="AutoShape 6" descr="Reduce, refoloseşte şi reciclează: Regula de aur în protejarea mediului  înconjurător"/>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Deseurile de ambalaj, o problema cu solutii la indemana"/>
          <p:cNvPicPr>
            <a:picLocks noChangeAspect="1" noChangeArrowheads="1"/>
          </p:cNvPicPr>
          <p:nvPr/>
        </p:nvPicPr>
        <p:blipFill>
          <a:blip r:embed="rId2"/>
          <a:srcRect/>
          <a:stretch>
            <a:fillRect/>
          </a:stretch>
        </p:blipFill>
        <p:spPr bwMode="auto">
          <a:xfrm>
            <a:off x="0" y="0"/>
            <a:ext cx="9144000" cy="6858000"/>
          </a:xfrm>
          <a:prstGeom prst="rect">
            <a:avLst/>
          </a:prstGeom>
          <a:noFill/>
        </p:spPr>
      </p:pic>
      <p:sp>
        <p:nvSpPr>
          <p:cNvPr id="3" name="Content Placeholder 2"/>
          <p:cNvSpPr>
            <a:spLocks noGrp="1"/>
          </p:cNvSpPr>
          <p:nvPr>
            <p:ph idx="1"/>
          </p:nvPr>
        </p:nvSpPr>
        <p:spPr>
          <a:xfrm>
            <a:off x="457200" y="609600"/>
            <a:ext cx="8229600" cy="5516563"/>
          </a:xfrm>
        </p:spPr>
        <p:txBody>
          <a:bodyPr>
            <a:normAutofit/>
          </a:bodyPr>
          <a:lstStyle/>
          <a:p>
            <a:pPr>
              <a:buFont typeface="Wingdings" pitchFamily="2" charset="2"/>
              <a:buChar char="q"/>
            </a:pPr>
            <a:r>
              <a:rPr lang="vi-VN" sz="2400" b="1" dirty="0">
                <a:latin typeface="+mj-lt"/>
              </a:rPr>
              <a:t>Utilizarea produselor și ambalajelor ecologice pentru protejarea mediului înconjurător</a:t>
            </a:r>
            <a:endParaRPr lang="en-US" sz="2400" b="1" dirty="0">
              <a:latin typeface="+mj-lt"/>
            </a:endParaRPr>
          </a:p>
          <a:p>
            <a:pPr>
              <a:buFont typeface="Wingdings" pitchFamily="2" charset="2"/>
              <a:buChar char="ü"/>
            </a:pPr>
            <a:r>
              <a:rPr lang="vi-VN" sz="2400" dirty="0">
                <a:latin typeface="+mj-lt"/>
              </a:rPr>
              <a:t>Pentru protejarea naturii au fost luate diferite măsuri vitale, care s-au concretizat inclusiv în implementarea utilizării produselor și ambalajelor ecologice, renunțându-se la plasticul care se degrada foarte greu în timp.</a:t>
            </a:r>
            <a:endParaRPr lang="vi-VN" sz="2400" b="1" dirty="0">
              <a:latin typeface="+mj-lt"/>
            </a:endParaRPr>
          </a:p>
          <a:p>
            <a:pPr>
              <a:buFont typeface="Wingdings" pitchFamily="2" charset="2"/>
              <a:buChar char="ü"/>
            </a:pPr>
            <a:r>
              <a:rPr lang="vi-VN" sz="2400" dirty="0">
                <a:latin typeface="+mj-lt"/>
              </a:rPr>
              <a:t>au apărut ambalajele de protecție ecologice, care pot fi reciclate și distruse ulterior, fără a pune în pericol mediul: </a:t>
            </a:r>
            <a:r>
              <a:rPr lang="vi-VN" sz="2400" dirty="0">
                <a:latin typeface="+mj-lt"/>
                <a:hlinkClick r:id="rId3"/>
              </a:rPr>
              <a:t>sacoșele de hârtie</a:t>
            </a:r>
            <a:r>
              <a:rPr lang="vi-VN" sz="2400" dirty="0">
                <a:latin typeface="+mj-lt"/>
              </a:rPr>
              <a:t>, ideale pentru produsele de brutărie, patiserie, cafenea, bistro, covrigărie, pizzerie, fast-food, street food etc.,</a:t>
            </a:r>
            <a:endParaRPr lang="en-US" sz="2400" dirty="0">
              <a:latin typeface="+mj-l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ÎMPREUNĂ ÎNVĂŢĂM SĂ PROTEJĂM MEDIUL"/>
          <p:cNvPicPr>
            <a:picLocks noChangeAspect="1" noChangeArrowheads="1"/>
          </p:cNvPicPr>
          <p:nvPr/>
        </p:nvPicPr>
        <p:blipFill>
          <a:blip r:embed="rId2"/>
          <a:srcRect/>
          <a:stretch>
            <a:fillRect/>
          </a:stretch>
        </p:blipFill>
        <p:spPr bwMode="auto">
          <a:xfrm>
            <a:off x="2133600" y="838200"/>
            <a:ext cx="5105400" cy="6019800"/>
          </a:xfrm>
          <a:prstGeom prst="rect">
            <a:avLst/>
          </a:prstGeom>
          <a:noFill/>
        </p:spPr>
      </p:pic>
      <p:sp>
        <p:nvSpPr>
          <p:cNvPr id="3" name="Content Placeholder 2"/>
          <p:cNvSpPr>
            <a:spLocks noGrp="1"/>
          </p:cNvSpPr>
          <p:nvPr>
            <p:ph idx="1"/>
          </p:nvPr>
        </p:nvSpPr>
        <p:spPr>
          <a:xfrm>
            <a:off x="457200" y="762000"/>
            <a:ext cx="8229600" cy="5364163"/>
          </a:xfrm>
        </p:spPr>
        <p:txBody>
          <a:bodyPr/>
          <a:lstStyle/>
          <a:p>
            <a:pPr>
              <a:buFont typeface="Wingdings" pitchFamily="2" charset="2"/>
              <a:buChar char="q"/>
            </a:pPr>
            <a:r>
              <a:rPr lang="es-ES" sz="2400" b="1" dirty="0" err="1">
                <a:latin typeface="Times New Roman" pitchFamily="18" charset="0"/>
                <a:cs typeface="Times New Roman" pitchFamily="18" charset="0"/>
              </a:rPr>
              <a:t>Protejarea</a:t>
            </a:r>
            <a:r>
              <a:rPr lang="es-ES" sz="2400" b="1" dirty="0">
                <a:latin typeface="Times New Roman" pitchFamily="18" charset="0"/>
                <a:cs typeface="Times New Roman" pitchFamily="18" charset="0"/>
              </a:rPr>
              <a:t> </a:t>
            </a:r>
            <a:r>
              <a:rPr lang="es-ES" sz="2400" b="1" dirty="0" err="1">
                <a:latin typeface="Times New Roman" pitchFamily="18" charset="0"/>
                <a:cs typeface="Times New Roman" pitchFamily="18" charset="0"/>
              </a:rPr>
              <a:t>mediului</a:t>
            </a:r>
            <a:r>
              <a:rPr lang="es-ES" sz="2400" b="1" dirty="0">
                <a:latin typeface="Times New Roman" pitchFamily="18" charset="0"/>
                <a:cs typeface="Times New Roman" pitchFamily="18" charset="0"/>
              </a:rPr>
              <a:t> </a:t>
            </a:r>
            <a:r>
              <a:rPr lang="es-ES" sz="2400" b="1" dirty="0" err="1">
                <a:latin typeface="Times New Roman" pitchFamily="18" charset="0"/>
                <a:cs typeface="Times New Roman" pitchFamily="18" charset="0"/>
              </a:rPr>
              <a:t>înconjurător</a:t>
            </a:r>
            <a:r>
              <a:rPr lang="es-ES" sz="2400" b="1" dirty="0">
                <a:latin typeface="Times New Roman" pitchFamily="18" charset="0"/>
                <a:cs typeface="Times New Roman" pitchFamily="18" charset="0"/>
              </a:rPr>
              <a:t> </a:t>
            </a:r>
            <a:r>
              <a:rPr lang="es-ES" sz="2400" b="1" dirty="0" err="1">
                <a:latin typeface="Times New Roman" pitchFamily="18" charset="0"/>
                <a:cs typeface="Times New Roman" pitchFamily="18" charset="0"/>
              </a:rPr>
              <a:t>acasă</a:t>
            </a:r>
            <a:r>
              <a:rPr lang="es-ES" sz="2400" b="1" dirty="0">
                <a:latin typeface="Times New Roman" pitchFamily="18" charset="0"/>
                <a:cs typeface="Times New Roman" pitchFamily="18" charset="0"/>
              </a:rPr>
              <a:t> </a:t>
            </a:r>
            <a:r>
              <a:rPr lang="es-ES" sz="2400" b="1" dirty="0" err="1">
                <a:latin typeface="Times New Roman" pitchFamily="18" charset="0"/>
                <a:cs typeface="Times New Roman" pitchFamily="18" charset="0"/>
              </a:rPr>
              <a:t>și</a:t>
            </a:r>
            <a:r>
              <a:rPr lang="es-ES" sz="2400" b="1" dirty="0">
                <a:latin typeface="Times New Roman" pitchFamily="18" charset="0"/>
                <a:cs typeface="Times New Roman" pitchFamily="18" charset="0"/>
              </a:rPr>
              <a:t> la </a:t>
            </a:r>
            <a:r>
              <a:rPr lang="es-ES" sz="2400" b="1" dirty="0" err="1">
                <a:latin typeface="Times New Roman" pitchFamily="18" charset="0"/>
                <a:cs typeface="Times New Roman" pitchFamily="18" charset="0"/>
              </a:rPr>
              <a:t>locul</a:t>
            </a:r>
            <a:r>
              <a:rPr lang="es-ES" sz="2400" b="1" dirty="0">
                <a:latin typeface="Times New Roman" pitchFamily="18" charset="0"/>
                <a:cs typeface="Times New Roman" pitchFamily="18" charset="0"/>
              </a:rPr>
              <a:t> de </a:t>
            </a:r>
            <a:r>
              <a:rPr lang="es-ES" sz="2400" b="1" dirty="0" err="1">
                <a:latin typeface="Times New Roman" pitchFamily="18" charset="0"/>
                <a:cs typeface="Times New Roman" pitchFamily="18" charset="0"/>
              </a:rPr>
              <a:t>muncă</a:t>
            </a:r>
            <a:endParaRPr lang="es-ES" sz="2400" b="1" dirty="0">
              <a:latin typeface="Times New Roman" pitchFamily="18" charset="0"/>
              <a:cs typeface="Times New Roman" pitchFamily="18" charset="0"/>
            </a:endParaRPr>
          </a:p>
          <a:p>
            <a:pPr>
              <a:buFont typeface="Wingdings" pitchFamily="2" charset="2"/>
              <a:buChar char="ü"/>
            </a:pPr>
            <a:r>
              <a:rPr lang="vi-VN" sz="2400" dirty="0">
                <a:latin typeface="+mj-lt"/>
              </a:rPr>
              <a:t>Măsurile de protejare a mediului înconjurător nu se adresează doar firmelor, ci și oamenilor obișnuiți, care trebuie să devină responsabili și să înceapă lupta împotriva poluării încă de acasă sau de la locul de muncă</a:t>
            </a:r>
            <a:endParaRPr lang="en-US" sz="2400" dirty="0">
              <a:latin typeface="+mj-lt"/>
            </a:endParaRPr>
          </a:p>
          <a:p>
            <a:pPr>
              <a:buFont typeface="Wingdings" pitchFamily="2" charset="2"/>
              <a:buChar char="ü"/>
            </a:pPr>
            <a:r>
              <a:rPr lang="en-US" sz="2400" dirty="0">
                <a:latin typeface="Times New Roman" pitchFamily="18" charset="0"/>
                <a:cs typeface="Times New Roman" pitchFamily="18" charset="0"/>
              </a:rPr>
              <a:t>M</a:t>
            </a:r>
            <a:r>
              <a:rPr lang="vi-VN" sz="2400" dirty="0">
                <a:latin typeface="Times New Roman" pitchFamily="18" charset="0"/>
                <a:cs typeface="Times New Roman" pitchFamily="18" charset="0"/>
              </a:rPr>
              <a:t>e</a:t>
            </a:r>
            <a:r>
              <a:rPr lang="vi-VN" sz="2400" dirty="0">
                <a:latin typeface="+mj-lt"/>
              </a:rPr>
              <a:t>toda de a selecta deșeurile acasă, aceasta devenind obligatorie din punct de vedere legal, dar și o datorie morala pe care o are generația actuală față de generațiile următoare;</a:t>
            </a:r>
            <a:endParaRPr lang="es-ES" sz="2400" b="1" dirty="0">
              <a:latin typeface="+mj-lt"/>
              <a:cs typeface="Times New Roman" pitchFamily="18" charset="0"/>
            </a:endParaRPr>
          </a:p>
          <a:p>
            <a:r>
              <a:rPr lang="en-US" sz="2400" dirty="0" err="1">
                <a:latin typeface="Times New Roman" pitchFamily="18" charset="0"/>
                <a:cs typeface="Times New Roman" pitchFamily="18" charset="0"/>
              </a:rPr>
              <a:t>Închiderea</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aparatelor</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electrice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și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electrocasnice</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atunci</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când</a:t>
            </a:r>
            <a:r>
              <a:rPr lang="en-US" sz="2400" dirty="0">
                <a:latin typeface="Times New Roman" pitchFamily="18" charset="0"/>
                <a:cs typeface="Times New Roman" pitchFamily="18" charset="0"/>
              </a:rPr>
              <a:t> nu </a:t>
            </a:r>
            <a:r>
              <a:rPr lang="en-US" sz="2400" dirty="0" err="1">
                <a:latin typeface="Times New Roman" pitchFamily="18" charset="0"/>
                <a:cs typeface="Times New Roman" pitchFamily="18" charset="0"/>
              </a:rPr>
              <a:t>sunt</a:t>
            </a:r>
            <a:r>
              <a:rPr lang="en-US" sz="2400" dirty="0">
                <a:latin typeface="Times New Roman" pitchFamily="18" charset="0"/>
                <a:cs typeface="Times New Roman" pitchFamily="18" charset="0"/>
              </a:rPr>
              <a:t> </a:t>
            </a:r>
            <a:r>
              <a:rPr lang="en-US" sz="2400" dirty="0" err="1">
                <a:latin typeface="Times New Roman" pitchFamily="18" charset="0"/>
                <a:cs typeface="Times New Roman" pitchFamily="18" charset="0"/>
              </a:rPr>
              <a:t>utilizate</a:t>
            </a:r>
            <a:r>
              <a:rPr lang="en-US" sz="2400" dirty="0">
                <a:latin typeface="Times New Roman" pitchFamily="18" charset="0"/>
                <a:cs typeface="Times New Roman" pitchFamily="18" charset="0"/>
              </a:rPr>
              <a:t>.</a:t>
            </a:r>
            <a:r>
              <a:rPr lang="en-US" dirty="0">
                <a:latin typeface="+mj-lt"/>
              </a:rPr>
              <a:t>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1"/>
            <a:ext cx="8229600" cy="3886199"/>
          </a:xfrm>
        </p:spPr>
        <p:txBody>
          <a:bodyPr>
            <a:normAutofit lnSpcReduction="10000"/>
          </a:bodyPr>
          <a:lstStyle/>
          <a:p>
            <a:pPr fontAlgn="base"/>
            <a:r>
              <a:rPr lang="vi-VN" sz="2600" dirty="0">
                <a:latin typeface="Times New Roman" pitchFamily="18" charset="0"/>
                <a:cs typeface="Times New Roman" pitchFamily="18" charset="0"/>
              </a:rPr>
              <a:t>Energia alternativă este ideală în vremurile de astăzi, putând să înlocuiască pe cea produsă prin consumul de combustibil fosil. Panourile fotovoltaice sau cele solare sunt de mare folos atunci când se urmărește reducerea consumului de energie de la rețeaua națională sau micșorarea facturii lunare la curent;</a:t>
            </a:r>
          </a:p>
          <a:p>
            <a:pPr fontAlgn="base"/>
            <a:r>
              <a:rPr lang="vi-VN" sz="2600" dirty="0">
                <a:latin typeface="Times New Roman" pitchFamily="18" charset="0"/>
                <a:cs typeface="Times New Roman" pitchFamily="18" charset="0"/>
              </a:rPr>
              <a:t>De asemenea, se poate avea în vedere înlocuirea obiectelor din plastic de unică folosință cu unele fabricate din materiale biodegradabile, care ajută foarte mult la micșorarea cantității de gunoi.</a:t>
            </a:r>
          </a:p>
          <a:p>
            <a:endParaRPr lang="en-US" dirty="0"/>
          </a:p>
        </p:txBody>
      </p:sp>
      <p:pic>
        <p:nvPicPr>
          <p:cNvPr id="1026" name="Picture 2" descr="Energia verde îşi aşteaptă investitorii"/>
          <p:cNvPicPr>
            <a:picLocks noChangeAspect="1" noChangeArrowheads="1"/>
          </p:cNvPicPr>
          <p:nvPr/>
        </p:nvPicPr>
        <p:blipFill>
          <a:blip r:embed="rId2"/>
          <a:srcRect/>
          <a:stretch>
            <a:fillRect/>
          </a:stretch>
        </p:blipFill>
        <p:spPr bwMode="auto">
          <a:xfrm>
            <a:off x="3276600" y="3657600"/>
            <a:ext cx="5181600" cy="2914651"/>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6082" name="Picture 2" descr="Mediul înconjurător – partenerul de lungă durată pentru orice companie"/>
          <p:cNvPicPr>
            <a:picLocks noChangeAspect="1" noChangeArrowheads="1"/>
          </p:cNvPicPr>
          <p:nvPr/>
        </p:nvPicPr>
        <p:blipFill>
          <a:blip r:embed="rId2"/>
          <a:srcRect/>
          <a:stretch>
            <a:fillRect/>
          </a:stretch>
        </p:blipFill>
        <p:spPr bwMode="auto">
          <a:xfrm>
            <a:off x="5715000" y="3352800"/>
            <a:ext cx="2952750" cy="2495550"/>
          </a:xfrm>
          <a:prstGeom prst="rect">
            <a:avLst/>
          </a:prstGeom>
          <a:noFill/>
        </p:spPr>
      </p:pic>
      <p:sp>
        <p:nvSpPr>
          <p:cNvPr id="2" name="Title 1"/>
          <p:cNvSpPr>
            <a:spLocks noGrp="1"/>
          </p:cNvSpPr>
          <p:nvPr>
            <p:ph type="title"/>
          </p:nvPr>
        </p:nvSpPr>
        <p:spPr/>
        <p:txBody>
          <a:bodyPr/>
          <a:lstStyle/>
          <a:p>
            <a:r>
              <a:rPr lang="en-US" b="1" dirty="0" err="1">
                <a:latin typeface="Times New Roman" pitchFamily="18" charset="0"/>
                <a:cs typeface="Times New Roman" pitchFamily="18" charset="0"/>
              </a:rPr>
              <a:t>Bibliografie</a:t>
            </a:r>
            <a:endParaRPr lang="en-US"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19200"/>
            <a:ext cx="8229600" cy="4906963"/>
          </a:xfrm>
        </p:spPr>
        <p:txBody>
          <a:bodyPr>
            <a:normAutofit fontScale="62500" lnSpcReduction="20000"/>
          </a:bodyPr>
          <a:lstStyle/>
          <a:p>
            <a:r>
              <a:rPr lang="en-US" sz="3800" dirty="0">
                <a:latin typeface="Times New Roman" pitchFamily="18" charset="0"/>
                <a:cs typeface="Times New Roman" pitchFamily="18" charset="0"/>
                <a:hlinkClick r:id="rId3"/>
              </a:rPr>
              <a:t>https://blogovat.eu/trei-cauze-principale-ale-poluarii-mediului/</a:t>
            </a:r>
            <a:endParaRPr lang="en-US" sz="3800" dirty="0">
              <a:latin typeface="Times New Roman" pitchFamily="18" charset="0"/>
              <a:cs typeface="Times New Roman" pitchFamily="18" charset="0"/>
            </a:endParaRPr>
          </a:p>
          <a:p>
            <a:r>
              <a:rPr lang="en-US" sz="3800" u="sng" dirty="0">
                <a:latin typeface="Times New Roman" pitchFamily="18" charset="0"/>
                <a:cs typeface="Times New Roman" pitchFamily="18" charset="0"/>
                <a:hlinkClick r:id="rId4"/>
              </a:rPr>
              <a:t>https://ro.wikipedia.org/wiki/Protec%C8%9Bia_mediului</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5"/>
              </a:rPr>
              <a:t>https://primariabuzau.ro/wp-content/uploads/2016/10/strategia-de-dezvoltare-a-Municipiului-Buzau.pdf</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6"/>
              </a:rPr>
              <a:t>https://www.raportaremediu.ro/2017/08/09/masuri-de-protectie-a-mediului/</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7"/>
              </a:rPr>
              <a:t>http://www.ziare.com/mediu/incalzire-globala/10-lucruri-pe-care-le-poti-face-ca-sa-ajuti-mediul-1103656</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8"/>
              </a:rPr>
              <a:t>http://www.ziare.com/mediu/reciclare/masuri-de-protectie-a-mediului-prin-reciclare-1584496</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9"/>
              </a:rPr>
              <a:t>http://uleiosul.com/viata_fara_plastic/</a:t>
            </a:r>
            <a:endParaRPr lang="en-US" sz="3800" dirty="0">
              <a:latin typeface="Times New Roman" pitchFamily="18" charset="0"/>
              <a:cs typeface="Times New Roman" pitchFamily="18" charset="0"/>
            </a:endParaRPr>
          </a:p>
          <a:p>
            <a:r>
              <a:rPr lang="en-US" sz="3800" dirty="0">
                <a:latin typeface="Times New Roman" pitchFamily="18" charset="0"/>
                <a:cs typeface="Times New Roman" pitchFamily="18" charset="0"/>
                <a:hlinkClick r:id="rId10"/>
              </a:rPr>
              <a:t>https://www.wwf.ro/ce_poti_face_/traieste_in_armonie_cu_natura/folosete_energia_eficient_/</a:t>
            </a:r>
            <a:endParaRPr lang="en-US" sz="3800" dirty="0">
              <a:latin typeface="Times New Roman" pitchFamily="18" charset="0"/>
              <a:cs typeface="Times New Roman" pitchFamily="18" charset="0"/>
            </a:endParaRPr>
          </a:p>
          <a:p>
            <a:endParaRPr lang="en-US" dirty="0"/>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_rels/theme4.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4.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274</TotalTime>
  <Words>827</Words>
  <Application>Microsoft Office PowerPoint</Application>
  <PresentationFormat>On-screen Show (4:3)</PresentationFormat>
  <Paragraphs>49</Paragraphs>
  <Slides>9</Slides>
  <Notes>0</Notes>
  <HiddenSlides>0</HiddenSlides>
  <MMClips>0</MMClips>
  <ScaleCrop>false</ScaleCrop>
  <HeadingPairs>
    <vt:vector size="6" baseType="variant">
      <vt:variant>
        <vt:lpstr>Fonts Used</vt:lpstr>
      </vt:variant>
      <vt:variant>
        <vt:i4>10</vt:i4>
      </vt:variant>
      <vt:variant>
        <vt:lpstr>Theme</vt:lpstr>
      </vt:variant>
      <vt:variant>
        <vt:i4>4</vt:i4>
      </vt:variant>
      <vt:variant>
        <vt:lpstr>Slide Titles</vt:lpstr>
      </vt:variant>
      <vt:variant>
        <vt:i4>9</vt:i4>
      </vt:variant>
    </vt:vector>
  </HeadingPairs>
  <TitlesOfParts>
    <vt:vector size="23" baseType="lpstr">
      <vt:lpstr>Arial</vt:lpstr>
      <vt:lpstr>Calibri</vt:lpstr>
      <vt:lpstr>Constantia</vt:lpstr>
      <vt:lpstr>Franklin Gothic Book</vt:lpstr>
      <vt:lpstr>Franklin Gothic Medium</vt:lpstr>
      <vt:lpstr>Gill Sans MT</vt:lpstr>
      <vt:lpstr>Times New Roman</vt:lpstr>
      <vt:lpstr>Verdana</vt:lpstr>
      <vt:lpstr>Wingdings</vt:lpstr>
      <vt:lpstr>Wingdings 2</vt:lpstr>
      <vt:lpstr>Office Theme</vt:lpstr>
      <vt:lpstr>Flow</vt:lpstr>
      <vt:lpstr>Trek</vt:lpstr>
      <vt:lpstr>Solstice</vt:lpstr>
      <vt:lpstr>Protejarea mediului înconjurător</vt:lpstr>
      <vt:lpstr>Importanța protejării mediului înconjurător </vt:lpstr>
      <vt:lpstr>Efecte benefice ale protejării mediului înconjurător </vt:lpstr>
      <vt:lpstr>Efecte dăunătoare ale lipsei de protecție a mediului înconjurător </vt:lpstr>
      <vt:lpstr>Sfaturi și acțiuni care ajută la protejarea mediului înconjurător </vt:lpstr>
      <vt:lpstr>PowerPoint Presentation</vt:lpstr>
      <vt:lpstr>PowerPoint Presentation</vt:lpstr>
      <vt:lpstr>PowerPoint Presentation</vt:lpstr>
      <vt:lpstr>Bibliografie</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Protejarea mediului inconjurator</dc:title>
  <dc:creator>Home</dc:creator>
  <cp:lastModifiedBy>User62</cp:lastModifiedBy>
  <cp:revision>29</cp:revision>
  <dcterms:created xsi:type="dcterms:W3CDTF">2024-04-09T16:59:00Z</dcterms:created>
  <dcterms:modified xsi:type="dcterms:W3CDTF">2026-05-14T07:41:42Z</dcterms:modified>
</cp:coreProperties>
</file>