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0" r:id="rId4"/>
    <p:sldId id="309" r:id="rId5"/>
    <p:sldId id="350" r:id="rId6"/>
    <p:sldId id="289" r:id="rId7"/>
    <p:sldId id="398" r:id="rId8"/>
    <p:sldId id="411" r:id="rId9"/>
    <p:sldId id="400" r:id="rId10"/>
    <p:sldId id="410" r:id="rId11"/>
    <p:sldId id="353" r:id="rId12"/>
    <p:sldId id="356" r:id="rId13"/>
    <p:sldId id="399" r:id="rId14"/>
    <p:sldId id="357" r:id="rId15"/>
    <p:sldId id="393" r:id="rId16"/>
    <p:sldId id="394" r:id="rId17"/>
    <p:sldId id="409" r:id="rId18"/>
    <p:sldId id="351" r:id="rId19"/>
    <p:sldId id="408" r:id="rId20"/>
    <p:sldId id="392" r:id="rId21"/>
    <p:sldId id="352" r:id="rId22"/>
    <p:sldId id="271" r:id="rId23"/>
    <p:sldId id="358" r:id="rId24"/>
    <p:sldId id="359" r:id="rId25"/>
    <p:sldId id="360" r:id="rId26"/>
    <p:sldId id="361" r:id="rId27"/>
    <p:sldId id="273" r:id="rId28"/>
    <p:sldId id="363" r:id="rId29"/>
    <p:sldId id="365" r:id="rId30"/>
    <p:sldId id="366" r:id="rId31"/>
    <p:sldId id="286" r:id="rId32"/>
    <p:sldId id="367" r:id="rId33"/>
    <p:sldId id="370" r:id="rId34"/>
    <p:sldId id="298" r:id="rId35"/>
    <p:sldId id="371" r:id="rId36"/>
    <p:sldId id="412" r:id="rId37"/>
    <p:sldId id="372" r:id="rId38"/>
    <p:sldId id="373" r:id="rId39"/>
    <p:sldId id="374" r:id="rId40"/>
    <p:sldId id="275" r:id="rId41"/>
    <p:sldId id="375" r:id="rId42"/>
    <p:sldId id="376" r:id="rId43"/>
    <p:sldId id="413" r:id="rId44"/>
    <p:sldId id="401" r:id="rId45"/>
    <p:sldId id="403" r:id="rId46"/>
    <p:sldId id="404" r:id="rId47"/>
    <p:sldId id="279" r:id="rId48"/>
    <p:sldId id="281" r:id="rId49"/>
    <p:sldId id="405" r:id="rId50"/>
    <p:sldId id="288" r:id="rId51"/>
    <p:sldId id="343" r:id="rId52"/>
    <p:sldId id="306" r:id="rId53"/>
    <p:sldId id="301" r:id="rId54"/>
    <p:sldId id="303" r:id="rId55"/>
    <p:sldId id="324" r:id="rId56"/>
    <p:sldId id="304" r:id="rId57"/>
    <p:sldId id="322" r:id="rId58"/>
    <p:sldId id="300" r:id="rId59"/>
    <p:sldId id="348" r:id="rId60"/>
    <p:sldId id="308" r:id="rId61"/>
    <p:sldId id="311" r:id="rId62"/>
    <p:sldId id="313" r:id="rId63"/>
    <p:sldId id="315" r:id="rId64"/>
    <p:sldId id="329" r:id="rId65"/>
    <p:sldId id="331" r:id="rId66"/>
    <p:sldId id="337" r:id="rId67"/>
    <p:sldId id="339" r:id="rId68"/>
    <p:sldId id="335" r:id="rId69"/>
    <p:sldId id="317" r:id="rId70"/>
    <p:sldId id="319" r:id="rId71"/>
    <p:sldId id="325" r:id="rId72"/>
    <p:sldId id="333" r:id="rId73"/>
    <p:sldId id="340" r:id="rId74"/>
    <p:sldId id="341" r:id="rId75"/>
    <p:sldId id="342" r:id="rId76"/>
    <p:sldId id="334" r:id="rId77"/>
    <p:sldId id="344" r:id="rId78"/>
    <p:sldId id="345" r:id="rId79"/>
    <p:sldId id="346" r:id="rId80"/>
    <p:sldId id="349" r:id="rId81"/>
    <p:sldId id="414" r:id="rId82"/>
    <p:sldId id="406"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588" autoAdjust="0"/>
    <p:restoredTop sz="94662" autoAdjust="0"/>
  </p:normalViewPr>
  <p:slideViewPr>
    <p:cSldViewPr>
      <p:cViewPr>
        <p:scale>
          <a:sx n="91" d="100"/>
          <a:sy n="91" d="100"/>
        </p:scale>
        <p:origin x="-2214" y="-5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16D85D-C0B5-43C5-906F-BB5817EAD910}"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B1493-E015-4775-9DB8-F645B1A4506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16D85D-C0B5-43C5-906F-BB5817EAD910}"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B1493-E015-4775-9DB8-F645B1A4506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16D85D-C0B5-43C5-906F-BB5817EAD910}"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B1493-E015-4775-9DB8-F645B1A4506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16D85D-C0B5-43C5-906F-BB5817EAD910}"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B1493-E015-4775-9DB8-F645B1A4506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16D85D-C0B5-43C5-906F-BB5817EAD910}"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B1493-E015-4775-9DB8-F645B1A4506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16D85D-C0B5-43C5-906F-BB5817EAD910}" type="datetimeFigureOut">
              <a:rPr lang="en-US" smtClean="0"/>
              <a:pPr/>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B1493-E015-4775-9DB8-F645B1A4506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16D85D-C0B5-43C5-906F-BB5817EAD910}" type="datetimeFigureOut">
              <a:rPr lang="en-US" smtClean="0"/>
              <a:pPr/>
              <a:t>10/15/2018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5B1493-E015-4775-9DB8-F645B1A4506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16D85D-C0B5-43C5-906F-BB5817EAD910}" type="datetimeFigureOut">
              <a:rPr lang="en-US" smtClean="0"/>
              <a:pPr/>
              <a:t>10/15/2018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5B1493-E015-4775-9DB8-F645B1A4506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6D85D-C0B5-43C5-906F-BB5817EAD910}" type="datetimeFigureOut">
              <a:rPr lang="en-US" smtClean="0"/>
              <a:pPr/>
              <a:t>10/15/2018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5B1493-E015-4775-9DB8-F645B1A4506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16D85D-C0B5-43C5-906F-BB5817EAD910}" type="datetimeFigureOut">
              <a:rPr lang="en-US" smtClean="0"/>
              <a:pPr/>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B1493-E015-4775-9DB8-F645B1A4506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16D85D-C0B5-43C5-906F-BB5817EAD910}" type="datetimeFigureOut">
              <a:rPr lang="en-US" smtClean="0"/>
              <a:pPr/>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B1493-E015-4775-9DB8-F645B1A4506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16D85D-C0B5-43C5-906F-BB5817EAD910}" type="datetimeFigureOut">
              <a:rPr lang="en-US" smtClean="0"/>
              <a:pPr/>
              <a:t>10/15/2018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B1493-E015-4775-9DB8-F645B1A4506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ini pentru educatoare de succes, imagini"/>
          <p:cNvPicPr/>
          <p:nvPr/>
        </p:nvPicPr>
        <p:blipFill>
          <a:blip r:embed="rId2" cstate="print"/>
          <a:srcRect/>
          <a:stretch>
            <a:fillRect/>
          </a:stretch>
        </p:blipFill>
        <p:spPr bwMode="auto">
          <a:xfrm>
            <a:off x="179512" y="188640"/>
            <a:ext cx="3096344" cy="2592288"/>
          </a:xfrm>
          <a:prstGeom prst="rect">
            <a:avLst/>
          </a:prstGeom>
        </p:spPr>
        <p:style>
          <a:lnRef idx="2">
            <a:schemeClr val="accent6"/>
          </a:lnRef>
          <a:fillRef idx="1">
            <a:schemeClr val="lt1"/>
          </a:fillRef>
          <a:effectRef idx="0">
            <a:schemeClr val="accent6"/>
          </a:effectRef>
          <a:fontRef idx="minor">
            <a:schemeClr val="dk1"/>
          </a:fontRef>
        </p:style>
      </p:pic>
      <p:pic>
        <p:nvPicPr>
          <p:cNvPr id="5" name="Picture 4" descr="Imagini pentru prescolari merg la  gradinita, imagini"/>
          <p:cNvPicPr/>
          <p:nvPr/>
        </p:nvPicPr>
        <p:blipFill>
          <a:blip r:embed="rId3" cstate="print"/>
          <a:srcRect/>
          <a:stretch>
            <a:fillRect/>
          </a:stretch>
        </p:blipFill>
        <p:spPr bwMode="auto">
          <a:xfrm>
            <a:off x="5436096" y="4581128"/>
            <a:ext cx="3528392" cy="2160240"/>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6" name="Rectangle 5"/>
          <p:cNvSpPr/>
          <p:nvPr/>
        </p:nvSpPr>
        <p:spPr>
          <a:xfrm>
            <a:off x="0" y="6381328"/>
            <a:ext cx="301686" cy="369332"/>
          </a:xfrm>
          <a:prstGeom prst="rect">
            <a:avLst/>
          </a:prstGeom>
        </p:spPr>
        <p:txBody>
          <a:bodyPr wrap="none">
            <a:spAutoFit/>
          </a:bodyPr>
          <a:lstStyle/>
          <a:p>
            <a:r>
              <a:rPr lang="en-US" dirty="0"/>
              <a:t>1</a:t>
            </a:r>
          </a:p>
        </p:txBody>
      </p:sp>
      <p:sp>
        <p:nvSpPr>
          <p:cNvPr id="7" name="AutoShape 2"/>
          <p:cNvSpPr>
            <a:spLocks noChangeArrowheads="1"/>
          </p:cNvSpPr>
          <p:nvPr/>
        </p:nvSpPr>
        <p:spPr bwMode="auto">
          <a:xfrm>
            <a:off x="2483768" y="188640"/>
            <a:ext cx="792088" cy="792088"/>
          </a:xfrm>
          <a:prstGeom prst="smileyFace">
            <a:avLst>
              <a:gd name="adj" fmla="val 4653"/>
            </a:avLst>
          </a:prstGeom>
          <a:solidFill>
            <a:srgbClr val="FFFF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Title 7"/>
          <p:cNvSpPr>
            <a:spLocks noGrp="1"/>
          </p:cNvSpPr>
          <p:nvPr>
            <p:ph type="ctrTitle"/>
          </p:nvPr>
        </p:nvSpPr>
        <p:spPr>
          <a:xfrm>
            <a:off x="683568" y="3140968"/>
            <a:ext cx="7992888" cy="864096"/>
          </a:xfrm>
        </p:spPr>
        <p:txBody>
          <a:bodyPr>
            <a:noAutofit/>
          </a:bodyPr>
          <a:lstStyle/>
          <a:p>
            <a:r>
              <a:rPr lang="ro-RO" sz="4000" b="1" i="1" dirty="0" smtClean="0">
                <a:solidFill>
                  <a:schemeClr val="accent5">
                    <a:lumMod val="50000"/>
                  </a:schemeClr>
                </a:solidFill>
                <a:latin typeface="Bernard MT Condensed" pitchFamily="18" charset="0"/>
                <a:cs typeface="Calibri" pitchFamily="34" charset="0"/>
              </a:rPr>
              <a:t>RAPORT DE ACTIVITATE</a:t>
            </a:r>
            <a:r>
              <a:rPr lang="en-US" sz="4000" b="1" i="1" dirty="0" smtClean="0">
                <a:solidFill>
                  <a:schemeClr val="accent5">
                    <a:lumMod val="50000"/>
                  </a:schemeClr>
                </a:solidFill>
                <a:latin typeface="Bernard MT Condensed" pitchFamily="18" charset="0"/>
                <a:cs typeface="Calibri" pitchFamily="34" charset="0"/>
              </a:rPr>
              <a:t/>
            </a:r>
            <a:br>
              <a:rPr lang="en-US" sz="4000" b="1" i="1" dirty="0" smtClean="0">
                <a:solidFill>
                  <a:schemeClr val="accent5">
                    <a:lumMod val="50000"/>
                  </a:schemeClr>
                </a:solidFill>
                <a:latin typeface="Bernard MT Condensed" pitchFamily="18" charset="0"/>
                <a:cs typeface="Calibri" pitchFamily="34" charset="0"/>
              </a:rPr>
            </a:br>
            <a:r>
              <a:rPr lang="en-US" sz="4000" b="1" i="1" dirty="0" smtClean="0">
                <a:solidFill>
                  <a:schemeClr val="accent5">
                    <a:lumMod val="50000"/>
                  </a:schemeClr>
                </a:solidFill>
                <a:latin typeface="Bernard MT Condensed" pitchFamily="18" charset="0"/>
                <a:cs typeface="Calibri" pitchFamily="34" charset="0"/>
              </a:rPr>
              <a:t>2017-2018</a:t>
            </a:r>
            <a:endParaRPr lang="en-US" sz="4000" b="1" i="1" dirty="0">
              <a:solidFill>
                <a:schemeClr val="accent5">
                  <a:lumMod val="50000"/>
                </a:schemeClr>
              </a:solidFill>
              <a:latin typeface="Bernard MT Condensed" pitchFamily="18" charset="0"/>
              <a:cs typeface="Calibri" pitchFamily="34" charset="0"/>
            </a:endParaRPr>
          </a:p>
        </p:txBody>
      </p:sp>
      <p:pic>
        <p:nvPicPr>
          <p:cNvPr id="9" name="Picture 8" descr="Imagini pentru aplauze imagini"/>
          <p:cNvPicPr/>
          <p:nvPr/>
        </p:nvPicPr>
        <p:blipFill>
          <a:blip r:embed="rId4" cstate="print"/>
          <a:srcRect/>
          <a:stretch>
            <a:fillRect/>
          </a:stretch>
        </p:blipFill>
        <p:spPr bwMode="auto">
          <a:xfrm rot="1300329">
            <a:off x="6432061" y="528855"/>
            <a:ext cx="1955698" cy="205457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96752"/>
            <a:ext cx="8384000" cy="47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56158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59425"/>
            <a:ext cx="3744128" cy="3125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7571" y="59425"/>
            <a:ext cx="3834000" cy="2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7704" y="2636912"/>
            <a:ext cx="5724000" cy="38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4219" y="4151197"/>
            <a:ext cx="1873485" cy="646331"/>
          </a:xfrm>
          <a:prstGeom prst="rect">
            <a:avLst/>
          </a:prstGeom>
        </p:spPr>
        <p:txBody>
          <a:bodyPr wrap="square">
            <a:spAutoFit/>
          </a:bodyPr>
          <a:lstStyle/>
          <a:p>
            <a:r>
              <a:rPr lang="ro-RO" dirty="0" smtClean="0"/>
              <a:t>SIMPOZION    NATIONAL</a:t>
            </a:r>
            <a:endParaRPr lang="ro-RO" dirty="0"/>
          </a:p>
        </p:txBody>
      </p:sp>
    </p:spTree>
    <p:extLst>
      <p:ext uri="{BB962C8B-B14F-4D97-AF65-F5344CB8AC3E}">
        <p14:creationId xmlns:p14="http://schemas.microsoft.com/office/powerpoint/2010/main" val="31246812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664"/>
            <a:ext cx="9144000"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74725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80728"/>
            <a:ext cx="8532000" cy="56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36966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276225"/>
            <a:ext cx="8066087" cy="630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59832" y="548680"/>
            <a:ext cx="2880320" cy="369332"/>
          </a:xfrm>
          <a:prstGeom prst="rect">
            <a:avLst/>
          </a:prstGeom>
          <a:noFill/>
        </p:spPr>
        <p:txBody>
          <a:bodyPr wrap="square" rtlCol="0">
            <a:spAutoFit/>
          </a:bodyPr>
          <a:lstStyle/>
          <a:p>
            <a:r>
              <a:rPr lang="ro-RO" dirty="0" smtClean="0"/>
              <a:t>Simpozion National</a:t>
            </a:r>
            <a:endParaRPr lang="ro-RO" dirty="0"/>
          </a:p>
        </p:txBody>
      </p:sp>
    </p:spTree>
    <p:extLst>
      <p:ext uri="{BB962C8B-B14F-4D97-AF65-F5344CB8AC3E}">
        <p14:creationId xmlns:p14="http://schemas.microsoft.com/office/powerpoint/2010/main" val="33444249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3806"/>
            <a:ext cx="8280920" cy="5971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86987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558000"/>
            <a:ext cx="9450000" cy="63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05201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404664"/>
            <a:ext cx="7416824" cy="33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80" y="3752664"/>
            <a:ext cx="4063257" cy="28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5287" y="3752664"/>
            <a:ext cx="5056000" cy="28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55246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8"/>
            <a:ext cx="78470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009948"/>
            <a:ext cx="8626666" cy="582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23862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8" descr="20180531_1029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46" y="487081"/>
            <a:ext cx="4127329" cy="2000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4" descr="D:\De pe telefon 23.10.2017\IMG_20171023_1054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4843418"/>
            <a:ext cx="4680520" cy="189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6" descr="D:\Poze tel. 14.11.2017\IMG_20171114_0938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449213"/>
            <a:ext cx="4831829"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ine 4" descr="C:\Documents and Settings\Computer\Desktop\FOTOGRAFII 2017-2018\DSCN3576.jpg"/>
          <p:cNvPicPr/>
          <p:nvPr/>
        </p:nvPicPr>
        <p:blipFill>
          <a:blip r:embed="rId5" cstate="print"/>
          <a:srcRect/>
          <a:stretch>
            <a:fillRect/>
          </a:stretch>
        </p:blipFill>
        <p:spPr bwMode="auto">
          <a:xfrm>
            <a:off x="4355976" y="2420888"/>
            <a:ext cx="4471789" cy="2405289"/>
          </a:xfrm>
          <a:prstGeom prst="rect">
            <a:avLst/>
          </a:prstGeom>
          <a:noFill/>
          <a:ln w="9525">
            <a:noFill/>
            <a:miter lim="800000"/>
            <a:headEnd/>
            <a:tailEnd/>
          </a:ln>
        </p:spPr>
      </p:pic>
      <p:pic>
        <p:nvPicPr>
          <p:cNvPr id="1030" name="Picture 6" descr="D:\De pe telefon 23.10.2017\IMG_20171023_11014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46" y="2420888"/>
            <a:ext cx="4127330" cy="242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43808" y="41643"/>
            <a:ext cx="2483244" cy="369332"/>
          </a:xfrm>
          <a:prstGeom prst="rect">
            <a:avLst/>
          </a:prstGeom>
        </p:spPr>
        <p:txBody>
          <a:bodyPr wrap="none">
            <a:spAutoFit/>
          </a:bodyPr>
          <a:lstStyle/>
          <a:p>
            <a:pPr lvl="0"/>
            <a:r>
              <a:rPr lang="ro-RO" dirty="0">
                <a:solidFill>
                  <a:prstClr val="black"/>
                </a:solidFill>
              </a:rPr>
              <a:t>GRADINITA NR 6 VASLUI </a:t>
            </a:r>
          </a:p>
        </p:txBody>
      </p:sp>
    </p:spTree>
    <p:extLst>
      <p:ext uri="{BB962C8B-B14F-4D97-AF65-F5344CB8AC3E}">
        <p14:creationId xmlns:p14="http://schemas.microsoft.com/office/powerpoint/2010/main" val="22494275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
          <p:cNvSpPr>
            <a:spLocks noChangeArrowheads="1"/>
          </p:cNvSpPr>
          <p:nvPr/>
        </p:nvSpPr>
        <p:spPr bwMode="auto">
          <a:xfrm>
            <a:off x="107504" y="1124744"/>
            <a:ext cx="9036496" cy="569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o-RO" sz="1100" b="0" i="0" u="none" strike="noStrike" cap="none" normalizeH="0" baseline="0" dirty="0" smtClean="0">
              <a:ln>
                <a:noFill/>
              </a:ln>
              <a:solidFill>
                <a:srgbClr val="000000"/>
              </a:solidFill>
              <a:effectLst/>
              <a:latin typeface="Verdana"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FFFFFF"/>
                </a:solidFill>
                <a:effectLst/>
                <a:latin typeface="Arial" pitchFamily="34" charset="0"/>
                <a:ea typeface="Calibri" pitchFamily="34" charset="0"/>
                <a:cs typeface="Arial" pitchFamily="34" charset="0"/>
              </a:rPr>
              <a:t>To...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4801" name="Rectangle 1"/>
          <p:cNvSpPr>
            <a:spLocks noChangeArrowheads="1"/>
          </p:cNvSpPr>
          <p:nvPr/>
        </p:nvSpPr>
        <p:spPr bwMode="auto">
          <a:xfrm>
            <a:off x="0" y="979450"/>
            <a:ext cx="9144000" cy="72019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lnSpc>
                <a:spcPct val="150000"/>
              </a:lnSpc>
              <a:spcBef>
                <a:spcPct val="0"/>
              </a:spcBef>
              <a:spcAft>
                <a:spcPct val="0"/>
              </a:spcAft>
            </a:pPr>
            <a:r>
              <a:rPr kumimoji="0" lang="ro-RO" sz="1200" b="1" i="1" strike="noStrike" cap="none" normalizeH="0" baseline="0" dirty="0" smtClean="0">
                <a:ln>
                  <a:noFill/>
                </a:ln>
                <a:solidFill>
                  <a:schemeClr val="tx1"/>
                </a:solidFill>
                <a:effectLst/>
                <a:latin typeface="Arial Black" pitchFamily="34" charset="0"/>
                <a:ea typeface="Calibri" pitchFamily="34" charset="0"/>
                <a:cs typeface="Arial" pitchFamily="34" charset="0"/>
              </a:rPr>
              <a:t>Și iarăși a venit toamna</a:t>
            </a:r>
            <a:r>
              <a:rPr kumimoji="0" lang="en-US" sz="1200" b="1" i="1" strike="noStrike" cap="none" normalizeH="0" baseline="0" dirty="0" smtClean="0">
                <a:ln>
                  <a:noFill/>
                </a:ln>
                <a:solidFill>
                  <a:schemeClr val="tx1"/>
                </a:solidFill>
                <a:effectLst/>
                <a:latin typeface="Arial Black" pitchFamily="34" charset="0"/>
                <a:ea typeface="Calibri" pitchFamily="34" charset="0"/>
                <a:cs typeface="Arial" pitchFamily="34" charset="0"/>
              </a:rPr>
              <a:t> </a:t>
            </a:r>
            <a:r>
              <a:rPr kumimoji="0" lang="en-US" sz="1200" b="1" i="1" strike="noStrike" cap="none" normalizeH="0" baseline="0" dirty="0" err="1" smtClean="0">
                <a:ln>
                  <a:noFill/>
                </a:ln>
                <a:solidFill>
                  <a:schemeClr val="tx1"/>
                </a:solidFill>
                <a:effectLst/>
                <a:latin typeface="Arial Black" pitchFamily="34" charset="0"/>
                <a:ea typeface="Calibri" pitchFamily="34" charset="0"/>
                <a:cs typeface="Arial" pitchFamily="34" charset="0"/>
              </a:rPr>
              <a:t>iar</a:t>
            </a:r>
            <a:r>
              <a:rPr lang="ro-RO" sz="1200" b="1" i="1" dirty="0" smtClean="0">
                <a:latin typeface="Arial Black" pitchFamily="34" charset="0"/>
                <a:ea typeface="Calibri" pitchFamily="34" charset="0"/>
                <a:cs typeface="Arial" pitchFamily="34" charset="0"/>
              </a:rPr>
              <a:t> vacanța este, deja, </a:t>
            </a:r>
            <a:r>
              <a:rPr kumimoji="0" lang="en-US" sz="1200" b="1" i="1" strike="noStrike" cap="none" normalizeH="0" baseline="0" dirty="0" err="1" smtClean="0">
                <a:ln>
                  <a:noFill/>
                </a:ln>
                <a:solidFill>
                  <a:schemeClr val="tx1"/>
                </a:solidFill>
                <a:effectLst/>
                <a:latin typeface="Arial Black" pitchFamily="34" charset="0"/>
                <a:ea typeface="Calibri" pitchFamily="34" charset="0"/>
                <a:cs typeface="Arial" pitchFamily="34" charset="0"/>
              </a:rPr>
              <a:t>amintire</a:t>
            </a:r>
            <a:r>
              <a:rPr lang="ro-RO" sz="1200" b="1" i="1" dirty="0" smtClean="0">
                <a:latin typeface="Arial Black" pitchFamily="34" charset="0"/>
                <a:ea typeface="Calibri" pitchFamily="34" charset="0"/>
                <a:cs typeface="Arial" pitchFamily="34" charset="0"/>
              </a:rPr>
              <a:t>!</a:t>
            </a:r>
          </a:p>
          <a:p>
            <a:pPr algn="just" fontAlgn="base">
              <a:lnSpc>
                <a:spcPct val="150000"/>
              </a:lnSpc>
              <a:spcBef>
                <a:spcPct val="0"/>
              </a:spcBef>
              <a:spcAft>
                <a:spcPct val="0"/>
              </a:spcAft>
            </a:pPr>
            <a:r>
              <a:rPr lang="ro-RO" sz="1200" b="1" i="1" dirty="0" smtClean="0">
                <a:latin typeface="Arial Black" pitchFamily="34" charset="0"/>
                <a:ea typeface="Calibri" pitchFamily="34" charset="0"/>
                <a:cs typeface="Arial" pitchFamily="34" charset="0"/>
              </a:rPr>
              <a:t> </a:t>
            </a:r>
            <a:r>
              <a:rPr lang="ro-RO" sz="1200" b="1" i="1" dirty="0" smtClean="0">
                <a:latin typeface="Arial Black" pitchFamily="34" charset="0"/>
                <a:cs typeface="Arial" pitchFamily="34" charset="0"/>
              </a:rPr>
              <a:t>Este toamnă și e</a:t>
            </a:r>
            <a:r>
              <a:rPr lang="en-US" sz="1200" b="1" i="1" dirty="0" err="1" smtClean="0">
                <a:latin typeface="Arial Black" pitchFamily="34" charset="0"/>
                <a:cs typeface="Arial" pitchFamily="34" charset="0"/>
              </a:rPr>
              <a:t>ste</a:t>
            </a:r>
            <a:r>
              <a:rPr lang="en-US" sz="1200" b="1" i="1" dirty="0" smtClean="0">
                <a:latin typeface="Arial Black" pitchFamily="34" charset="0"/>
                <a:cs typeface="Arial" pitchFamily="34" charset="0"/>
              </a:rPr>
              <a:t> </a:t>
            </a:r>
            <a:r>
              <a:rPr lang="ro-RO" sz="1200" b="1" i="1" dirty="0" smtClean="0">
                <a:latin typeface="Arial Black" pitchFamily="34" charset="0"/>
                <a:cs typeface="Arial" pitchFamily="34" charset="0"/>
              </a:rPr>
              <a:t> un nou început de an școlar</a:t>
            </a:r>
            <a:r>
              <a:rPr lang="en-US" sz="1200" b="1" i="1" dirty="0" smtClean="0">
                <a:latin typeface="Arial Black" pitchFamily="34" charset="0"/>
                <a:cs typeface="Arial" pitchFamily="34" charset="0"/>
              </a:rPr>
              <a:t>, o </a:t>
            </a:r>
            <a:r>
              <a:rPr lang="ro-RO" sz="1200" b="1" i="1" dirty="0" smtClean="0">
                <a:latin typeface="Arial Black" pitchFamily="34" charset="0"/>
                <a:cs typeface="Arial" pitchFamily="34" charset="0"/>
              </a:rPr>
              <a:t>nouă întâlnire cu copii! </a:t>
            </a:r>
          </a:p>
          <a:p>
            <a:pPr algn="just" fontAlgn="base">
              <a:lnSpc>
                <a:spcPct val="150000"/>
              </a:lnSpc>
              <a:spcBef>
                <a:spcPct val="0"/>
              </a:spcBef>
              <a:spcAft>
                <a:spcPct val="0"/>
              </a:spcAft>
            </a:pPr>
            <a:r>
              <a:rPr lang="en-US" sz="1200" b="1" i="1" dirty="0" smtClean="0">
                <a:latin typeface="Arial Black" pitchFamily="34" charset="0"/>
                <a:cs typeface="Arial" pitchFamily="34" charset="0"/>
              </a:rPr>
              <a:t>C</a:t>
            </a:r>
            <a:r>
              <a:rPr lang="ro-RO" sz="1200" b="1" i="1" dirty="0" smtClean="0">
                <a:latin typeface="Arial Black" pitchFamily="34" charset="0"/>
                <a:cs typeface="Arial" pitchFamily="34" charset="0"/>
              </a:rPr>
              <a:t>ăci c</a:t>
            </a:r>
            <a:r>
              <a:rPr lang="en-US" sz="1200" b="1" i="1" dirty="0" smtClean="0">
                <a:latin typeface="Arial Black" pitchFamily="34" charset="0"/>
                <a:cs typeface="Arial" pitchFamily="34" charset="0"/>
              </a:rPr>
              <a:t>e </a:t>
            </a:r>
            <a:r>
              <a:rPr lang="en-US" sz="1200" b="1" i="1" dirty="0" err="1" smtClean="0">
                <a:latin typeface="Arial Black" pitchFamily="34" charset="0"/>
                <a:cs typeface="Arial" pitchFamily="34" charset="0"/>
              </a:rPr>
              <a:t>este</a:t>
            </a:r>
            <a:r>
              <a:rPr lang="en-US" sz="1200" b="1" i="1" dirty="0" smtClean="0">
                <a:latin typeface="Arial Black" pitchFamily="34" charset="0"/>
                <a:cs typeface="Arial" pitchFamily="34" charset="0"/>
              </a:rPr>
              <a:t> un </a:t>
            </a:r>
            <a:r>
              <a:rPr lang="en-US" sz="1200" b="1" i="1" dirty="0" err="1" smtClean="0">
                <a:latin typeface="Arial Black" pitchFamily="34" charset="0"/>
                <a:cs typeface="Arial" pitchFamily="34" charset="0"/>
              </a:rPr>
              <a:t>copil</a:t>
            </a:r>
            <a:r>
              <a:rPr lang="en-US" sz="1200" b="1" i="1" dirty="0" smtClean="0">
                <a:latin typeface="Arial Black" pitchFamily="34" charset="0"/>
                <a:cs typeface="Arial" pitchFamily="34" charset="0"/>
              </a:rPr>
              <a:t> ? Un </a:t>
            </a:r>
            <a:r>
              <a:rPr lang="ro-RO" sz="1200" b="1" i="1" dirty="0" err="1" smtClean="0">
                <a:latin typeface="Arial Black" pitchFamily="34" charset="0"/>
                <a:cs typeface="Arial" pitchFamily="34" charset="0"/>
              </a:rPr>
              <a:t>î</a:t>
            </a:r>
            <a:r>
              <a:rPr lang="en-US" sz="1200" b="1" i="1" dirty="0" err="1" smtClean="0">
                <a:latin typeface="Arial Black" pitchFamily="34" charset="0"/>
                <a:cs typeface="Arial" pitchFamily="34" charset="0"/>
              </a:rPr>
              <a:t>nceput</a:t>
            </a:r>
            <a:r>
              <a:rPr lang="en-US" sz="1200" b="1" i="1" dirty="0" smtClean="0">
                <a:latin typeface="Arial Black" pitchFamily="34" charset="0"/>
                <a:cs typeface="Arial" pitchFamily="34" charset="0"/>
              </a:rPr>
              <a:t> de drum, un </a:t>
            </a:r>
            <a:r>
              <a:rPr lang="en-US" sz="1200" b="1" i="1" dirty="0" err="1" smtClean="0">
                <a:latin typeface="Arial Black" pitchFamily="34" charset="0"/>
                <a:cs typeface="Arial" pitchFamily="34" charset="0"/>
              </a:rPr>
              <a:t>nou</a:t>
            </a:r>
            <a:r>
              <a:rPr lang="en-US" sz="1200" b="1" i="1" dirty="0" smtClean="0">
                <a:latin typeface="Arial Black" pitchFamily="34" charset="0"/>
                <a:cs typeface="Arial" pitchFamily="34" charset="0"/>
              </a:rPr>
              <a:t> r</a:t>
            </a:r>
            <a:r>
              <a:rPr lang="ro-RO" sz="1200" b="1" i="1" dirty="0" smtClean="0">
                <a:latin typeface="Arial Black" pitchFamily="34" charset="0"/>
                <a:cs typeface="Arial" pitchFamily="34" charset="0"/>
              </a:rPr>
              <a:t>ă</a:t>
            </a:r>
            <a:r>
              <a:rPr lang="en-US" sz="1200" b="1" i="1" dirty="0" smtClean="0">
                <a:latin typeface="Arial Black" pitchFamily="34" charset="0"/>
                <a:cs typeface="Arial" pitchFamily="34" charset="0"/>
              </a:rPr>
              <a:t>s</a:t>
            </a:r>
            <a:r>
              <a:rPr lang="ro-RO" sz="1200" b="1" i="1" dirty="0" smtClean="0">
                <a:latin typeface="Arial Black" pitchFamily="34" charset="0"/>
                <a:cs typeface="Arial" pitchFamily="34" charset="0"/>
              </a:rPr>
              <a:t>ă</a:t>
            </a:r>
            <a:r>
              <a:rPr lang="en-US" sz="1200" b="1" i="1" dirty="0" err="1" smtClean="0">
                <a:latin typeface="Arial Black" pitchFamily="34" charset="0"/>
                <a:cs typeface="Arial" pitchFamily="34" charset="0"/>
              </a:rPr>
              <a:t>rit</a:t>
            </a:r>
            <a:r>
              <a:rPr lang="en-US" sz="1200" b="1" i="1" dirty="0" smtClean="0">
                <a:latin typeface="Arial Black" pitchFamily="34" charset="0"/>
                <a:cs typeface="Arial" pitchFamily="34" charset="0"/>
              </a:rPr>
              <a:t> de </a:t>
            </a:r>
            <a:r>
              <a:rPr lang="en-US" sz="1200" b="1" i="1" dirty="0" err="1" smtClean="0">
                <a:latin typeface="Arial Black" pitchFamily="34" charset="0"/>
                <a:cs typeface="Arial" pitchFamily="34" charset="0"/>
              </a:rPr>
              <a:t>soare</a:t>
            </a:r>
            <a:r>
              <a:rPr lang="en-US" sz="1200" b="1" i="1" dirty="0" smtClean="0">
                <a:latin typeface="Arial Black" pitchFamily="34" charset="0"/>
                <a:cs typeface="Arial" pitchFamily="34" charset="0"/>
              </a:rPr>
              <a:t> </a:t>
            </a:r>
            <a:r>
              <a:rPr lang="ro-RO" sz="1200" b="1" i="1" dirty="0" err="1" smtClean="0">
                <a:latin typeface="Arial Black" pitchFamily="34" charset="0"/>
                <a:cs typeface="Arial" pitchFamily="34" charset="0"/>
              </a:rPr>
              <a:t>ș</a:t>
            </a:r>
            <a:r>
              <a:rPr lang="en-US" sz="1200" b="1" i="1" dirty="0" err="1" smtClean="0">
                <a:latin typeface="Arial Black" pitchFamily="34" charset="0"/>
                <a:cs typeface="Arial" pitchFamily="34" charset="0"/>
              </a:rPr>
              <a:t>i</a:t>
            </a:r>
            <a:r>
              <a:rPr lang="en-US" sz="1200" b="1" i="1" dirty="0" smtClean="0">
                <a:latin typeface="Arial Black" pitchFamily="34" charset="0"/>
                <a:cs typeface="Arial" pitchFamily="34" charset="0"/>
              </a:rPr>
              <a:t> o </a:t>
            </a:r>
            <a:r>
              <a:rPr lang="en-US" sz="1200" b="1" i="1" dirty="0" err="1" smtClean="0">
                <a:latin typeface="Arial Black" pitchFamily="34" charset="0"/>
                <a:cs typeface="Arial" pitchFamily="34" charset="0"/>
              </a:rPr>
              <a:t>arip</a:t>
            </a:r>
            <a:r>
              <a:rPr lang="ro-RO" sz="1200" b="1" i="1" dirty="0" smtClean="0">
                <a:latin typeface="Arial Black" pitchFamily="34" charset="0"/>
                <a:cs typeface="Arial" pitchFamily="34" charset="0"/>
              </a:rPr>
              <a:t>ă</a:t>
            </a:r>
            <a:r>
              <a:rPr lang="en-US" sz="1200" b="1" i="1" dirty="0" smtClean="0">
                <a:latin typeface="Arial Black" pitchFamily="34" charset="0"/>
                <a:cs typeface="Arial" pitchFamily="34" charset="0"/>
              </a:rPr>
              <a:t> de </a:t>
            </a:r>
            <a:r>
              <a:rPr lang="ro-RO" sz="1200" b="1" i="1" dirty="0" err="1" smtClean="0">
                <a:latin typeface="Arial Black" pitchFamily="34" charset="0"/>
                <a:cs typeface="Arial" pitchFamily="34" charset="0"/>
              </a:rPr>
              <a:t>î</a:t>
            </a:r>
            <a:r>
              <a:rPr lang="en-US" sz="1200" b="1" i="1" dirty="0" err="1" smtClean="0">
                <a:latin typeface="Arial Black" pitchFamily="34" charset="0"/>
                <a:cs typeface="Arial" pitchFamily="34" charset="0"/>
              </a:rPr>
              <a:t>nger</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ce</a:t>
            </a:r>
            <a:r>
              <a:rPr lang="en-US" sz="1200" b="1" i="1" dirty="0" smtClean="0">
                <a:latin typeface="Arial Black" pitchFamily="34" charset="0"/>
                <a:cs typeface="Arial" pitchFamily="34" charset="0"/>
              </a:rPr>
              <a:t> </a:t>
            </a:r>
            <a:r>
              <a:rPr lang="ro-RO" sz="1200" b="1" i="1" dirty="0" err="1" smtClean="0">
                <a:latin typeface="Arial Black" pitchFamily="34" charset="0"/>
                <a:cs typeface="Arial" pitchFamily="34" charset="0"/>
              </a:rPr>
              <a:t>î</a:t>
            </a:r>
            <a:r>
              <a:rPr lang="en-US" sz="1200" b="1" i="1" dirty="0" err="1" smtClean="0">
                <a:latin typeface="Arial Black" pitchFamily="34" charset="0"/>
                <a:cs typeface="Arial" pitchFamily="34" charset="0"/>
              </a:rPr>
              <a:t>ncepe</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acum</a:t>
            </a:r>
            <a:r>
              <a:rPr lang="en-US" sz="1200" b="1" i="1" dirty="0" smtClean="0">
                <a:latin typeface="Arial Black" pitchFamily="34" charset="0"/>
                <a:cs typeface="Arial" pitchFamily="34" charset="0"/>
              </a:rPr>
              <a:t> s</a:t>
            </a:r>
            <a:r>
              <a:rPr lang="ro-RO" sz="1200" b="1" i="1" dirty="0" smtClean="0">
                <a:latin typeface="Arial Black" pitchFamily="34" charset="0"/>
                <a:cs typeface="Arial" pitchFamily="34" charset="0"/>
              </a:rPr>
              <a:t>ă</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zboare</a:t>
            </a:r>
            <a:r>
              <a:rPr lang="en-US" sz="1200" b="1" i="1" dirty="0" smtClean="0">
                <a:latin typeface="Arial Black" pitchFamily="34" charset="0"/>
                <a:cs typeface="Arial" pitchFamily="34" charset="0"/>
              </a:rPr>
              <a:t> din </a:t>
            </a:r>
            <a:r>
              <a:rPr lang="en-US" sz="1200" b="1" i="1" dirty="0" err="1" smtClean="0">
                <a:latin typeface="Arial Black" pitchFamily="34" charset="0"/>
                <a:cs typeface="Arial" pitchFamily="34" charset="0"/>
              </a:rPr>
              <a:t>aproape</a:t>
            </a:r>
            <a:r>
              <a:rPr lang="en-US" sz="1200" b="1" i="1" dirty="0" smtClean="0">
                <a:latin typeface="Arial Black" pitchFamily="34" charset="0"/>
                <a:cs typeface="Arial" pitchFamily="34" charset="0"/>
              </a:rPr>
              <a:t> </a:t>
            </a:r>
            <a:r>
              <a:rPr lang="ro-RO" sz="1200" b="1" i="1" dirty="0" smtClean="0">
                <a:latin typeface="Arial Black" pitchFamily="34" charset="0"/>
                <a:cs typeface="Arial" pitchFamily="34" charset="0"/>
              </a:rPr>
              <a:t>î</a:t>
            </a:r>
            <a:r>
              <a:rPr lang="en-US" sz="1200" b="1" i="1" dirty="0" smtClean="0">
                <a:latin typeface="Arial Black" pitchFamily="34" charset="0"/>
                <a:cs typeface="Arial" pitchFamily="34" charset="0"/>
              </a:rPr>
              <a:t>n </a:t>
            </a:r>
            <a:r>
              <a:rPr lang="en-US" sz="1200" b="1" i="1" dirty="0" err="1" smtClean="0">
                <a:latin typeface="Arial Black" pitchFamily="34" charset="0"/>
                <a:cs typeface="Arial" pitchFamily="34" charset="0"/>
              </a:rPr>
              <a:t>aproape</a:t>
            </a:r>
            <a:r>
              <a:rPr lang="en-US" sz="1200" b="1" i="1" dirty="0" smtClean="0">
                <a:latin typeface="Arial Black" pitchFamily="34" charset="0"/>
                <a:cs typeface="Arial" pitchFamily="34" charset="0"/>
              </a:rPr>
              <a:t> , cu pa</a:t>
            </a:r>
            <a:r>
              <a:rPr lang="ro-RO" sz="1200" b="1" i="1" dirty="0" smtClean="0">
                <a:latin typeface="Arial Black" pitchFamily="34" charset="0"/>
                <a:cs typeface="Arial" pitchFamily="34" charset="0"/>
              </a:rPr>
              <a:t>ș</a:t>
            </a:r>
            <a:r>
              <a:rPr lang="en-US" sz="1200" b="1" i="1" dirty="0" err="1" smtClean="0">
                <a:latin typeface="Arial Black" pitchFamily="34" charset="0"/>
                <a:cs typeface="Arial" pitchFamily="34" charset="0"/>
              </a:rPr>
              <a:t>i</a:t>
            </a:r>
            <a:r>
              <a:rPr lang="en-US" sz="1200" b="1" i="1" dirty="0" smtClean="0">
                <a:latin typeface="Arial Black" pitchFamily="34" charset="0"/>
                <a:cs typeface="Arial" pitchFamily="34" charset="0"/>
              </a:rPr>
              <a:t> </a:t>
            </a:r>
            <a:r>
              <a:rPr lang="ro-RO" sz="1200" b="1" i="1" dirty="0" smtClean="0">
                <a:latin typeface="Arial Black" pitchFamily="34" charset="0"/>
                <a:cs typeface="Arial" pitchFamily="34" charset="0"/>
              </a:rPr>
              <a:t>î</a:t>
            </a:r>
            <a:r>
              <a:rPr lang="en-US" sz="1200" b="1" i="1" dirty="0" err="1" smtClean="0">
                <a:latin typeface="Arial Black" pitchFamily="34" charset="0"/>
                <a:cs typeface="Arial" pitchFamily="34" charset="0"/>
              </a:rPr>
              <a:t>nce</a:t>
            </a:r>
            <a:r>
              <a:rPr lang="ro-RO" sz="1200" b="1" i="1" dirty="0" smtClean="0">
                <a:latin typeface="Arial Black" pitchFamily="34" charset="0"/>
                <a:cs typeface="Arial" pitchFamily="34" charset="0"/>
              </a:rPr>
              <a:t>ț</a:t>
            </a:r>
            <a:r>
              <a:rPr lang="en-US" sz="1200" b="1" i="1" dirty="0" err="1" smtClean="0">
                <a:latin typeface="Arial Black" pitchFamily="34" charset="0"/>
                <a:cs typeface="Arial" pitchFamily="34" charset="0"/>
              </a:rPr>
              <a:t>i</a:t>
            </a:r>
            <a:r>
              <a:rPr lang="en-US" sz="1200" b="1" i="1" dirty="0" smtClean="0">
                <a:latin typeface="Arial Black" pitchFamily="34" charset="0"/>
                <a:cs typeface="Arial" pitchFamily="34" charset="0"/>
              </a:rPr>
              <a:t> </a:t>
            </a:r>
            <a:r>
              <a:rPr lang="ro-RO" sz="1200" b="1" i="1" dirty="0" smtClean="0">
                <a:latin typeface="Arial Black" pitchFamily="34" charset="0"/>
                <a:cs typeface="Arial" pitchFamily="34" charset="0"/>
              </a:rPr>
              <a:t>î</a:t>
            </a:r>
            <a:r>
              <a:rPr lang="en-US" sz="1200" b="1" i="1" dirty="0" smtClean="0">
                <a:latin typeface="Arial Black" pitchFamily="34" charset="0"/>
                <a:cs typeface="Arial" pitchFamily="34" charset="0"/>
              </a:rPr>
              <a:t>n a </a:t>
            </a:r>
            <a:r>
              <a:rPr lang="en-US" sz="1200" b="1" i="1" dirty="0" err="1" smtClean="0">
                <a:latin typeface="Arial Black" pitchFamily="34" charset="0"/>
                <a:cs typeface="Arial" pitchFamily="34" charset="0"/>
              </a:rPr>
              <a:t>cunoa</a:t>
            </a:r>
            <a:r>
              <a:rPr lang="ro-RO" sz="1200" b="1" i="1" dirty="0" smtClean="0">
                <a:latin typeface="Arial Black" pitchFamily="34" charset="0"/>
                <a:cs typeface="Arial" pitchFamily="34" charset="0"/>
              </a:rPr>
              <a:t>ș</a:t>
            </a:r>
            <a:r>
              <a:rPr lang="en-US" sz="1200" b="1" i="1" dirty="0" err="1" smtClean="0">
                <a:latin typeface="Arial Black" pitchFamily="34" charset="0"/>
                <a:cs typeface="Arial" pitchFamily="34" charset="0"/>
              </a:rPr>
              <a:t>te</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lucruri</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noi</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oameni</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noi</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situa</a:t>
            </a:r>
            <a:r>
              <a:rPr lang="ro-RO" sz="1200" b="1" i="1" dirty="0" smtClean="0">
                <a:latin typeface="Arial Black" pitchFamily="34" charset="0"/>
                <a:cs typeface="Arial" pitchFamily="34" charset="0"/>
              </a:rPr>
              <a:t>ț</a:t>
            </a:r>
            <a:r>
              <a:rPr lang="en-US" sz="1200" b="1" i="1" dirty="0" smtClean="0">
                <a:latin typeface="Arial Black" pitchFamily="34" charset="0"/>
                <a:cs typeface="Arial" pitchFamily="34" charset="0"/>
              </a:rPr>
              <a:t>ii </a:t>
            </a:r>
            <a:r>
              <a:rPr lang="en-US" sz="1200" b="1" i="1" dirty="0" err="1" smtClean="0">
                <a:latin typeface="Arial Black" pitchFamily="34" charset="0"/>
                <a:cs typeface="Arial" pitchFamily="34" charset="0"/>
              </a:rPr>
              <a:t>noi</a:t>
            </a:r>
            <a:r>
              <a:rPr lang="en-US" sz="1200" b="1" i="1" dirty="0" smtClean="0">
                <a:latin typeface="Arial Black" pitchFamily="34" charset="0"/>
                <a:cs typeface="Arial" pitchFamily="34" charset="0"/>
              </a:rPr>
              <a:t> </a:t>
            </a:r>
            <a:r>
              <a:rPr lang="ro-RO" sz="1200" b="1" i="1" dirty="0" err="1" smtClean="0">
                <a:latin typeface="Arial Black" pitchFamily="34" charset="0"/>
                <a:cs typeface="Arial" pitchFamily="34" charset="0"/>
              </a:rPr>
              <a:t>ș</a:t>
            </a:r>
            <a:r>
              <a:rPr lang="en-US" sz="1200" b="1" i="1" dirty="0" err="1" smtClean="0">
                <a:latin typeface="Arial Black" pitchFamily="34" charset="0"/>
                <a:cs typeface="Arial" pitchFamily="34" charset="0"/>
              </a:rPr>
              <a:t>i</a:t>
            </a:r>
            <a:r>
              <a:rPr lang="en-US" sz="1200" b="1" i="1" dirty="0" smtClean="0">
                <a:latin typeface="Arial Black" pitchFamily="34" charset="0"/>
                <a:cs typeface="Arial" pitchFamily="34" charset="0"/>
              </a:rPr>
              <a:t> a </a:t>
            </a:r>
            <a:r>
              <a:rPr lang="ro-RO" sz="1200" b="1" i="1" dirty="0" smtClean="0">
                <a:latin typeface="Arial Black" pitchFamily="34" charset="0"/>
                <a:cs typeface="Arial" pitchFamily="34" charset="0"/>
              </a:rPr>
              <a:t>î</a:t>
            </a:r>
            <a:r>
              <a:rPr lang="en-US" sz="1200" b="1" i="1" dirty="0" err="1" smtClean="0">
                <a:latin typeface="Arial Black" pitchFamily="34" charset="0"/>
                <a:cs typeface="Arial" pitchFamily="34" charset="0"/>
              </a:rPr>
              <a:t>nv</a:t>
            </a:r>
            <a:r>
              <a:rPr lang="ro-RO" sz="1200" b="1" i="1" dirty="0" smtClean="0">
                <a:latin typeface="Arial Black" pitchFamily="34" charset="0"/>
                <a:cs typeface="Arial" pitchFamily="34" charset="0"/>
              </a:rPr>
              <a:t>ăț</a:t>
            </a:r>
            <a:r>
              <a:rPr lang="en-US" sz="1200" b="1" i="1" dirty="0" smtClean="0">
                <a:latin typeface="Arial Black" pitchFamily="34" charset="0"/>
                <a:cs typeface="Arial" pitchFamily="34" charset="0"/>
              </a:rPr>
              <a:t>a </a:t>
            </a:r>
            <a:r>
              <a:rPr lang="en-US" sz="1200" b="1" i="1" dirty="0" err="1" smtClean="0">
                <a:latin typeface="Arial Black" pitchFamily="34" charset="0"/>
                <a:cs typeface="Arial" pitchFamily="34" charset="0"/>
              </a:rPr>
              <a:t>ceea</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ce</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este</a:t>
            </a:r>
            <a:r>
              <a:rPr lang="en-US" sz="1200" b="1" i="1" dirty="0" smtClean="0">
                <a:latin typeface="Arial Black" pitchFamily="34" charset="0"/>
                <a:cs typeface="Arial" pitchFamily="34" charset="0"/>
              </a:rPr>
              <a:t> via</a:t>
            </a:r>
            <a:r>
              <a:rPr lang="ro-RO" sz="1200" b="1" i="1" dirty="0" smtClean="0">
                <a:latin typeface="Arial Black" pitchFamily="34" charset="0"/>
                <a:cs typeface="Arial" pitchFamily="34" charset="0"/>
              </a:rPr>
              <a:t>ț</a:t>
            </a:r>
            <a:r>
              <a:rPr lang="en-US" sz="1200" b="1" i="1" dirty="0" smtClean="0">
                <a:latin typeface="Arial Black" pitchFamily="34" charset="0"/>
                <a:cs typeface="Arial" pitchFamily="34" charset="0"/>
              </a:rPr>
              <a:t>a</a:t>
            </a:r>
            <a:r>
              <a:rPr lang="ro-RO" sz="1200" b="1" i="1" dirty="0" smtClean="0">
                <a:latin typeface="Arial Black" pitchFamily="34" charset="0"/>
                <a:cs typeface="Arial" pitchFamily="34" charset="0"/>
              </a:rPr>
              <a:t>!</a:t>
            </a:r>
            <a:r>
              <a:rPr lang="en-US" sz="1200" b="1" i="1" dirty="0" smtClean="0">
                <a:latin typeface="Arial Black" pitchFamily="34" charset="0"/>
                <a:cs typeface="Arial" pitchFamily="34" charset="0"/>
              </a:rPr>
              <a:t>  </a:t>
            </a:r>
            <a:endParaRPr lang="ro-RO" sz="1200" b="1" i="1" dirty="0" smtClean="0">
              <a:latin typeface="Arial Black" pitchFamily="34" charset="0"/>
              <a:cs typeface="Arial" pitchFamily="34" charset="0"/>
            </a:endParaRPr>
          </a:p>
          <a:p>
            <a:pPr lvl="0" algn="just" fontAlgn="base">
              <a:lnSpc>
                <a:spcPct val="150000"/>
              </a:lnSpc>
              <a:spcBef>
                <a:spcPct val="0"/>
              </a:spcBef>
              <a:spcAft>
                <a:spcPct val="0"/>
              </a:spcAft>
            </a:pPr>
            <a:r>
              <a:rPr lang="en-US" sz="1200" b="1" i="1" dirty="0" err="1" smtClean="0">
                <a:latin typeface="Arial Black" pitchFamily="34" charset="0"/>
                <a:cs typeface="Arial" pitchFamily="34" charset="0"/>
              </a:rPr>
              <a:t>Copilaria</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este</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cel</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mai</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frumos</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anotimp</a:t>
            </a:r>
            <a:r>
              <a:rPr lang="en-US" sz="1200" b="1" i="1" dirty="0" smtClean="0">
                <a:latin typeface="Arial Black" pitchFamily="34" charset="0"/>
                <a:cs typeface="Arial" pitchFamily="34" charset="0"/>
              </a:rPr>
              <a:t> al </a:t>
            </a:r>
            <a:r>
              <a:rPr lang="en-US" sz="1200" b="1" i="1" dirty="0" err="1" smtClean="0">
                <a:latin typeface="Arial Black" pitchFamily="34" charset="0"/>
                <a:cs typeface="Arial" pitchFamily="34" charset="0"/>
              </a:rPr>
              <a:t>vietii</a:t>
            </a:r>
            <a:r>
              <a:rPr lang="en-US" sz="1200" b="1" i="1" dirty="0" smtClean="0">
                <a:latin typeface="Arial Black" pitchFamily="34" charset="0"/>
                <a:cs typeface="Arial" pitchFamily="34" charset="0"/>
              </a:rPr>
              <a:t> (al </a:t>
            </a:r>
            <a:r>
              <a:rPr lang="en-US" sz="1200" b="1" i="1" dirty="0" err="1" smtClean="0">
                <a:latin typeface="Arial Black" pitchFamily="34" charset="0"/>
                <a:cs typeface="Arial" pitchFamily="34" charset="0"/>
              </a:rPr>
              <a:t>cincilea</a:t>
            </a:r>
            <a:r>
              <a:rPr lang="en-US" sz="1200" b="1" i="1" dirty="0" smtClean="0">
                <a:latin typeface="Arial Black" pitchFamily="34" charset="0"/>
                <a:cs typeface="Arial" pitchFamily="34" charset="0"/>
              </a:rPr>
              <a:t>), care </a:t>
            </a:r>
            <a:r>
              <a:rPr lang="en-US" sz="1200" b="1" i="1" dirty="0" err="1" smtClean="0">
                <a:latin typeface="Arial Black" pitchFamily="34" charset="0"/>
                <a:cs typeface="Arial" pitchFamily="34" charset="0"/>
              </a:rPr>
              <a:t>adun</a:t>
            </a:r>
            <a:r>
              <a:rPr lang="ro-RO" sz="1200" b="1" i="1" dirty="0" smtClean="0">
                <a:latin typeface="Arial Black" pitchFamily="34" charset="0"/>
                <a:cs typeface="Arial" pitchFamily="34" charset="0"/>
              </a:rPr>
              <a:t>ă</a:t>
            </a:r>
            <a:r>
              <a:rPr lang="en-US" sz="1200" b="1" i="1" dirty="0" smtClean="0">
                <a:latin typeface="Arial Black" pitchFamily="34" charset="0"/>
                <a:cs typeface="Arial" pitchFamily="34" charset="0"/>
              </a:rPr>
              <a:t> </a:t>
            </a:r>
            <a:r>
              <a:rPr lang="ro-RO" sz="1200" b="1" i="1" dirty="0" smtClean="0">
                <a:latin typeface="Arial Black" pitchFamily="34" charset="0"/>
                <a:cs typeface="Arial" pitchFamily="34" charset="0"/>
              </a:rPr>
              <a:t>î</a:t>
            </a:r>
            <a:r>
              <a:rPr lang="en-US" sz="1200" b="1" i="1" dirty="0" smtClean="0">
                <a:latin typeface="Arial Black" pitchFamily="34" charset="0"/>
                <a:cs typeface="Arial" pitchFamily="34" charset="0"/>
              </a:rPr>
              <a:t>n el </a:t>
            </a:r>
            <a:r>
              <a:rPr lang="en-US" sz="1200" b="1" i="1" dirty="0" err="1" smtClean="0">
                <a:latin typeface="Arial Black" pitchFamily="34" charset="0"/>
                <a:cs typeface="Arial" pitchFamily="34" charset="0"/>
              </a:rPr>
              <a:t>toate</a:t>
            </a:r>
            <a:r>
              <a:rPr lang="en-US" sz="1200" b="1" i="1" dirty="0" smtClean="0">
                <a:latin typeface="Arial Black" pitchFamily="34" charset="0"/>
                <a:cs typeface="Arial" pitchFamily="34" charset="0"/>
              </a:rPr>
              <a:t> bog</a:t>
            </a:r>
            <a:r>
              <a:rPr lang="ro-RO" sz="1200" b="1" i="1" dirty="0" smtClean="0">
                <a:latin typeface="Arial Black" pitchFamily="34" charset="0"/>
                <a:cs typeface="Arial" pitchFamily="34" charset="0"/>
              </a:rPr>
              <a:t>ăț</a:t>
            </a:r>
            <a:r>
              <a:rPr lang="en-US" sz="1200" b="1" i="1" dirty="0" err="1" smtClean="0">
                <a:latin typeface="Arial Black" pitchFamily="34" charset="0"/>
                <a:cs typeface="Arial" pitchFamily="34" charset="0"/>
              </a:rPr>
              <a:t>iile</a:t>
            </a:r>
            <a:r>
              <a:rPr lang="en-US" sz="1200" b="1" i="1" dirty="0" smtClean="0">
                <a:latin typeface="Arial Black" pitchFamily="34" charset="0"/>
                <a:cs typeface="Arial" pitchFamily="34" charset="0"/>
              </a:rPr>
              <a:t> </a:t>
            </a:r>
            <a:r>
              <a:rPr lang="ro-RO" sz="1200" b="1" i="1" dirty="0" err="1" smtClean="0">
                <a:latin typeface="Arial Black" pitchFamily="34" charset="0"/>
                <a:cs typeface="Arial" pitchFamily="34" charset="0"/>
              </a:rPr>
              <a:t>ș</a:t>
            </a:r>
            <a:r>
              <a:rPr lang="en-US" sz="1200" b="1" i="1" dirty="0" err="1" smtClean="0">
                <a:latin typeface="Arial Black" pitchFamily="34" charset="0"/>
                <a:cs typeface="Arial" pitchFamily="34" charset="0"/>
              </a:rPr>
              <a:t>i</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frumuse</a:t>
            </a:r>
            <a:r>
              <a:rPr lang="ro-RO" sz="1200" b="1" i="1" dirty="0" smtClean="0">
                <a:latin typeface="Arial Black" pitchFamily="34" charset="0"/>
                <a:cs typeface="Arial" pitchFamily="34" charset="0"/>
              </a:rPr>
              <a:t>ț</a:t>
            </a:r>
            <a:r>
              <a:rPr lang="en-US" sz="1200" b="1" i="1" dirty="0" err="1" smtClean="0">
                <a:latin typeface="Arial Black" pitchFamily="34" charset="0"/>
                <a:cs typeface="Arial" pitchFamily="34" charset="0"/>
              </a:rPr>
              <a:t>ile</a:t>
            </a:r>
            <a:r>
              <a:rPr lang="en-US" sz="1200" b="1" i="1" dirty="0" smtClean="0">
                <a:latin typeface="Arial Black" pitchFamily="34" charset="0"/>
                <a:cs typeface="Arial" pitchFamily="34" charset="0"/>
              </a:rPr>
              <a:t> vie</a:t>
            </a:r>
            <a:r>
              <a:rPr lang="ro-RO" sz="1200" b="1" i="1" dirty="0" smtClean="0">
                <a:latin typeface="Arial Black" pitchFamily="34" charset="0"/>
                <a:cs typeface="Arial" pitchFamily="34" charset="0"/>
              </a:rPr>
              <a:t>ț</a:t>
            </a:r>
            <a:r>
              <a:rPr lang="en-US" sz="1200" b="1" i="1" dirty="0" smtClean="0">
                <a:latin typeface="Arial Black" pitchFamily="34" charset="0"/>
                <a:cs typeface="Arial" pitchFamily="34" charset="0"/>
              </a:rPr>
              <a:t>ii </a:t>
            </a:r>
            <a:r>
              <a:rPr lang="ro-RO" sz="1200" b="1" i="1" dirty="0" err="1" smtClean="0">
                <a:latin typeface="Arial Black" pitchFamily="34" charset="0"/>
                <a:cs typeface="Arial" pitchFamily="34" charset="0"/>
              </a:rPr>
              <a:t>ș</a:t>
            </a:r>
            <a:r>
              <a:rPr lang="en-US" sz="1200" b="1" i="1" dirty="0" err="1" smtClean="0">
                <a:latin typeface="Arial Black" pitchFamily="34" charset="0"/>
                <a:cs typeface="Arial" pitchFamily="34" charset="0"/>
              </a:rPr>
              <a:t>i</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parc</a:t>
            </a:r>
            <a:r>
              <a:rPr lang="ro-RO" sz="1200" b="1" i="1" dirty="0" smtClean="0">
                <a:latin typeface="Arial Black" pitchFamily="34" charset="0"/>
                <a:cs typeface="Arial" pitchFamily="34" charset="0"/>
              </a:rPr>
              <a:t>ă</a:t>
            </a:r>
            <a:r>
              <a:rPr lang="en-US" sz="1200" b="1" i="1" dirty="0" smtClean="0">
                <a:latin typeface="Arial Black" pitchFamily="34" charset="0"/>
                <a:cs typeface="Arial" pitchFamily="34" charset="0"/>
              </a:rPr>
              <a:t> se </a:t>
            </a:r>
            <a:r>
              <a:rPr lang="en-US" sz="1200" b="1" i="1" dirty="0" err="1" smtClean="0">
                <a:latin typeface="Arial Black" pitchFamily="34" charset="0"/>
                <a:cs typeface="Arial" pitchFamily="34" charset="0"/>
              </a:rPr>
              <a:t>numar</a:t>
            </a:r>
            <a:r>
              <a:rPr lang="ro-RO" sz="1200" b="1" i="1" dirty="0" smtClean="0">
                <a:latin typeface="Arial Black" pitchFamily="34" charset="0"/>
                <a:cs typeface="Arial" pitchFamily="34" charset="0"/>
              </a:rPr>
              <a:t>ă</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odata</a:t>
            </a:r>
            <a:r>
              <a:rPr lang="en-US" sz="1200" b="1" i="1" dirty="0" smtClean="0">
                <a:latin typeface="Arial Black" pitchFamily="34" charset="0"/>
                <a:cs typeface="Arial" pitchFamily="34" charset="0"/>
              </a:rPr>
              <a:t> cu 1</a:t>
            </a:r>
            <a:r>
              <a:rPr lang="ro-RO" sz="1200" b="1" i="1" dirty="0">
                <a:latin typeface="Arial Black" pitchFamily="34" charset="0"/>
                <a:cs typeface="Arial" pitchFamily="34" charset="0"/>
              </a:rPr>
              <a:t>5</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septembrie</a:t>
            </a:r>
            <a:r>
              <a:rPr lang="en-US" sz="1200" b="1" i="1" dirty="0" smtClean="0">
                <a:latin typeface="Arial Black" pitchFamily="34" charset="0"/>
                <a:cs typeface="Arial" pitchFamily="34" charset="0"/>
              </a:rPr>
              <a:t> </a:t>
            </a:r>
            <a:r>
              <a:rPr lang="ro-RO" sz="1200" b="1" i="1" dirty="0" err="1" smtClean="0">
                <a:latin typeface="Arial Black" pitchFamily="34" charset="0"/>
                <a:cs typeface="Arial" pitchFamily="34" charset="0"/>
              </a:rPr>
              <a:t>ș</a:t>
            </a:r>
            <a:r>
              <a:rPr lang="en-US" sz="1200" b="1" i="1" dirty="0" err="1" smtClean="0">
                <a:latin typeface="Arial Black" pitchFamily="34" charset="0"/>
                <a:cs typeface="Arial" pitchFamily="34" charset="0"/>
              </a:rPr>
              <a:t>i</a:t>
            </a:r>
            <a:r>
              <a:rPr lang="en-US" sz="1200" b="1" i="1" dirty="0" smtClean="0">
                <a:latin typeface="Arial Black" pitchFamily="34" charset="0"/>
                <a:cs typeface="Arial" pitchFamily="34" charset="0"/>
              </a:rPr>
              <a:t> nu cu 1 </a:t>
            </a:r>
            <a:r>
              <a:rPr lang="en-US" sz="1200" b="1" i="1" dirty="0" err="1" smtClean="0">
                <a:latin typeface="Arial Black" pitchFamily="34" charset="0"/>
                <a:cs typeface="Arial" pitchFamily="34" charset="0"/>
              </a:rPr>
              <a:t>ianuarie</a:t>
            </a:r>
            <a:r>
              <a:rPr lang="ro-RO" sz="1200" b="1" i="1" dirty="0" smtClean="0">
                <a:latin typeface="Arial Black" pitchFamily="34" charset="0"/>
                <a:cs typeface="Arial" pitchFamily="34" charset="0"/>
              </a:rPr>
              <a:t>!”</a:t>
            </a:r>
            <a:r>
              <a:rPr lang="en-US" sz="1200" b="1" i="1" dirty="0" smtClean="0">
                <a:latin typeface="Arial Black" pitchFamily="34" charset="0"/>
                <a:ea typeface="Calibri" pitchFamily="34" charset="0"/>
                <a:cs typeface="Arial" pitchFamily="34" charset="0"/>
              </a:rPr>
              <a:t> </a:t>
            </a:r>
            <a:endParaRPr lang="ro-RO" sz="1200" b="1" i="1" dirty="0" smtClean="0">
              <a:latin typeface="Arial Black" pitchFamily="34" charset="0"/>
              <a:ea typeface="Calibri" pitchFamily="34" charset="0"/>
              <a:cs typeface="Arial" pitchFamily="34" charset="0"/>
            </a:endParaRPr>
          </a:p>
          <a:p>
            <a:pPr lvl="0" algn="just" fontAlgn="base">
              <a:lnSpc>
                <a:spcPct val="150000"/>
              </a:lnSpc>
              <a:spcBef>
                <a:spcPct val="0"/>
              </a:spcBef>
              <a:spcAft>
                <a:spcPct val="0"/>
              </a:spcAft>
            </a:pPr>
            <a:r>
              <a:rPr lang="ro-RO" sz="1200" b="1" i="1" dirty="0" smtClean="0">
                <a:latin typeface="Arial Black" pitchFamily="34" charset="0"/>
                <a:ea typeface="Calibri" pitchFamily="34" charset="0"/>
                <a:cs typeface="Arial" pitchFamily="34" charset="0"/>
              </a:rPr>
              <a:t> </a:t>
            </a:r>
            <a:r>
              <a:rPr lang="ro-RO" sz="1200" b="1" i="1" dirty="0" smtClean="0">
                <a:latin typeface="Arial Black" pitchFamily="34" charset="0"/>
                <a:cs typeface="Arial" pitchFamily="34" charset="0"/>
              </a:rPr>
              <a:t>Î</a:t>
            </a:r>
            <a:r>
              <a:rPr lang="en-US" sz="1200" b="1" i="1" dirty="0" smtClean="0">
                <a:latin typeface="Arial Black" pitchFamily="34" charset="0"/>
                <a:cs typeface="Arial" pitchFamily="34" charset="0"/>
              </a:rPr>
              <a:t>n </a:t>
            </a:r>
            <a:r>
              <a:rPr lang="en-US" sz="1200" b="1" i="1" dirty="0" err="1" smtClean="0">
                <a:latin typeface="Arial Black" pitchFamily="34" charset="0"/>
                <a:cs typeface="Arial" pitchFamily="34" charset="0"/>
              </a:rPr>
              <a:t>toamn</a:t>
            </a:r>
            <a:r>
              <a:rPr lang="ro-RO" sz="1200" b="1" i="1" dirty="0" smtClean="0">
                <a:latin typeface="Arial Black" pitchFamily="34" charset="0"/>
                <a:cs typeface="Arial" pitchFamily="34" charset="0"/>
              </a:rPr>
              <a:t>ă</a:t>
            </a:r>
            <a:r>
              <a:rPr lang="en-US" sz="1200" b="1" i="1" dirty="0" smtClean="0">
                <a:latin typeface="Arial Black" pitchFamily="34" charset="0"/>
                <a:cs typeface="Arial" pitchFamily="34" charset="0"/>
              </a:rPr>
              <a:t> se </a:t>
            </a:r>
            <a:r>
              <a:rPr lang="ro-RO" sz="1200" b="1" i="1" dirty="0" smtClean="0">
                <a:latin typeface="Arial Black" pitchFamily="34" charset="0"/>
                <a:cs typeface="Arial" pitchFamily="34" charset="0"/>
              </a:rPr>
              <a:t>î</a:t>
            </a:r>
            <a:r>
              <a:rPr lang="en-US" sz="1200" b="1" i="1" dirty="0" err="1" smtClean="0">
                <a:latin typeface="Arial Black" pitchFamily="34" charset="0"/>
                <a:cs typeface="Arial" pitchFamily="34" charset="0"/>
              </a:rPr>
              <a:t>ntampl</a:t>
            </a:r>
            <a:r>
              <a:rPr lang="ro-RO" sz="1200" b="1" i="1" dirty="0" smtClean="0">
                <a:latin typeface="Arial Black" pitchFamily="34" charset="0"/>
                <a:cs typeface="Arial" pitchFamily="34" charset="0"/>
              </a:rPr>
              <a:t>ă </a:t>
            </a:r>
            <a:r>
              <a:rPr lang="en-US" sz="1200" b="1" i="1" dirty="0" smtClean="0">
                <a:latin typeface="Arial Black" pitchFamily="34" charset="0"/>
                <a:cs typeface="Arial" pitchFamily="34" charset="0"/>
              </a:rPr>
              <a:t>ca </a:t>
            </a:r>
            <a:r>
              <a:rPr lang="en-US" sz="1200" b="1" i="1" dirty="0" err="1" smtClean="0">
                <a:latin typeface="Arial Black" pitchFamily="34" charset="0"/>
                <a:cs typeface="Arial" pitchFamily="34" charset="0"/>
              </a:rPr>
              <a:t>sufletele</a:t>
            </a:r>
            <a:r>
              <a:rPr lang="en-US" sz="1200" b="1" i="1" dirty="0" smtClean="0">
                <a:latin typeface="Arial Black" pitchFamily="34" charset="0"/>
                <a:cs typeface="Arial" pitchFamily="34" charset="0"/>
              </a:rPr>
              <a:t> </a:t>
            </a:r>
            <a:r>
              <a:rPr lang="ro-RO" sz="1200" b="1" i="1" dirty="0" err="1" smtClean="0">
                <a:latin typeface="Arial Black" pitchFamily="34" charset="0"/>
                <a:cs typeface="Arial" pitchFamily="34" charset="0"/>
              </a:rPr>
              <a:t>ș</a:t>
            </a:r>
            <a:r>
              <a:rPr lang="en-US" sz="1200" b="1" i="1" dirty="0" err="1" smtClean="0">
                <a:latin typeface="Arial Black" pitchFamily="34" charset="0"/>
                <a:cs typeface="Arial" pitchFamily="34" charset="0"/>
              </a:rPr>
              <a:t>i</a:t>
            </a:r>
            <a:r>
              <a:rPr lang="en-US" sz="1200" b="1" i="1" dirty="0" smtClean="0">
                <a:latin typeface="Arial Black" pitchFamily="34" charset="0"/>
                <a:cs typeface="Arial" pitchFamily="34" charset="0"/>
              </a:rPr>
              <a:t> min</a:t>
            </a:r>
            <a:r>
              <a:rPr lang="ro-RO" sz="1200" b="1" i="1" dirty="0" smtClean="0">
                <a:latin typeface="Arial Black" pitchFamily="34" charset="0"/>
                <a:cs typeface="Arial" pitchFamily="34" charset="0"/>
              </a:rPr>
              <a:t>ț</a:t>
            </a:r>
            <a:r>
              <a:rPr lang="en-US" sz="1200" b="1" i="1" dirty="0" err="1" smtClean="0">
                <a:latin typeface="Arial Black" pitchFamily="34" charset="0"/>
                <a:cs typeface="Arial" pitchFamily="34" charset="0"/>
              </a:rPr>
              <a:t>ile</a:t>
            </a:r>
            <a:r>
              <a:rPr lang="en-US" sz="1200" b="1" i="1" dirty="0" smtClean="0">
                <a:latin typeface="Arial Black" pitchFamily="34" charset="0"/>
                <a:cs typeface="Arial" pitchFamily="34" charset="0"/>
              </a:rPr>
              <a:t> at</a:t>
            </a:r>
            <a:r>
              <a:rPr lang="ro-RO" sz="1200" b="1" i="1" dirty="0" smtClean="0">
                <a:latin typeface="Arial Black" pitchFamily="34" charset="0"/>
                <a:cs typeface="Arial" pitchFamily="34" charset="0"/>
              </a:rPr>
              <a:t>â</a:t>
            </a:r>
            <a:r>
              <a:rPr lang="en-US" sz="1200" b="1" i="1" dirty="0" smtClean="0">
                <a:latin typeface="Arial Black" pitchFamily="34" charset="0"/>
                <a:cs typeface="Arial" pitchFamily="34" charset="0"/>
              </a:rPr>
              <a:t>tor </a:t>
            </a:r>
            <a:r>
              <a:rPr lang="en-US" sz="1200" b="1" i="1" dirty="0" err="1" smtClean="0">
                <a:latin typeface="Arial Black" pitchFamily="34" charset="0"/>
                <a:cs typeface="Arial" pitchFamily="34" charset="0"/>
              </a:rPr>
              <a:t>copii</a:t>
            </a:r>
            <a:r>
              <a:rPr lang="en-US" sz="1200" b="1" i="1" dirty="0" smtClean="0">
                <a:latin typeface="Arial Black" pitchFamily="34" charset="0"/>
                <a:cs typeface="Arial" pitchFamily="34" charset="0"/>
              </a:rPr>
              <a:t> s</a:t>
            </a:r>
            <a:r>
              <a:rPr lang="ro-RO" sz="1200" b="1" i="1" dirty="0" smtClean="0">
                <a:latin typeface="Arial Black" pitchFamily="34" charset="0"/>
                <a:cs typeface="Arial" pitchFamily="34" charset="0"/>
              </a:rPr>
              <a:t>ă</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prind</a:t>
            </a:r>
            <a:r>
              <a:rPr lang="ro-RO" sz="1200" b="1" i="1" dirty="0" smtClean="0">
                <a:latin typeface="Arial Black" pitchFamily="34" charset="0"/>
                <a:cs typeface="Arial" pitchFamily="34" charset="0"/>
              </a:rPr>
              <a:t>ă</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aripi</a:t>
            </a:r>
            <a:r>
              <a:rPr lang="en-US" sz="1200" b="1" i="1" dirty="0" smtClean="0">
                <a:latin typeface="Arial Black" pitchFamily="34" charset="0"/>
                <a:cs typeface="Arial" pitchFamily="34" charset="0"/>
              </a:rPr>
              <a:t> </a:t>
            </a:r>
            <a:r>
              <a:rPr lang="ro-RO" sz="1200" b="1" i="1" dirty="0" err="1" smtClean="0">
                <a:latin typeface="Arial Black" pitchFamily="34" charset="0"/>
                <a:cs typeface="Arial" pitchFamily="34" charset="0"/>
              </a:rPr>
              <a:t>ș</a:t>
            </a:r>
            <a:r>
              <a:rPr lang="en-US" sz="1200" b="1" i="1" dirty="0" err="1" smtClean="0">
                <a:latin typeface="Arial Black" pitchFamily="34" charset="0"/>
                <a:cs typeface="Arial" pitchFamily="34" charset="0"/>
              </a:rPr>
              <a:t>i</a:t>
            </a:r>
            <a:r>
              <a:rPr lang="en-US" sz="1200" b="1" i="1" dirty="0" smtClean="0">
                <a:latin typeface="Arial Black" pitchFamily="34" charset="0"/>
                <a:cs typeface="Arial" pitchFamily="34" charset="0"/>
              </a:rPr>
              <a:t> s</a:t>
            </a:r>
            <a:r>
              <a:rPr lang="ro-RO" sz="1200" b="1" i="1" dirty="0" smtClean="0">
                <a:latin typeface="Arial Black" pitchFamily="34" charset="0"/>
                <a:cs typeface="Arial" pitchFamily="34" charset="0"/>
              </a:rPr>
              <a:t>ă</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zboare</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tremur</a:t>
            </a:r>
            <a:r>
              <a:rPr lang="ro-RO" sz="1200" b="1" i="1" dirty="0" smtClean="0">
                <a:latin typeface="Arial Black" pitchFamily="34" charset="0"/>
                <a:cs typeface="Arial" pitchFamily="34" charset="0"/>
              </a:rPr>
              <a:t>ă</a:t>
            </a:r>
            <a:r>
              <a:rPr lang="en-US" sz="1200" b="1" i="1" dirty="0" err="1" smtClean="0">
                <a:latin typeface="Arial Black" pitchFamily="34" charset="0"/>
                <a:cs typeface="Arial" pitchFamily="34" charset="0"/>
              </a:rPr>
              <a:t>toare</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spre</a:t>
            </a:r>
            <a:r>
              <a:rPr lang="en-US" sz="1200" b="1" i="1" dirty="0" smtClean="0">
                <a:latin typeface="Arial Black" pitchFamily="34" charset="0"/>
                <a:cs typeface="Arial" pitchFamily="34" charset="0"/>
              </a:rPr>
              <a:t> </a:t>
            </a:r>
            <a:r>
              <a:rPr lang="ro-RO" sz="1200" b="1" i="1" dirty="0" smtClean="0">
                <a:latin typeface="Arial Black" pitchFamily="34" charset="0"/>
                <a:cs typeface="Arial" pitchFamily="34" charset="0"/>
              </a:rPr>
              <a:t>tărâmul cunoașterii mai profunde.</a:t>
            </a:r>
            <a:endParaRPr lang="ro-RO" sz="1200" b="1" i="1" dirty="0" smtClean="0">
              <a:latin typeface="Arial Black" pitchFamily="34" charset="0"/>
              <a:ea typeface="Calibri" pitchFamily="34" charset="0"/>
              <a:cs typeface="Arial" pitchFamily="34" charset="0"/>
            </a:endParaRPr>
          </a:p>
          <a:p>
            <a:pPr>
              <a:lnSpc>
                <a:spcPct val="150000"/>
              </a:lnSpc>
            </a:pPr>
            <a:r>
              <a:rPr lang="en-US" sz="1200" b="1" i="1" dirty="0" smtClean="0">
                <a:latin typeface="Arial Black" pitchFamily="34" charset="0"/>
                <a:ea typeface="Calibri" pitchFamily="34" charset="0"/>
                <a:cs typeface="Arial" pitchFamily="34" charset="0"/>
              </a:rPr>
              <a:t>Este </a:t>
            </a:r>
            <a:r>
              <a:rPr lang="en-US" sz="1200" b="1" i="1" dirty="0" err="1" smtClean="0">
                <a:latin typeface="Arial Black" pitchFamily="34" charset="0"/>
                <a:ea typeface="Calibri" pitchFamily="34" charset="0"/>
                <a:cs typeface="Arial" pitchFamily="34" charset="0"/>
              </a:rPr>
              <a:t>zborul</a:t>
            </a:r>
            <a:r>
              <a:rPr lang="en-US" sz="1200" b="1" i="1" dirty="0" smtClean="0">
                <a:latin typeface="Arial Black" pitchFamily="34" charset="0"/>
                <a:ea typeface="Calibri" pitchFamily="34" charset="0"/>
                <a:cs typeface="Arial" pitchFamily="34" charset="0"/>
              </a:rPr>
              <a:t> </a:t>
            </a:r>
            <a:r>
              <a:rPr lang="ro-RO" sz="1200" b="1" i="1" dirty="0" smtClean="0">
                <a:latin typeface="Arial Black" pitchFamily="34" charset="0"/>
                <a:ea typeface="Calibri" pitchFamily="34" charset="0"/>
                <a:cs typeface="Arial" pitchFamily="34" charset="0"/>
              </a:rPr>
              <a:t>î</a:t>
            </a:r>
            <a:r>
              <a:rPr lang="en-US" sz="1200" b="1" i="1" dirty="0" smtClean="0">
                <a:latin typeface="Arial Black" pitchFamily="34" charset="0"/>
                <a:ea typeface="Calibri" pitchFamily="34" charset="0"/>
                <a:cs typeface="Arial" pitchFamily="34" charset="0"/>
              </a:rPr>
              <a:t>n via</a:t>
            </a:r>
            <a:r>
              <a:rPr lang="ro-RO" sz="1200" b="1" i="1" dirty="0" smtClean="0">
                <a:latin typeface="Arial Black" pitchFamily="34" charset="0"/>
                <a:ea typeface="Calibri" pitchFamily="34" charset="0"/>
                <a:cs typeface="Arial" pitchFamily="34" charset="0"/>
              </a:rPr>
              <a:t>ță</a:t>
            </a:r>
            <a:r>
              <a:rPr lang="en-US" sz="1200" b="1" i="1" dirty="0" smtClean="0">
                <a:latin typeface="Arial Black" pitchFamily="34" charset="0"/>
                <a:ea typeface="Calibri" pitchFamily="34" charset="0"/>
                <a:cs typeface="Arial" pitchFamily="34" charset="0"/>
              </a:rPr>
              <a:t>, </a:t>
            </a:r>
            <a:r>
              <a:rPr lang="en-US" sz="1200" b="1" i="1" dirty="0" err="1" smtClean="0">
                <a:latin typeface="Arial Black" pitchFamily="34" charset="0"/>
                <a:ea typeface="Calibri" pitchFamily="34" charset="0"/>
                <a:cs typeface="Arial" pitchFamily="34" charset="0"/>
              </a:rPr>
              <a:t>marele</a:t>
            </a:r>
            <a:r>
              <a:rPr lang="en-US" sz="1200" b="1" i="1" dirty="0" smtClean="0">
                <a:latin typeface="Arial Black" pitchFamily="34" charset="0"/>
                <a:ea typeface="Calibri" pitchFamily="34" charset="0"/>
                <a:cs typeface="Arial" pitchFamily="34" charset="0"/>
              </a:rPr>
              <a:t> </a:t>
            </a:r>
            <a:r>
              <a:rPr lang="en-US" sz="1200" b="1" i="1" dirty="0" err="1" smtClean="0">
                <a:latin typeface="Arial Black" pitchFamily="34" charset="0"/>
                <a:ea typeface="Calibri" pitchFamily="34" charset="0"/>
                <a:cs typeface="Arial" pitchFamily="34" charset="0"/>
              </a:rPr>
              <a:t>zbor</a:t>
            </a:r>
            <a:r>
              <a:rPr lang="en-US" sz="1200" b="1" i="1" dirty="0" smtClean="0">
                <a:latin typeface="Arial Black" pitchFamily="34" charset="0"/>
                <a:ea typeface="Calibri" pitchFamily="34" charset="0"/>
                <a:cs typeface="Arial" pitchFamily="34" charset="0"/>
              </a:rPr>
              <a:t> c</a:t>
            </a:r>
            <a:r>
              <a:rPr lang="ro-RO" sz="1200" b="1" i="1" dirty="0" smtClean="0">
                <a:latin typeface="Arial Black" pitchFamily="34" charset="0"/>
                <a:ea typeface="Calibri" pitchFamily="34" charset="0"/>
                <a:cs typeface="Arial" pitchFamily="34" charset="0"/>
              </a:rPr>
              <a:t>ă</a:t>
            </a:r>
            <a:r>
              <a:rPr lang="en-US" sz="1200" b="1" i="1" dirty="0" err="1" smtClean="0">
                <a:latin typeface="Arial Black" pitchFamily="34" charset="0"/>
                <a:ea typeface="Calibri" pitchFamily="34" charset="0"/>
                <a:cs typeface="Arial" pitchFamily="34" charset="0"/>
              </a:rPr>
              <a:t>tre</a:t>
            </a:r>
            <a:r>
              <a:rPr lang="en-US" sz="1200" b="1" i="1" dirty="0" smtClean="0">
                <a:latin typeface="Arial Black" pitchFamily="34" charset="0"/>
                <a:ea typeface="Calibri" pitchFamily="34" charset="0"/>
                <a:cs typeface="Arial" pitchFamily="34" charset="0"/>
              </a:rPr>
              <a:t> </a:t>
            </a:r>
            <a:r>
              <a:rPr lang="en-US" sz="1200" b="1" i="1" dirty="0" err="1" smtClean="0">
                <a:latin typeface="Arial Black" pitchFamily="34" charset="0"/>
                <a:ea typeface="Calibri" pitchFamily="34" charset="0"/>
                <a:cs typeface="Arial" pitchFamily="34" charset="0"/>
              </a:rPr>
              <a:t>maturitate</a:t>
            </a:r>
            <a:r>
              <a:rPr lang="en-US" sz="1200" b="1" i="1" dirty="0" smtClean="0">
                <a:latin typeface="Arial Black" pitchFamily="34" charset="0"/>
                <a:ea typeface="Calibri" pitchFamily="34" charset="0"/>
                <a:cs typeface="Arial" pitchFamily="34" charset="0"/>
              </a:rPr>
              <a:t>, </a:t>
            </a:r>
            <a:r>
              <a:rPr lang="en-US" sz="1200" b="1" i="1" dirty="0" err="1" smtClean="0">
                <a:latin typeface="Arial Black" pitchFamily="34" charset="0"/>
                <a:ea typeface="Calibri" pitchFamily="34" charset="0"/>
                <a:cs typeface="Arial" pitchFamily="34" charset="0"/>
              </a:rPr>
              <a:t>iar</a:t>
            </a:r>
            <a:r>
              <a:rPr lang="ro-RO" sz="1200" b="1" i="1" dirty="0" smtClean="0">
                <a:latin typeface="Arial Black" pitchFamily="34" charset="0"/>
                <a:ea typeface="Calibri" pitchFamily="34" charset="0"/>
                <a:cs typeface="Arial" pitchFamily="34" charset="0"/>
              </a:rPr>
              <a:t> </a:t>
            </a:r>
            <a:r>
              <a:rPr lang="en-US" sz="1200" b="1" i="1" dirty="0" err="1" smtClean="0">
                <a:latin typeface="Arial Black" pitchFamily="34" charset="0"/>
                <a:ea typeface="Calibri" pitchFamily="34" charset="0"/>
                <a:cs typeface="Arial" pitchFamily="34" charset="0"/>
              </a:rPr>
              <a:t>aripi</a:t>
            </a:r>
            <a:r>
              <a:rPr lang="ro-RO" sz="1200" b="1" i="1" dirty="0" smtClean="0">
                <a:latin typeface="Arial Black" pitchFamily="34" charset="0"/>
                <a:ea typeface="Calibri" pitchFamily="34" charset="0"/>
                <a:cs typeface="Arial" pitchFamily="34" charset="0"/>
              </a:rPr>
              <a:t>le lor </a:t>
            </a:r>
            <a:r>
              <a:rPr lang="en-US" sz="1200" b="1" i="1" dirty="0" err="1" smtClean="0">
                <a:latin typeface="Arial Black" pitchFamily="34" charset="0"/>
                <a:ea typeface="Calibri" pitchFamily="34" charset="0"/>
                <a:cs typeface="Arial" pitchFamily="34" charset="0"/>
              </a:rPr>
              <a:t>firave</a:t>
            </a:r>
            <a:r>
              <a:rPr lang="en-US" sz="1200" b="1" i="1" dirty="0" smtClean="0">
                <a:latin typeface="Arial Black" pitchFamily="34" charset="0"/>
                <a:ea typeface="Calibri" pitchFamily="34" charset="0"/>
                <a:cs typeface="Arial" pitchFamily="34" charset="0"/>
              </a:rPr>
              <a:t> , </a:t>
            </a:r>
            <a:r>
              <a:rPr lang="ro-RO" sz="1200" b="1" i="1" dirty="0" smtClean="0">
                <a:latin typeface="Arial Black" pitchFamily="34" charset="0"/>
                <a:ea typeface="Calibri" pitchFamily="34" charset="0"/>
                <a:cs typeface="Arial" pitchFamily="34" charset="0"/>
              </a:rPr>
              <a:t> </a:t>
            </a:r>
            <a:r>
              <a:rPr lang="en-US" sz="1200" b="1" i="1" dirty="0" smtClean="0">
                <a:latin typeface="Arial Black" pitchFamily="34" charset="0"/>
                <a:ea typeface="Calibri" pitchFamily="34" charset="0"/>
                <a:cs typeface="Arial" pitchFamily="34" charset="0"/>
              </a:rPr>
              <a:t>au </a:t>
            </a:r>
            <a:r>
              <a:rPr lang="en-US" sz="1200" b="1" i="1" dirty="0" err="1" smtClean="0">
                <a:latin typeface="Arial Black" pitchFamily="34" charset="0"/>
                <a:ea typeface="Calibri" pitchFamily="34" charset="0"/>
                <a:cs typeface="Arial" pitchFamily="34" charset="0"/>
              </a:rPr>
              <a:t>nevoie</a:t>
            </a:r>
            <a:r>
              <a:rPr lang="en-US" sz="1200" b="1" i="1" dirty="0" smtClean="0">
                <a:latin typeface="Arial Black" pitchFamily="34" charset="0"/>
                <a:ea typeface="Calibri" pitchFamily="34" charset="0"/>
                <a:cs typeface="Arial" pitchFamily="34" charset="0"/>
              </a:rPr>
              <a:t> de c</a:t>
            </a:r>
            <a:r>
              <a:rPr lang="ro-RO" sz="1200" b="1" i="1" dirty="0" smtClean="0">
                <a:latin typeface="Arial Black" pitchFamily="34" charset="0"/>
                <a:ea typeface="Calibri" pitchFamily="34" charset="0"/>
                <a:cs typeface="Arial" pitchFamily="34" charset="0"/>
              </a:rPr>
              <a:t>ă</a:t>
            </a:r>
            <a:r>
              <a:rPr lang="en-US" sz="1200" b="1" i="1" dirty="0" err="1" smtClean="0">
                <a:latin typeface="Arial Black" pitchFamily="34" charset="0"/>
                <a:ea typeface="Calibri" pitchFamily="34" charset="0"/>
                <a:cs typeface="Arial" pitchFamily="34" charset="0"/>
              </a:rPr>
              <a:t>ldura</a:t>
            </a:r>
            <a:r>
              <a:rPr lang="en-US" sz="1200" b="1" i="1" dirty="0" smtClean="0">
                <a:latin typeface="Arial Black" pitchFamily="34" charset="0"/>
                <a:ea typeface="Calibri" pitchFamily="34" charset="0"/>
                <a:cs typeface="Arial" pitchFamily="34" charset="0"/>
              </a:rPr>
              <a:t>, </a:t>
            </a:r>
            <a:r>
              <a:rPr lang="en-US" sz="1200" b="1" i="1" dirty="0" err="1" smtClean="0">
                <a:latin typeface="Arial Black" pitchFamily="34" charset="0"/>
                <a:ea typeface="Calibri" pitchFamily="34" charset="0"/>
                <a:cs typeface="Arial" pitchFamily="34" charset="0"/>
              </a:rPr>
              <a:t>dragoste</a:t>
            </a:r>
            <a:r>
              <a:rPr lang="en-US" sz="1200" b="1" i="1" dirty="0" smtClean="0">
                <a:latin typeface="Arial Black" pitchFamily="34" charset="0"/>
                <a:ea typeface="Calibri" pitchFamily="34" charset="0"/>
                <a:cs typeface="Arial" pitchFamily="34" charset="0"/>
              </a:rPr>
              <a:t> </a:t>
            </a:r>
            <a:r>
              <a:rPr lang="ro-RO" sz="1200" b="1" i="1" dirty="0" err="1" smtClean="0">
                <a:latin typeface="Arial Black" pitchFamily="34" charset="0"/>
                <a:ea typeface="Calibri" pitchFamily="34" charset="0"/>
                <a:cs typeface="Arial" pitchFamily="34" charset="0"/>
              </a:rPr>
              <a:t>ș</a:t>
            </a:r>
            <a:r>
              <a:rPr lang="en-US" sz="1200" b="1" i="1" dirty="0" err="1" smtClean="0">
                <a:latin typeface="Arial Black" pitchFamily="34" charset="0"/>
                <a:ea typeface="Calibri" pitchFamily="34" charset="0"/>
                <a:cs typeface="Arial" pitchFamily="34" charset="0"/>
              </a:rPr>
              <a:t>i</a:t>
            </a:r>
            <a:r>
              <a:rPr lang="en-US" sz="1200" b="1" i="1" dirty="0" smtClean="0">
                <a:latin typeface="Arial Black" pitchFamily="34" charset="0"/>
                <a:ea typeface="Calibri" pitchFamily="34" charset="0"/>
                <a:cs typeface="Arial" pitchFamily="34" charset="0"/>
              </a:rPr>
              <a:t> d</a:t>
            </a:r>
            <a:r>
              <a:rPr lang="ro-RO" sz="1200" b="1" i="1" dirty="0" smtClean="0">
                <a:latin typeface="Arial Black" pitchFamily="34" charset="0"/>
                <a:ea typeface="Calibri" pitchFamily="34" charset="0"/>
                <a:cs typeface="Arial" pitchFamily="34" charset="0"/>
              </a:rPr>
              <a:t>ă</a:t>
            </a:r>
            <a:r>
              <a:rPr lang="en-US" sz="1200" b="1" i="1" dirty="0" err="1" smtClean="0">
                <a:latin typeface="Arial Black" pitchFamily="34" charset="0"/>
                <a:ea typeface="Calibri" pitchFamily="34" charset="0"/>
                <a:cs typeface="Arial" pitchFamily="34" charset="0"/>
              </a:rPr>
              <a:t>ruire</a:t>
            </a:r>
            <a:r>
              <a:rPr lang="en-US" sz="1200" b="1" i="1" dirty="0" smtClean="0">
                <a:latin typeface="Arial Black" pitchFamily="34" charset="0"/>
                <a:ea typeface="Calibri" pitchFamily="34" charset="0"/>
                <a:cs typeface="Arial" pitchFamily="34" charset="0"/>
              </a:rPr>
              <a:t> din </a:t>
            </a:r>
            <a:r>
              <a:rPr lang="en-US" sz="1200" b="1" i="1" dirty="0" err="1" smtClean="0">
                <a:latin typeface="Arial Black" pitchFamily="34" charset="0"/>
                <a:ea typeface="Calibri" pitchFamily="34" charset="0"/>
                <a:cs typeface="Arial" pitchFamily="34" charset="0"/>
              </a:rPr>
              <a:t>partea</a:t>
            </a:r>
            <a:r>
              <a:rPr lang="en-US" sz="1200" b="1" i="1" dirty="0" smtClean="0">
                <a:latin typeface="Arial Black" pitchFamily="34" charset="0"/>
                <a:ea typeface="Calibri" pitchFamily="34" charset="0"/>
                <a:cs typeface="Arial" pitchFamily="34" charset="0"/>
              </a:rPr>
              <a:t> </a:t>
            </a:r>
            <a:r>
              <a:rPr lang="en-US" sz="1200" b="1" i="1" dirty="0" err="1" smtClean="0">
                <a:latin typeface="Arial Black" pitchFamily="34" charset="0"/>
                <a:ea typeface="Calibri" pitchFamily="34" charset="0"/>
                <a:cs typeface="Arial" pitchFamily="34" charset="0"/>
              </a:rPr>
              <a:t>celor</a:t>
            </a:r>
            <a:r>
              <a:rPr lang="en-US" sz="1200" b="1" i="1" dirty="0" smtClean="0">
                <a:latin typeface="Arial Black" pitchFamily="34" charset="0"/>
                <a:ea typeface="Calibri" pitchFamily="34" charset="0"/>
                <a:cs typeface="Arial" pitchFamily="34" charset="0"/>
              </a:rPr>
              <a:t> </a:t>
            </a:r>
            <a:r>
              <a:rPr lang="en-US" sz="1200" b="1" i="1" dirty="0" err="1" smtClean="0">
                <a:latin typeface="Arial Black" pitchFamily="34" charset="0"/>
                <a:ea typeface="Calibri" pitchFamily="34" charset="0"/>
                <a:cs typeface="Arial" pitchFamily="34" charset="0"/>
              </a:rPr>
              <a:t>mari</a:t>
            </a:r>
            <a:r>
              <a:rPr lang="en-US" sz="1200" b="1" i="1" dirty="0" smtClean="0">
                <a:latin typeface="Arial Black" pitchFamily="34" charset="0"/>
                <a:ea typeface="Calibri" pitchFamily="34" charset="0"/>
                <a:cs typeface="Arial" pitchFamily="34" charset="0"/>
              </a:rPr>
              <a:t>, ca s</a:t>
            </a:r>
            <a:r>
              <a:rPr lang="ro-RO" sz="1200" b="1" i="1" dirty="0" smtClean="0">
                <a:latin typeface="Arial Black" pitchFamily="34" charset="0"/>
                <a:ea typeface="Calibri" pitchFamily="34" charset="0"/>
                <a:cs typeface="Arial" pitchFamily="34" charset="0"/>
              </a:rPr>
              <a:t>ă</a:t>
            </a:r>
            <a:r>
              <a:rPr lang="en-US" sz="1200" b="1" i="1" dirty="0" smtClean="0">
                <a:latin typeface="Arial Black" pitchFamily="34" charset="0"/>
                <a:ea typeface="Calibri" pitchFamily="34" charset="0"/>
                <a:cs typeface="Arial" pitchFamily="34" charset="0"/>
              </a:rPr>
              <a:t> </a:t>
            </a:r>
            <a:r>
              <a:rPr lang="en-US" sz="1200" b="1" i="1" dirty="0" err="1" smtClean="0">
                <a:latin typeface="Arial Black" pitchFamily="34" charset="0"/>
                <a:ea typeface="Calibri" pitchFamily="34" charset="0"/>
                <a:cs typeface="Arial" pitchFamily="34" charset="0"/>
              </a:rPr>
              <a:t>devina</a:t>
            </a:r>
            <a:r>
              <a:rPr lang="en-US" sz="1200" b="1" i="1" dirty="0" smtClean="0">
                <a:latin typeface="Arial Black" pitchFamily="34" charset="0"/>
                <a:ea typeface="Calibri" pitchFamily="34" charset="0"/>
                <a:cs typeface="Arial" pitchFamily="34" charset="0"/>
              </a:rPr>
              <a:t> </a:t>
            </a:r>
            <a:r>
              <a:rPr lang="en-US" sz="1200" b="1" i="1" dirty="0" err="1" smtClean="0">
                <a:latin typeface="Arial Black" pitchFamily="34" charset="0"/>
                <a:ea typeface="Calibri" pitchFamily="34" charset="0"/>
                <a:cs typeface="Arial" pitchFamily="34" charset="0"/>
              </a:rPr>
              <a:t>tari</a:t>
            </a:r>
            <a:r>
              <a:rPr lang="en-US" sz="1200" b="1" i="1" dirty="0" smtClean="0">
                <a:latin typeface="Arial Black" pitchFamily="34" charset="0"/>
                <a:ea typeface="Calibri" pitchFamily="34" charset="0"/>
                <a:cs typeface="Arial" pitchFamily="34" charset="0"/>
              </a:rPr>
              <a:t> </a:t>
            </a:r>
            <a:r>
              <a:rPr lang="ro-RO" sz="1200" b="1" i="1" dirty="0" err="1" smtClean="0">
                <a:latin typeface="Arial Black" pitchFamily="34" charset="0"/>
                <a:ea typeface="Calibri" pitchFamily="34" charset="0"/>
                <a:cs typeface="Arial" pitchFamily="34" charset="0"/>
              </a:rPr>
              <a:t>ș</a:t>
            </a:r>
            <a:r>
              <a:rPr lang="en-US" sz="1200" b="1" i="1" dirty="0" err="1" smtClean="0">
                <a:latin typeface="Arial Black" pitchFamily="34" charset="0"/>
                <a:ea typeface="Calibri" pitchFamily="34" charset="0"/>
                <a:cs typeface="Arial" pitchFamily="34" charset="0"/>
              </a:rPr>
              <a:t>i</a:t>
            </a:r>
            <a:r>
              <a:rPr lang="en-US" sz="1200" b="1" i="1" dirty="0" smtClean="0">
                <a:latin typeface="Arial Black" pitchFamily="34" charset="0"/>
                <a:ea typeface="Calibri" pitchFamily="34" charset="0"/>
                <a:cs typeface="Arial" pitchFamily="34" charset="0"/>
              </a:rPr>
              <a:t> </a:t>
            </a:r>
            <a:r>
              <a:rPr lang="en-US" sz="1200" b="1" i="1" dirty="0" err="1" smtClean="0">
                <a:latin typeface="Arial Black" pitchFamily="34" charset="0"/>
                <a:ea typeface="Calibri" pitchFamily="34" charset="0"/>
                <a:cs typeface="Arial" pitchFamily="34" charset="0"/>
              </a:rPr>
              <a:t>puternice</a:t>
            </a:r>
            <a:r>
              <a:rPr lang="en-US" sz="1200" b="1" i="1" dirty="0" smtClean="0">
                <a:latin typeface="Arial Black" pitchFamily="34" charset="0"/>
                <a:ea typeface="Calibri" pitchFamily="34" charset="0"/>
                <a:cs typeface="Arial" pitchFamily="34" charset="0"/>
              </a:rPr>
              <a:t>.</a:t>
            </a:r>
            <a:r>
              <a:rPr lang="en-US" sz="1200" b="1" i="1" dirty="0" smtClean="0">
                <a:latin typeface="Arial Black" pitchFamily="34" charset="0"/>
                <a:cs typeface="Arial" pitchFamily="34" charset="0"/>
              </a:rPr>
              <a:t> </a:t>
            </a:r>
            <a:r>
              <a:rPr lang="ro-RO" sz="1200" b="1" i="1" dirty="0" smtClean="0">
                <a:latin typeface="Arial Black" pitchFamily="34" charset="0"/>
                <a:cs typeface="Arial" pitchFamily="34" charset="0"/>
              </a:rPr>
              <a:t>Și pentru că, noi educatoarele  suntem prima instanță educativă cu care micuții se întâlnesc, trebuie să </a:t>
            </a:r>
            <a:r>
              <a:rPr lang="en-US" sz="1200" b="1" i="1" dirty="0" smtClean="0">
                <a:latin typeface="Arial Black" pitchFamily="34" charset="0"/>
                <a:cs typeface="Arial" pitchFamily="34" charset="0"/>
              </a:rPr>
              <a:t>le </a:t>
            </a:r>
            <a:r>
              <a:rPr lang="ro-RO" sz="1200" b="1" i="1" dirty="0" smtClean="0">
                <a:latin typeface="Arial Black" pitchFamily="34" charset="0"/>
                <a:cs typeface="Arial" pitchFamily="34" charset="0"/>
              </a:rPr>
              <a:t>fim modelul de ”alături”, ”împreună”, ”iubire” </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tolera</a:t>
            </a:r>
            <a:r>
              <a:rPr lang="ro-RO" sz="1200" b="1" i="1" dirty="0" smtClean="0">
                <a:latin typeface="Arial Black" pitchFamily="34" charset="0"/>
                <a:cs typeface="Arial" pitchFamily="34" charset="0"/>
              </a:rPr>
              <a:t>nță și tot ce este frumos pe lumea aceasta!  Noi trebuie și putem face </a:t>
            </a:r>
            <a:r>
              <a:rPr lang="en-US" sz="1200" b="1" i="1" dirty="0" smtClean="0">
                <a:latin typeface="Arial Black" pitchFamily="34" charset="0"/>
                <a:cs typeface="Arial" pitchFamily="34" charset="0"/>
              </a:rPr>
              <a:t>ca </a:t>
            </a:r>
            <a:r>
              <a:rPr lang="en-US" sz="1200" b="1" i="1" dirty="0" err="1" smtClean="0">
                <a:latin typeface="Arial Black" pitchFamily="34" charset="0"/>
                <a:cs typeface="Arial" pitchFamily="34" charset="0"/>
              </a:rPr>
              <a:t>acest</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anotimp</a:t>
            </a:r>
            <a:r>
              <a:rPr lang="ro-RO" sz="1200" b="1" i="1" dirty="0" smtClean="0">
                <a:latin typeface="Arial Black" pitchFamily="34" charset="0"/>
                <a:cs typeface="Arial" pitchFamily="34" charset="0"/>
              </a:rPr>
              <a:t>, </a:t>
            </a:r>
            <a:r>
              <a:rPr lang="en-US" sz="1200" b="1" i="1" dirty="0" smtClean="0">
                <a:latin typeface="Arial Black" pitchFamily="34" charset="0"/>
                <a:cs typeface="Arial" pitchFamily="34" charset="0"/>
              </a:rPr>
              <a:t> al </a:t>
            </a:r>
            <a:r>
              <a:rPr lang="en-US" sz="1200" b="1" i="1" dirty="0" err="1" smtClean="0">
                <a:latin typeface="Arial Black" pitchFamily="34" charset="0"/>
                <a:cs typeface="Arial" pitchFamily="34" charset="0"/>
              </a:rPr>
              <a:t>copil</a:t>
            </a:r>
            <a:r>
              <a:rPr lang="ro-RO" sz="1200" b="1" i="1" dirty="0" smtClean="0">
                <a:latin typeface="Arial Black" pitchFamily="34" charset="0"/>
                <a:cs typeface="Arial" pitchFamily="34" charset="0"/>
              </a:rPr>
              <a:t>ă</a:t>
            </a:r>
            <a:r>
              <a:rPr lang="en-US" sz="1200" b="1" i="1" dirty="0" err="1" smtClean="0">
                <a:latin typeface="Arial Black" pitchFamily="34" charset="0"/>
                <a:cs typeface="Arial" pitchFamily="34" charset="0"/>
              </a:rPr>
              <a:t>riei</a:t>
            </a:r>
            <a:r>
              <a:rPr lang="ro-RO" sz="1200" b="1" i="1" dirty="0" smtClean="0">
                <a:latin typeface="Arial Black" pitchFamily="34" charset="0"/>
                <a:cs typeface="Arial" pitchFamily="34" charset="0"/>
              </a:rPr>
              <a:t>, </a:t>
            </a:r>
            <a:r>
              <a:rPr lang="en-US" sz="1200" b="1" i="1" dirty="0" smtClean="0">
                <a:latin typeface="Arial Black" pitchFamily="34" charset="0"/>
                <a:cs typeface="Arial" pitchFamily="34" charset="0"/>
              </a:rPr>
              <a:t> s</a:t>
            </a:r>
            <a:r>
              <a:rPr lang="ro-RO" sz="1200" b="1" i="1" dirty="0" smtClean="0">
                <a:latin typeface="Arial Black" pitchFamily="34" charset="0"/>
                <a:cs typeface="Arial" pitchFamily="34" charset="0"/>
              </a:rPr>
              <a:t>ă</a:t>
            </a:r>
            <a:r>
              <a:rPr lang="en-US" sz="1200" b="1" i="1" dirty="0" smtClean="0">
                <a:latin typeface="Arial Black" pitchFamily="34" charset="0"/>
                <a:cs typeface="Arial" pitchFamily="34" charset="0"/>
              </a:rPr>
              <a:t> fie </a:t>
            </a:r>
            <a:r>
              <a:rPr lang="en-US" sz="1200" b="1" i="1" dirty="0" err="1" smtClean="0">
                <a:latin typeface="Arial Black" pitchFamily="34" charset="0"/>
                <a:cs typeface="Arial" pitchFamily="34" charset="0"/>
              </a:rPr>
              <a:t>cel</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mai</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frumos</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cel</a:t>
            </a:r>
            <a:r>
              <a:rPr lang="en-US" sz="1200" b="1" i="1" dirty="0" smtClean="0">
                <a:latin typeface="Arial Black" pitchFamily="34" charset="0"/>
                <a:cs typeface="Arial" pitchFamily="34" charset="0"/>
              </a:rPr>
              <a:t> c</a:t>
            </a:r>
            <a:r>
              <a:rPr lang="ro-RO" sz="1200" b="1" i="1" dirty="0" smtClean="0">
                <a:latin typeface="Arial Black" pitchFamily="34" charset="0"/>
                <a:cs typeface="Arial" pitchFamily="34" charset="0"/>
              </a:rPr>
              <a:t>ă</a:t>
            </a:r>
            <a:r>
              <a:rPr lang="en-US" sz="1200" b="1" i="1" dirty="0" err="1" smtClean="0">
                <a:latin typeface="Arial Black" pitchFamily="34" charset="0"/>
                <a:cs typeface="Arial" pitchFamily="34" charset="0"/>
              </a:rPr>
              <a:t>ruia</a:t>
            </a:r>
            <a:r>
              <a:rPr lang="en-US" sz="1200" b="1" i="1" dirty="0" smtClean="0">
                <a:latin typeface="Arial Black" pitchFamily="34" charset="0"/>
                <a:cs typeface="Arial" pitchFamily="34" charset="0"/>
              </a:rPr>
              <a:t> s</a:t>
            </a:r>
            <a:r>
              <a:rPr lang="ro-RO" sz="1200" b="1" i="1" dirty="0" smtClean="0">
                <a:latin typeface="Arial Black" pitchFamily="34" charset="0"/>
                <a:cs typeface="Arial" pitchFamily="34" charset="0"/>
              </a:rPr>
              <a:t>ă</a:t>
            </a:r>
            <a:r>
              <a:rPr lang="en-US" sz="1200" b="1" i="1" dirty="0" smtClean="0">
                <a:latin typeface="Arial Black" pitchFamily="34" charset="0"/>
                <a:cs typeface="Arial" pitchFamily="34" charset="0"/>
              </a:rPr>
              <a:t> nu-</a:t>
            </a:r>
            <a:r>
              <a:rPr lang="en-US" sz="1200" b="1" i="1" dirty="0" err="1" smtClean="0">
                <a:latin typeface="Arial Black" pitchFamily="34" charset="0"/>
                <a:cs typeface="Arial" pitchFamily="34" charset="0"/>
              </a:rPr>
              <a:t>i</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lipseasc</a:t>
            </a:r>
            <a:r>
              <a:rPr lang="ro-RO" sz="1200" b="1" i="1" dirty="0" smtClean="0">
                <a:latin typeface="Arial Black" pitchFamily="34" charset="0"/>
                <a:cs typeface="Arial" pitchFamily="34" charset="0"/>
              </a:rPr>
              <a:t>ă</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soarele</a:t>
            </a:r>
            <a:r>
              <a:rPr lang="en-US" sz="1200" b="1" i="1" dirty="0" smtClean="0">
                <a:latin typeface="Arial Black" pitchFamily="34" charset="0"/>
                <a:cs typeface="Arial" pitchFamily="34" charset="0"/>
              </a:rPr>
              <a:t>, s</a:t>
            </a:r>
            <a:r>
              <a:rPr lang="ro-RO" sz="1200" b="1" i="1" dirty="0" smtClean="0">
                <a:latin typeface="Arial Black" pitchFamily="34" charset="0"/>
                <a:cs typeface="Arial" pitchFamily="34" charset="0"/>
              </a:rPr>
              <a:t>ă </a:t>
            </a:r>
            <a:r>
              <a:rPr lang="en-US" sz="1200" b="1" i="1" dirty="0" smtClean="0">
                <a:latin typeface="Arial Black" pitchFamily="34" charset="0"/>
                <a:cs typeface="Arial" pitchFamily="34" charset="0"/>
              </a:rPr>
              <a:t>nu-</a:t>
            </a:r>
            <a:r>
              <a:rPr lang="en-US" sz="1200" b="1" i="1" dirty="0" err="1" smtClean="0">
                <a:latin typeface="Arial Black" pitchFamily="34" charset="0"/>
                <a:cs typeface="Arial" pitchFamily="34" charset="0"/>
              </a:rPr>
              <a:t>i</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lipseasc</a:t>
            </a:r>
            <a:r>
              <a:rPr lang="ro-RO" sz="1200" b="1" i="1" dirty="0" smtClean="0">
                <a:latin typeface="Arial Black" pitchFamily="34" charset="0"/>
                <a:cs typeface="Arial" pitchFamily="34" charset="0"/>
              </a:rPr>
              <a:t>ă</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florile</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dragostei</a:t>
            </a:r>
            <a:r>
              <a:rPr lang="en-US" sz="1200" b="1" i="1" dirty="0" smtClean="0">
                <a:latin typeface="Arial Black" pitchFamily="34" charset="0"/>
                <a:cs typeface="Arial" pitchFamily="34" charset="0"/>
              </a:rPr>
              <a:t>, s</a:t>
            </a:r>
            <a:r>
              <a:rPr lang="ro-RO" sz="1200" b="1" i="1" dirty="0" smtClean="0">
                <a:latin typeface="Arial Black" pitchFamily="34" charset="0"/>
                <a:cs typeface="Arial" pitchFamily="34" charset="0"/>
              </a:rPr>
              <a:t>ă</a:t>
            </a:r>
            <a:r>
              <a:rPr lang="en-US" sz="1200" b="1" i="1" dirty="0" smtClean="0">
                <a:latin typeface="Arial Black" pitchFamily="34" charset="0"/>
                <a:cs typeface="Arial" pitchFamily="34" charset="0"/>
              </a:rPr>
              <a:t> nu-</a:t>
            </a:r>
            <a:r>
              <a:rPr lang="en-US" sz="1200" b="1" i="1" dirty="0" err="1" smtClean="0">
                <a:latin typeface="Arial Black" pitchFamily="34" charset="0"/>
                <a:cs typeface="Arial" pitchFamily="34" charset="0"/>
              </a:rPr>
              <a:t>i</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lipseasc</a:t>
            </a:r>
            <a:r>
              <a:rPr lang="ro-RO" sz="1200" b="1" i="1" dirty="0" smtClean="0">
                <a:latin typeface="Arial Black" pitchFamily="34" charset="0"/>
                <a:cs typeface="Arial" pitchFamily="34" charset="0"/>
              </a:rPr>
              <a:t>ă </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raza</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senin</a:t>
            </a:r>
            <a:r>
              <a:rPr lang="ro-RO" sz="1200" b="1" i="1" dirty="0" smtClean="0">
                <a:latin typeface="Arial Black" pitchFamily="34" charset="0"/>
                <a:cs typeface="Arial" pitchFamily="34" charset="0"/>
              </a:rPr>
              <a:t>ă</a:t>
            </a:r>
            <a:r>
              <a:rPr lang="en-US" sz="1200" b="1" i="1" dirty="0" smtClean="0">
                <a:latin typeface="Arial Black" pitchFamily="34" charset="0"/>
                <a:cs typeface="Arial" pitchFamily="34" charset="0"/>
              </a:rPr>
              <a:t> a </a:t>
            </a:r>
            <a:r>
              <a:rPr lang="en-US" sz="1200" b="1" i="1" dirty="0" err="1" smtClean="0">
                <a:latin typeface="Arial Black" pitchFamily="34" charset="0"/>
                <a:cs typeface="Arial" pitchFamily="34" charset="0"/>
              </a:rPr>
              <a:t>cunoa</a:t>
            </a:r>
            <a:r>
              <a:rPr lang="ro-RO" sz="1200" b="1" i="1" dirty="0" smtClean="0">
                <a:latin typeface="Arial Black" pitchFamily="34" charset="0"/>
                <a:cs typeface="Arial" pitchFamily="34" charset="0"/>
              </a:rPr>
              <a:t>ș</a:t>
            </a:r>
            <a:r>
              <a:rPr lang="en-US" sz="1200" b="1" i="1" dirty="0" err="1" smtClean="0">
                <a:latin typeface="Arial Black" pitchFamily="34" charset="0"/>
                <a:cs typeface="Arial" pitchFamily="34" charset="0"/>
              </a:rPr>
              <a:t>terii</a:t>
            </a:r>
            <a:r>
              <a:rPr lang="en-US" sz="1200" b="1" i="1" dirty="0" smtClean="0">
                <a:latin typeface="Arial Black" pitchFamily="34" charset="0"/>
                <a:cs typeface="Arial" pitchFamily="34" charset="0"/>
              </a:rPr>
              <a:t>, s</a:t>
            </a:r>
            <a:r>
              <a:rPr lang="ro-RO" sz="1200" b="1" i="1" dirty="0" smtClean="0">
                <a:latin typeface="Arial Black" pitchFamily="34" charset="0"/>
                <a:cs typeface="Arial" pitchFamily="34" charset="0"/>
              </a:rPr>
              <a:t>ă</a:t>
            </a:r>
            <a:r>
              <a:rPr lang="en-US" sz="1200" b="1" i="1" dirty="0" smtClean="0">
                <a:latin typeface="Arial Black" pitchFamily="34" charset="0"/>
                <a:cs typeface="Arial" pitchFamily="34" charset="0"/>
              </a:rPr>
              <a:t> nu-</a:t>
            </a:r>
            <a:r>
              <a:rPr lang="en-US" sz="1200" b="1" i="1" dirty="0" err="1" smtClean="0">
                <a:latin typeface="Arial Black" pitchFamily="34" charset="0"/>
                <a:cs typeface="Arial" pitchFamily="34" charset="0"/>
              </a:rPr>
              <a:t>i</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lipseasc</a:t>
            </a:r>
            <a:r>
              <a:rPr lang="ro-RO" sz="1200" b="1" i="1" dirty="0" smtClean="0">
                <a:latin typeface="Arial Black" pitchFamily="34" charset="0"/>
                <a:cs typeface="Arial" pitchFamily="34" charset="0"/>
              </a:rPr>
              <a:t>ă</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veselia</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copil</a:t>
            </a:r>
            <a:r>
              <a:rPr lang="ro-RO" sz="1200" b="1" i="1" dirty="0" smtClean="0">
                <a:latin typeface="Arial Black" pitchFamily="34" charset="0"/>
                <a:cs typeface="Arial" pitchFamily="34" charset="0"/>
              </a:rPr>
              <a:t>ă</a:t>
            </a:r>
            <a:r>
              <a:rPr lang="en-US" sz="1200" b="1" i="1" dirty="0" err="1" smtClean="0">
                <a:latin typeface="Arial Black" pitchFamily="34" charset="0"/>
                <a:cs typeface="Arial" pitchFamily="34" charset="0"/>
              </a:rPr>
              <a:t>riei</a:t>
            </a:r>
            <a:r>
              <a:rPr lang="en-US" sz="1200" b="1" i="1" dirty="0" smtClean="0">
                <a:latin typeface="Arial Black" pitchFamily="34" charset="0"/>
                <a:cs typeface="Arial" pitchFamily="34" charset="0"/>
              </a:rPr>
              <a:t>, s</a:t>
            </a:r>
            <a:r>
              <a:rPr lang="ro-RO" sz="1200" b="1" i="1" dirty="0" smtClean="0">
                <a:latin typeface="Arial Black" pitchFamily="34" charset="0"/>
                <a:cs typeface="Arial" pitchFamily="34" charset="0"/>
              </a:rPr>
              <a:t>ă </a:t>
            </a:r>
            <a:r>
              <a:rPr lang="en-US" sz="1200" b="1" i="1" dirty="0" smtClean="0">
                <a:latin typeface="Arial Black" pitchFamily="34" charset="0"/>
                <a:cs typeface="Arial" pitchFamily="34" charset="0"/>
              </a:rPr>
              <a:t>nu-</a:t>
            </a:r>
            <a:r>
              <a:rPr lang="en-US" sz="1200" b="1" i="1" dirty="0" err="1" smtClean="0">
                <a:latin typeface="Arial Black" pitchFamily="34" charset="0"/>
                <a:cs typeface="Arial" pitchFamily="34" charset="0"/>
              </a:rPr>
              <a:t>i</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lipseasc</a:t>
            </a:r>
            <a:r>
              <a:rPr lang="ro-RO" sz="1200" b="1" i="1" dirty="0" smtClean="0">
                <a:latin typeface="Arial Black" pitchFamily="34" charset="0"/>
                <a:cs typeface="Arial" pitchFamily="34" charset="0"/>
              </a:rPr>
              <a:t>ă </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bucuria</a:t>
            </a:r>
            <a:r>
              <a:rPr lang="en-US" sz="1200" b="1" i="1" dirty="0" smtClean="0">
                <a:latin typeface="Arial Black" pitchFamily="34" charset="0"/>
                <a:cs typeface="Arial" pitchFamily="34" charset="0"/>
              </a:rPr>
              <a:t> </a:t>
            </a:r>
            <a:r>
              <a:rPr lang="ro-RO" sz="1200" b="1" i="1" dirty="0" err="1" smtClean="0">
                <a:latin typeface="Arial Black" pitchFamily="34" charset="0"/>
                <a:cs typeface="Arial" pitchFamily="34" charset="0"/>
              </a:rPr>
              <a:t>ș</a:t>
            </a:r>
            <a:r>
              <a:rPr lang="en-US" sz="1200" b="1" i="1" dirty="0" err="1" smtClean="0">
                <a:latin typeface="Arial Black" pitchFamily="34" charset="0"/>
                <a:cs typeface="Arial" pitchFamily="34" charset="0"/>
              </a:rPr>
              <a:t>i</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puterea</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credin</a:t>
            </a:r>
            <a:r>
              <a:rPr lang="ro-RO" sz="1200" b="1" i="1" dirty="0" smtClean="0">
                <a:latin typeface="Arial Black" pitchFamily="34" charset="0"/>
                <a:cs typeface="Arial" pitchFamily="34" charset="0"/>
              </a:rPr>
              <a:t>ț</a:t>
            </a:r>
            <a:r>
              <a:rPr lang="en-US" sz="1200" b="1" i="1" dirty="0" err="1" smtClean="0">
                <a:latin typeface="Arial Black" pitchFamily="34" charset="0"/>
                <a:cs typeface="Arial" pitchFamily="34" charset="0"/>
              </a:rPr>
              <a:t>ei</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dar</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nici</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susurul</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lin</a:t>
            </a:r>
            <a:r>
              <a:rPr lang="en-US" sz="1200" b="1" i="1" dirty="0" smtClean="0">
                <a:latin typeface="Arial Black" pitchFamily="34" charset="0"/>
                <a:cs typeface="Arial" pitchFamily="34" charset="0"/>
              </a:rPr>
              <a:t> </a:t>
            </a:r>
            <a:r>
              <a:rPr lang="ro-RO" sz="1200" b="1" i="1" dirty="0" err="1" smtClean="0">
                <a:latin typeface="Arial Black" pitchFamily="34" charset="0"/>
                <a:cs typeface="Arial" pitchFamily="34" charset="0"/>
              </a:rPr>
              <a:t>ș</a:t>
            </a:r>
            <a:r>
              <a:rPr lang="en-US" sz="1200" b="1" i="1" dirty="0" err="1" smtClean="0">
                <a:latin typeface="Arial Black" pitchFamily="34" charset="0"/>
                <a:cs typeface="Arial" pitchFamily="34" charset="0"/>
              </a:rPr>
              <a:t>i</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vesel</a:t>
            </a:r>
            <a:r>
              <a:rPr lang="en-US" sz="1200" b="1" i="1" dirty="0" smtClean="0">
                <a:latin typeface="Arial Black" pitchFamily="34" charset="0"/>
                <a:cs typeface="Arial" pitchFamily="34" charset="0"/>
              </a:rPr>
              <a:t> al </a:t>
            </a:r>
            <a:r>
              <a:rPr lang="en-US" sz="1200" b="1" i="1" dirty="0" err="1" smtClean="0">
                <a:latin typeface="Arial Black" pitchFamily="34" charset="0"/>
                <a:cs typeface="Arial" pitchFamily="34" charset="0"/>
              </a:rPr>
              <a:t>muzicii</a:t>
            </a:r>
            <a:r>
              <a:rPr lang="en-US" sz="1200" b="1" i="1" dirty="0" smtClean="0">
                <a:latin typeface="Arial Black" pitchFamily="34" charset="0"/>
                <a:cs typeface="Arial" pitchFamily="34" charset="0"/>
              </a:rPr>
              <a:t>. </a:t>
            </a:r>
            <a:endParaRPr lang="ro-RO" sz="1200" b="1" i="1" dirty="0" smtClean="0">
              <a:latin typeface="Arial Black" pitchFamily="34" charset="0"/>
              <a:cs typeface="Arial" pitchFamily="34" charset="0"/>
            </a:endParaRPr>
          </a:p>
          <a:p>
            <a:pPr>
              <a:lnSpc>
                <a:spcPct val="150000"/>
              </a:lnSpc>
            </a:pPr>
            <a:r>
              <a:rPr lang="ro-RO" sz="1200" b="1" i="1" dirty="0" smtClean="0">
                <a:latin typeface="Arial Black" pitchFamily="34" charset="0"/>
                <a:cs typeface="Arial" pitchFamily="34" charset="0"/>
              </a:rPr>
              <a:t>Am învățat de la clasicii pedagogiei că, n</a:t>
            </a:r>
            <a:r>
              <a:rPr lang="en-US" sz="1200" b="1" i="1" dirty="0" err="1" smtClean="0">
                <a:latin typeface="Arial Black" pitchFamily="34" charset="0"/>
                <a:cs typeface="Arial" pitchFamily="34" charset="0"/>
              </a:rPr>
              <a:t>oi</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educatorii</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suntem</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gr</a:t>
            </a:r>
            <a:r>
              <a:rPr lang="ro-RO" sz="1200" b="1" i="1" dirty="0" smtClean="0">
                <a:latin typeface="Arial Black" pitchFamily="34" charset="0"/>
                <a:cs typeface="Arial" pitchFamily="34" charset="0"/>
              </a:rPr>
              <a:t>ă</a:t>
            </a:r>
            <a:r>
              <a:rPr lang="en-US" sz="1200" b="1" i="1" dirty="0" err="1" smtClean="0">
                <a:latin typeface="Arial Black" pitchFamily="34" charset="0"/>
                <a:cs typeface="Arial" pitchFamily="34" charset="0"/>
              </a:rPr>
              <a:t>dinarii</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iar</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copiii</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sunt</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florile</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pe</a:t>
            </a:r>
            <a:r>
              <a:rPr lang="en-US" sz="1200" b="1" i="1" dirty="0" smtClean="0">
                <a:latin typeface="Arial Black" pitchFamily="34" charset="0"/>
                <a:cs typeface="Arial" pitchFamily="34" charset="0"/>
              </a:rPr>
              <a:t> care le </a:t>
            </a:r>
            <a:r>
              <a:rPr lang="ro-RO" sz="1200" b="1" i="1" dirty="0" err="1" smtClean="0">
                <a:latin typeface="Arial Black" pitchFamily="34" charset="0"/>
                <a:cs typeface="Arial" pitchFamily="34" charset="0"/>
              </a:rPr>
              <a:t>î</a:t>
            </a:r>
            <a:r>
              <a:rPr lang="en-US" sz="1200" b="1" i="1" dirty="0" err="1" smtClean="0">
                <a:latin typeface="Arial Black" pitchFamily="34" charset="0"/>
                <a:cs typeface="Arial" pitchFamily="34" charset="0"/>
              </a:rPr>
              <a:t>ngrijim</a:t>
            </a:r>
            <a:r>
              <a:rPr lang="en-US" sz="1200" b="1" i="1" dirty="0" smtClean="0">
                <a:latin typeface="Arial Black" pitchFamily="34" charset="0"/>
                <a:cs typeface="Arial" pitchFamily="34" charset="0"/>
              </a:rPr>
              <a:t>, le </a:t>
            </a:r>
            <a:r>
              <a:rPr lang="en-US" sz="1200" b="1" i="1" dirty="0" err="1" smtClean="0">
                <a:latin typeface="Arial Black" pitchFamily="34" charset="0"/>
                <a:cs typeface="Arial" pitchFamily="34" charset="0"/>
              </a:rPr>
              <a:t>ocrotim</a:t>
            </a:r>
            <a:r>
              <a:rPr lang="en-US" sz="1200" b="1" i="1" dirty="0" smtClean="0">
                <a:latin typeface="Arial Black" pitchFamily="34" charset="0"/>
                <a:cs typeface="Arial" pitchFamily="34" charset="0"/>
              </a:rPr>
              <a:t> </a:t>
            </a:r>
            <a:r>
              <a:rPr lang="ro-RO" sz="1200" b="1" i="1" dirty="0" err="1" smtClean="0">
                <a:latin typeface="Arial Black" pitchFamily="34" charset="0"/>
                <a:cs typeface="Arial" pitchFamily="34" charset="0"/>
              </a:rPr>
              <a:t>ș</a:t>
            </a:r>
            <a:r>
              <a:rPr lang="en-US" sz="1200" b="1" i="1" dirty="0" err="1" smtClean="0">
                <a:latin typeface="Arial Black" pitchFamily="34" charset="0"/>
                <a:cs typeface="Arial" pitchFamily="34" charset="0"/>
              </a:rPr>
              <a:t>i</a:t>
            </a:r>
            <a:r>
              <a:rPr lang="en-US" sz="1200" b="1" i="1" dirty="0" smtClean="0">
                <a:latin typeface="Arial Black" pitchFamily="34" charset="0"/>
                <a:cs typeface="Arial" pitchFamily="34" charset="0"/>
              </a:rPr>
              <a:t> le form</a:t>
            </a:r>
            <a:r>
              <a:rPr lang="ro-RO" sz="1200" b="1" i="1" dirty="0" smtClean="0">
                <a:latin typeface="Arial Black" pitchFamily="34" charset="0"/>
                <a:cs typeface="Arial" pitchFamily="34" charset="0"/>
              </a:rPr>
              <a:t>ă</a:t>
            </a:r>
            <a:r>
              <a:rPr lang="en-US" sz="1200" b="1" i="1" dirty="0" smtClean="0">
                <a:latin typeface="Arial Black" pitchFamily="34" charset="0"/>
                <a:cs typeface="Arial" pitchFamily="34" charset="0"/>
              </a:rPr>
              <a:t>m </a:t>
            </a:r>
            <a:r>
              <a:rPr lang="en-US" sz="1200" b="1" i="1" dirty="0" err="1" smtClean="0">
                <a:latin typeface="Arial Black" pitchFamily="34" charset="0"/>
                <a:cs typeface="Arial" pitchFamily="34" charset="0"/>
              </a:rPr>
              <a:t>pentru</a:t>
            </a:r>
            <a:r>
              <a:rPr lang="en-US" sz="1200" b="1" i="1" dirty="0" smtClean="0">
                <a:latin typeface="Arial Black" pitchFamily="34" charset="0"/>
                <a:cs typeface="Arial" pitchFamily="34" charset="0"/>
              </a:rPr>
              <a:t> via</a:t>
            </a:r>
            <a:r>
              <a:rPr lang="ro-RO" sz="1200" b="1" i="1" dirty="0" smtClean="0">
                <a:latin typeface="Arial Black" pitchFamily="34" charset="0"/>
                <a:cs typeface="Arial" pitchFamily="34" charset="0"/>
              </a:rPr>
              <a:t>ță</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Ce</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minunat</a:t>
            </a:r>
            <a:r>
              <a:rPr lang="ro-RO" sz="1200" b="1" i="1" dirty="0" smtClean="0">
                <a:latin typeface="Arial Black" pitchFamily="34" charset="0"/>
                <a:cs typeface="Arial" pitchFamily="34" charset="0"/>
              </a:rPr>
              <a:t>ă</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menire</a:t>
            </a:r>
            <a:r>
              <a:rPr lang="en-US" sz="1200" b="1" i="1" dirty="0" smtClean="0">
                <a:latin typeface="Arial Black" pitchFamily="34" charset="0"/>
                <a:cs typeface="Arial" pitchFamily="34" charset="0"/>
              </a:rPr>
              <a:t> </a:t>
            </a:r>
            <a:r>
              <a:rPr lang="ro-RO" sz="1200" b="1" i="1" dirty="0" err="1" smtClean="0">
                <a:latin typeface="Arial Black" pitchFamily="34" charset="0"/>
                <a:cs typeface="Arial" pitchFamily="34" charset="0"/>
              </a:rPr>
              <a:t>ș</a:t>
            </a:r>
            <a:r>
              <a:rPr lang="en-US" sz="1200" b="1" i="1" dirty="0" err="1" smtClean="0">
                <a:latin typeface="Arial Black" pitchFamily="34" charset="0"/>
                <a:cs typeface="Arial" pitchFamily="34" charset="0"/>
              </a:rPr>
              <a:t>i</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gradin</a:t>
            </a:r>
            <a:r>
              <a:rPr lang="ro-RO" sz="1200" b="1" i="1" dirty="0" smtClean="0">
                <a:latin typeface="Arial Black" pitchFamily="34" charset="0"/>
                <a:cs typeface="Arial" pitchFamily="34" charset="0"/>
              </a:rPr>
              <a:t>ă</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avem</a:t>
            </a:r>
            <a:r>
              <a:rPr lang="en-US" sz="1200" b="1" i="1" dirty="0" smtClean="0">
                <a:latin typeface="Arial Black" pitchFamily="34" charset="0"/>
                <a:cs typeface="Arial" pitchFamily="34" charset="0"/>
              </a:rPr>
              <a:t> !</a:t>
            </a:r>
            <a:endParaRPr lang="ro-RO" sz="1200" b="1" i="1" dirty="0" smtClean="0">
              <a:latin typeface="Arial Black" pitchFamily="34" charset="0"/>
              <a:cs typeface="Arial" pitchFamily="34" charset="0"/>
            </a:endParaRPr>
          </a:p>
          <a:p>
            <a:pPr>
              <a:lnSpc>
                <a:spcPct val="150000"/>
              </a:lnSpc>
            </a:pPr>
            <a:r>
              <a:rPr lang="ro-RO" sz="1200" b="1" i="1" dirty="0" smtClean="0">
                <a:latin typeface="Arial Black" pitchFamily="34" charset="0"/>
                <a:cs typeface="Arial" pitchFamily="34" charset="0"/>
              </a:rPr>
              <a:t> </a:t>
            </a:r>
            <a:r>
              <a:rPr lang="ro-RO" sz="1200" b="1" i="1" dirty="0" smtClean="0">
                <a:latin typeface="Arial Black" pitchFamily="34" charset="0"/>
                <a:cs typeface="Arial" pitchFamily="34" charset="0"/>
              </a:rPr>
              <a:t>Doresc</a:t>
            </a:r>
            <a:r>
              <a:rPr lang="ro-RO"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tuturor</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florilor</a:t>
            </a:r>
            <a:r>
              <a:rPr lang="en-US" sz="1200" b="1" i="1" dirty="0" smtClean="0">
                <a:latin typeface="Arial Black" pitchFamily="34" charset="0"/>
                <a:cs typeface="Arial" pitchFamily="34" charset="0"/>
              </a:rPr>
              <a:t> </a:t>
            </a:r>
            <a:r>
              <a:rPr lang="ro-RO" sz="1200" b="1" i="1" dirty="0" err="1" smtClean="0">
                <a:latin typeface="Arial Black" pitchFamily="34" charset="0"/>
                <a:cs typeface="Arial" pitchFamily="34" charset="0"/>
              </a:rPr>
              <a:t>ș</a:t>
            </a:r>
            <a:r>
              <a:rPr lang="en-US" sz="1200" b="1" i="1" dirty="0" err="1" smtClean="0">
                <a:latin typeface="Arial Black" pitchFamily="34" charset="0"/>
                <a:cs typeface="Arial" pitchFamily="34" charset="0"/>
              </a:rPr>
              <a:t>i</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gr</a:t>
            </a:r>
            <a:r>
              <a:rPr lang="ro-RO" sz="1200" b="1" i="1" dirty="0" smtClean="0">
                <a:latin typeface="Arial Black" pitchFamily="34" charset="0"/>
                <a:cs typeface="Arial" pitchFamily="34" charset="0"/>
              </a:rPr>
              <a:t>ă</a:t>
            </a:r>
            <a:r>
              <a:rPr lang="en-US" sz="1200" b="1" i="1" dirty="0" err="1" smtClean="0">
                <a:latin typeface="Arial Black" pitchFamily="34" charset="0"/>
                <a:cs typeface="Arial" pitchFamily="34" charset="0"/>
              </a:rPr>
              <a:t>dinarilor</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mult</a:t>
            </a:r>
            <a:r>
              <a:rPr lang="en-US" sz="1200" b="1" i="1" dirty="0" smtClean="0">
                <a:latin typeface="Arial Black" pitchFamily="34" charset="0"/>
                <a:cs typeface="Arial" pitchFamily="34" charset="0"/>
              </a:rPr>
              <a:t> </a:t>
            </a:r>
            <a:r>
              <a:rPr lang="en-US" sz="1200" b="1" i="1" dirty="0" err="1" smtClean="0">
                <a:latin typeface="Arial Black" pitchFamily="34" charset="0"/>
                <a:cs typeface="Arial" pitchFamily="34" charset="0"/>
              </a:rPr>
              <a:t>succes</a:t>
            </a:r>
            <a:r>
              <a:rPr lang="en-US" sz="1200" b="1" i="1" dirty="0" smtClean="0">
                <a:latin typeface="Arial Black" pitchFamily="34" charset="0"/>
                <a:cs typeface="Arial" pitchFamily="34" charset="0"/>
              </a:rPr>
              <a:t>!</a:t>
            </a:r>
            <a:endParaRPr lang="ro-RO" sz="1200" dirty="0" smtClean="0"/>
          </a:p>
          <a:p>
            <a:pPr>
              <a:lnSpc>
                <a:spcPct val="150000"/>
              </a:lnSpc>
            </a:pPr>
            <a:endParaRPr lang="en-US" sz="1200" b="1" i="1" dirty="0" smtClean="0">
              <a:latin typeface="Arial Black" pitchFamily="34" charset="0"/>
              <a:cs typeface="Arial" pitchFamily="34" charset="0"/>
            </a:endParaRPr>
          </a:p>
          <a:p>
            <a:r>
              <a:rPr lang="en-US" sz="1400" b="1" i="1" dirty="0" smtClean="0">
                <a:latin typeface="Arial" pitchFamily="34" charset="0"/>
                <a:cs typeface="Arial" pitchFamily="34" charset="0"/>
              </a:rPr>
              <a:t> </a:t>
            </a:r>
          </a:p>
          <a:p>
            <a:pPr algn="just" fontAlgn="base">
              <a:spcBef>
                <a:spcPct val="0"/>
              </a:spcBef>
              <a:spcAft>
                <a:spcPct val="0"/>
              </a:spcAft>
            </a:pPr>
            <a:endParaRPr lang="en-US" sz="1600" b="1" i="1" dirty="0" smtClean="0">
              <a:latin typeface="Arial" pitchFamily="34" charset="0"/>
              <a:cs typeface="Arial" pitchFamily="34" charset="0"/>
            </a:endParaRPr>
          </a:p>
          <a:p>
            <a:pPr algn="just" fontAlgn="base">
              <a:spcBef>
                <a:spcPct val="0"/>
              </a:spcBef>
              <a:spcAft>
                <a:spcPct val="0"/>
              </a:spcAft>
            </a:pPr>
            <a:endParaRPr lang="en-US" sz="1200" b="1" i="1" dirty="0" smtClean="0">
              <a:latin typeface="Arial" pitchFamily="34" charset="0"/>
              <a:cs typeface="Arial" pitchFamily="34" charset="0"/>
            </a:endParaRPr>
          </a:p>
          <a:p>
            <a:pPr lvl="0" algn="just" fontAlgn="base">
              <a:spcBef>
                <a:spcPct val="0"/>
              </a:spcBef>
              <a:spcAft>
                <a:spcPct val="0"/>
              </a:spcAft>
            </a:pPr>
            <a:endParaRPr lang="en-US" sz="1200" b="1" i="1" dirty="0" smtClean="0">
              <a:latin typeface="Arial" pitchFamily="34" charset="0"/>
              <a:cs typeface="Arial" pitchFamily="34" charset="0"/>
            </a:endParaRPr>
          </a:p>
          <a:p>
            <a:pPr algn="just" fontAlgn="base">
              <a:spcBef>
                <a:spcPct val="0"/>
              </a:spcBef>
              <a:spcAft>
                <a:spcPct val="0"/>
              </a:spcAft>
            </a:pPr>
            <a:endParaRPr lang="ro-RO" sz="1200" dirty="0" smtClean="0"/>
          </a:p>
          <a:p>
            <a:pPr algn="just" fontAlgn="base">
              <a:spcBef>
                <a:spcPct val="0"/>
              </a:spcBef>
              <a:spcAft>
                <a:spcPct val="0"/>
              </a:spcAft>
            </a:pPr>
            <a:endParaRPr lang="en-US" dirty="0" smtClean="0"/>
          </a:p>
          <a:p>
            <a:pPr lvl="0" algn="just" fontAlgn="base">
              <a:spcBef>
                <a:spcPct val="0"/>
              </a:spcBef>
              <a:spcAft>
                <a:spcPct val="0"/>
              </a:spcAft>
            </a:pPr>
            <a:endParaRPr kumimoji="0" lang="en-US" sz="1800" b="0" i="0"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1691680" y="323612"/>
            <a:ext cx="5760640" cy="584775"/>
          </a:xfrm>
          <a:prstGeom prst="rect">
            <a:avLst/>
          </a:prstGeom>
        </p:spPr>
        <p:txBody>
          <a:bodyPr wrap="square">
            <a:spAutoFit/>
          </a:bodyPr>
          <a:lstStyle/>
          <a:p>
            <a:pPr algn="ctr"/>
            <a:r>
              <a:rPr lang="ro-RO" sz="3200" b="1" dirty="0" smtClean="0">
                <a:solidFill>
                  <a:schemeClr val="accent6">
                    <a:lumMod val="75000"/>
                  </a:schemeClr>
                </a:solidFill>
                <a:latin typeface="Harlow Solid Italic" pitchFamily="82" charset="0"/>
                <a:ea typeface="Calibri" pitchFamily="34" charset="0"/>
                <a:cs typeface="Calibri" pitchFamily="34" charset="0"/>
              </a:rPr>
              <a:t>Gânduri  l</a:t>
            </a:r>
            <a:r>
              <a:rPr lang="en-US" sz="3200" b="1" dirty="0" smtClean="0">
                <a:solidFill>
                  <a:schemeClr val="accent6">
                    <a:lumMod val="75000"/>
                  </a:schemeClr>
                </a:solidFill>
                <a:latin typeface="Harlow Solid Italic" pitchFamily="82" charset="0"/>
                <a:ea typeface="Calibri" pitchFamily="34" charset="0"/>
                <a:cs typeface="Calibri" pitchFamily="34" charset="0"/>
              </a:rPr>
              <a:t>a</a:t>
            </a:r>
            <a:r>
              <a:rPr lang="ro-RO" sz="3200" b="1" dirty="0" smtClean="0">
                <a:solidFill>
                  <a:schemeClr val="accent6">
                    <a:lumMod val="75000"/>
                  </a:schemeClr>
                </a:solidFill>
                <a:latin typeface="Harlow Solid Italic" pitchFamily="82" charset="0"/>
                <a:ea typeface="Calibri" pitchFamily="34" charset="0"/>
                <a:cs typeface="Calibri" pitchFamily="34" charset="0"/>
              </a:rPr>
              <a:t> început de  toamnă</a:t>
            </a:r>
            <a:r>
              <a:rPr lang="en-US" sz="3200" b="1" dirty="0" smtClean="0">
                <a:solidFill>
                  <a:schemeClr val="accent6">
                    <a:lumMod val="75000"/>
                  </a:schemeClr>
                </a:solidFill>
                <a:latin typeface="Harlow Solid Italic" pitchFamily="82" charset="0"/>
                <a:ea typeface="Calibri" pitchFamily="34" charset="0"/>
                <a:cs typeface="Calibri" pitchFamily="34" charset="0"/>
              </a:rPr>
              <a:t>…</a:t>
            </a:r>
            <a:endParaRPr lang="en-US" sz="3200" b="1" dirty="0">
              <a:solidFill>
                <a:schemeClr val="accent6">
                  <a:lumMod val="75000"/>
                </a:schemeClr>
              </a:solidFill>
              <a:latin typeface="Harlow Solid Italic" pitchFamily="82" charset="0"/>
              <a:cs typeface="Calibri"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674694"/>
            <a:ext cx="7704856" cy="577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19672" y="548680"/>
            <a:ext cx="6268907" cy="369332"/>
          </a:xfrm>
          <a:prstGeom prst="rect">
            <a:avLst/>
          </a:prstGeom>
          <a:noFill/>
        </p:spPr>
        <p:txBody>
          <a:bodyPr wrap="square" rtlCol="0">
            <a:spAutoFit/>
          </a:bodyPr>
          <a:lstStyle/>
          <a:p>
            <a:r>
              <a:rPr lang="ro-RO" dirty="0" smtClean="0"/>
              <a:t>Povestea Leaganul </a:t>
            </a:r>
            <a:r>
              <a:rPr lang="ro-RO" dirty="0"/>
              <a:t>C</a:t>
            </a:r>
            <a:r>
              <a:rPr lang="ro-RO" dirty="0" smtClean="0"/>
              <a:t>opilariei ! Gradinita cu PP NR 17 Vaslui</a:t>
            </a:r>
            <a:endParaRPr lang="ro-RO" dirty="0"/>
          </a:p>
        </p:txBody>
      </p:sp>
    </p:spTree>
    <p:extLst>
      <p:ext uri="{BB962C8B-B14F-4D97-AF65-F5344CB8AC3E}">
        <p14:creationId xmlns:p14="http://schemas.microsoft.com/office/powerpoint/2010/main" val="14860688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1124745"/>
            <a:ext cx="8424863" cy="864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3568" y="620688"/>
            <a:ext cx="3887638" cy="369332"/>
          </a:xfrm>
          <a:prstGeom prst="rect">
            <a:avLst/>
          </a:prstGeom>
        </p:spPr>
        <p:txBody>
          <a:bodyPr wrap="square">
            <a:spAutoFit/>
          </a:bodyPr>
          <a:lstStyle/>
          <a:p>
            <a:r>
              <a:rPr lang="ro-RO" i="1" dirty="0">
                <a:latin typeface="Arial Black" pitchFamily="34" charset="0"/>
                <a:ea typeface="Calibri" pitchFamily="34" charset="0"/>
                <a:cs typeface="Arial" pitchFamily="34" charset="0"/>
              </a:rPr>
              <a:t>Echipe manageriale </a:t>
            </a:r>
            <a:r>
              <a:rPr lang="ro-RO" i="1" dirty="0" smtClean="0">
                <a:latin typeface="Arial Black" pitchFamily="34" charset="0"/>
                <a:ea typeface="Calibri" pitchFamily="34" charset="0"/>
                <a:cs typeface="Arial" pitchFamily="34" charset="0"/>
              </a:rPr>
              <a:t> care </a:t>
            </a:r>
            <a:endParaRPr lang="ro-RO"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563105"/>
            <a:ext cx="4482000" cy="29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8391" y="1563105"/>
            <a:ext cx="4536000" cy="30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111" y="4266000"/>
            <a:ext cx="3898801" cy="25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2040" y="4350884"/>
            <a:ext cx="3456000" cy="25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69998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88640"/>
            <a:ext cx="3275856"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o-RO" sz="3200" b="1" i="1" dirty="0" smtClean="0">
                <a:solidFill>
                  <a:srgbClr val="1D2129"/>
                </a:solidFill>
                <a:latin typeface="Arial Black" pitchFamily="34" charset="0"/>
                <a:ea typeface="Calibri" pitchFamily="34" charset="0"/>
                <a:cs typeface="Times New Roman" pitchFamily="18" charset="0"/>
              </a:rPr>
              <a:t> Unitati care Au înțeles că</a:t>
            </a:r>
            <a:endParaRPr lang="en-US" sz="3200" dirty="0">
              <a:latin typeface="Arial Black" pitchFamily="34" charset="0"/>
            </a:endParaRPr>
          </a:p>
        </p:txBody>
      </p:sp>
      <p:pic>
        <p:nvPicPr>
          <p:cNvPr id="12" name="Picture 11" descr="Fotografia postatÄ de NLP Romania."/>
          <p:cNvPicPr/>
          <p:nvPr/>
        </p:nvPicPr>
        <p:blipFill>
          <a:blip r:embed="rId2" cstate="print">
            <a:lum bright="10000"/>
          </a:blip>
          <a:srcRect b="6273"/>
          <a:stretch>
            <a:fillRect/>
          </a:stretch>
        </p:blipFill>
        <p:spPr bwMode="auto">
          <a:xfrm>
            <a:off x="57245" y="1265858"/>
            <a:ext cx="5090819" cy="5513812"/>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7" name="Down Arrow 6"/>
          <p:cNvSpPr/>
          <p:nvPr/>
        </p:nvSpPr>
        <p:spPr>
          <a:xfrm rot="348514">
            <a:off x="3015877" y="626443"/>
            <a:ext cx="142219" cy="5616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292080" y="2780928"/>
            <a:ext cx="3851920" cy="304698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buFont typeface="Arial" pitchFamily="34" charset="0"/>
              <a:buChar char="•"/>
            </a:pPr>
            <a:r>
              <a:rPr lang="ro-RO" sz="2400" b="1" i="1" dirty="0" smtClean="0">
                <a:solidFill>
                  <a:srgbClr val="1D2129"/>
                </a:solidFill>
                <a:latin typeface="Arial Black" pitchFamily="34" charset="0"/>
                <a:ea typeface="Calibri" pitchFamily="34" charset="0"/>
                <a:cs typeface="Times New Roman" pitchFamily="18" charset="0"/>
              </a:rPr>
              <a:t>au acționat în conformitate cu deviza: ”î</a:t>
            </a:r>
            <a:r>
              <a:rPr lang="en-US" sz="2400" b="1" i="1" dirty="0" err="1" smtClean="0">
                <a:solidFill>
                  <a:srgbClr val="1D2129"/>
                </a:solidFill>
                <a:latin typeface="Arial Black" pitchFamily="34" charset="0"/>
                <a:ea typeface="Calibri" pitchFamily="34" charset="0"/>
                <a:cs typeface="Times New Roman" pitchFamily="18" charset="0"/>
              </a:rPr>
              <a:t>ncepe</a:t>
            </a:r>
            <a:r>
              <a:rPr lang="en-US" sz="2400" b="1" i="1" dirty="0" smtClean="0">
                <a:solidFill>
                  <a:srgbClr val="1D2129"/>
                </a:solidFill>
                <a:latin typeface="Arial Black" pitchFamily="34" charset="0"/>
                <a:ea typeface="Calibri" pitchFamily="34" charset="0"/>
                <a:cs typeface="Times New Roman" pitchFamily="18" charset="0"/>
              </a:rPr>
              <a:t> cu tine</a:t>
            </a:r>
            <a:r>
              <a:rPr lang="ro-RO" sz="2400" b="1" i="1" dirty="0" smtClean="0">
                <a:solidFill>
                  <a:srgbClr val="1D2129"/>
                </a:solidFill>
                <a:latin typeface="Arial Black" pitchFamily="34" charset="0"/>
                <a:ea typeface="Calibri" pitchFamily="34" charset="0"/>
                <a:cs typeface="Times New Roman" pitchFamily="18" charset="0"/>
              </a:rPr>
              <a:t>! Fii cea mai bună variantă a ta</a:t>
            </a:r>
            <a:r>
              <a:rPr lang="ro-RO" sz="3200" b="1" i="1" dirty="0" smtClean="0">
                <a:solidFill>
                  <a:srgbClr val="1D2129"/>
                </a:solidFill>
                <a:latin typeface="Arial Black" pitchFamily="34" charset="0"/>
                <a:ea typeface="Calibri" pitchFamily="34" charset="0"/>
                <a:cs typeface="Times New Roman" pitchFamily="18" charset="0"/>
              </a:rPr>
              <a:t>!”</a:t>
            </a:r>
            <a:endParaRPr lang="en-US" sz="3200" i="1" dirty="0">
              <a:latin typeface="Arial Black" pitchFamily="34" charset="0"/>
            </a:endParaRPr>
          </a:p>
        </p:txBody>
      </p:sp>
      <p:sp>
        <p:nvSpPr>
          <p:cNvPr id="10" name="Rectangle 9"/>
          <p:cNvSpPr/>
          <p:nvPr/>
        </p:nvSpPr>
        <p:spPr>
          <a:xfrm>
            <a:off x="5580112" y="1628800"/>
            <a:ext cx="936104" cy="369332"/>
          </a:xfrm>
          <a:prstGeom prst="rect">
            <a:avLst/>
          </a:prstGeom>
        </p:spPr>
        <p:txBody>
          <a:bodyPr wrap="square">
            <a:spAutoFit/>
          </a:bodyPr>
          <a:lstStyle/>
          <a:p>
            <a:r>
              <a:rPr lang="ro-RO" b="1" i="1" dirty="0" smtClean="0">
                <a:solidFill>
                  <a:srgbClr val="1D2129"/>
                </a:solidFill>
                <a:latin typeface="Arial Black" pitchFamily="34" charset="0"/>
                <a:ea typeface="Calibri" pitchFamily="34" charset="0"/>
                <a:cs typeface="Times New Roman" pitchFamily="18" charset="0"/>
              </a:rPr>
              <a:t>Și...</a:t>
            </a:r>
            <a:endParaRPr lang="en-US" dirty="0"/>
          </a:p>
        </p:txBody>
      </p:sp>
      <p:sp>
        <p:nvSpPr>
          <p:cNvPr id="13" name="Down Arrow 12"/>
          <p:cNvSpPr/>
          <p:nvPr/>
        </p:nvSpPr>
        <p:spPr>
          <a:xfrm>
            <a:off x="6156176" y="1916832"/>
            <a:ext cx="144016" cy="6903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396200"/>
            <a:ext cx="5040561" cy="3428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4025" y="275108"/>
            <a:ext cx="3432431" cy="6477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3" y="3058450"/>
            <a:ext cx="5040560" cy="3351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59632" y="4365104"/>
            <a:ext cx="3312368" cy="369332"/>
          </a:xfrm>
          <a:prstGeom prst="rect">
            <a:avLst/>
          </a:prstGeom>
          <a:noFill/>
        </p:spPr>
        <p:txBody>
          <a:bodyPr wrap="square" rtlCol="0">
            <a:spAutoFit/>
          </a:bodyPr>
          <a:lstStyle/>
          <a:p>
            <a:r>
              <a:rPr lang="ro-RO" dirty="0" smtClean="0"/>
              <a:t>GRADINITA CU PP NR 8 Vaslui</a:t>
            </a:r>
            <a:endParaRPr lang="ro-RO" dirty="0"/>
          </a:p>
        </p:txBody>
      </p:sp>
    </p:spTree>
    <p:extLst>
      <p:ext uri="{BB962C8B-B14F-4D97-AF65-F5344CB8AC3E}">
        <p14:creationId xmlns:p14="http://schemas.microsoft.com/office/powerpoint/2010/main" val="3368827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53" y="25213"/>
            <a:ext cx="9135347" cy="683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82626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692696"/>
            <a:ext cx="7413112" cy="53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59832" y="65862"/>
            <a:ext cx="3034152" cy="369332"/>
          </a:xfrm>
          <a:prstGeom prst="rect">
            <a:avLst/>
          </a:prstGeom>
          <a:noFill/>
        </p:spPr>
        <p:txBody>
          <a:bodyPr wrap="square" rtlCol="0">
            <a:spAutoFit/>
          </a:bodyPr>
          <a:lstStyle/>
          <a:p>
            <a:r>
              <a:rPr lang="ro-RO" dirty="0" smtClean="0"/>
              <a:t>Gradinita cu PP Nr 9 Vaslui</a:t>
            </a:r>
            <a:endParaRPr lang="ro-RO" dirty="0"/>
          </a:p>
        </p:txBody>
      </p:sp>
    </p:spTree>
    <p:extLst>
      <p:ext uri="{BB962C8B-B14F-4D97-AF65-F5344CB8AC3E}">
        <p14:creationId xmlns:p14="http://schemas.microsoft.com/office/powerpoint/2010/main" val="34160915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905434"/>
            <a:ext cx="8359997" cy="5403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60194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764704"/>
            <a:ext cx="8928992" cy="2400657"/>
          </a:xfrm>
          <a:prstGeom prst="rect">
            <a:avLst/>
          </a:prstGeom>
        </p:spPr>
        <p:txBody>
          <a:bodyPr wrap="square">
            <a:spAutoFit/>
          </a:bodyPr>
          <a:lstStyle/>
          <a:p>
            <a:pPr lvl="0" algn="just" fontAlgn="base">
              <a:lnSpc>
                <a:spcPct val="150000"/>
              </a:lnSpc>
              <a:spcBef>
                <a:spcPct val="0"/>
              </a:spcBef>
              <a:spcAft>
                <a:spcPct val="0"/>
              </a:spcAft>
            </a:pPr>
            <a:r>
              <a:rPr lang="ro-RO" sz="2000" i="1" dirty="0" smtClean="0">
                <a:latin typeface="Arial Black" pitchFamily="34" charset="0"/>
                <a:ea typeface="Calibri" pitchFamily="34" charset="0"/>
                <a:cs typeface="Arial" pitchFamily="34" charset="0"/>
              </a:rPr>
              <a:t>În contrast cu perioada de răceală și o oarecare izolare socială pe care o traversează societatea noastră, au progresat în a construi echipe! Este unul dintre cele mai de apreciat aspecte ale activității noastre! În toate activitățile desfășurate (și nu au fost puține) asta s-a văzut și vă felicităm!</a:t>
            </a:r>
            <a:endParaRPr lang="en-US" sz="2000" i="1" dirty="0" smtClean="0">
              <a:latin typeface="Arial Black" pitchFamily="34" charset="0"/>
              <a:cs typeface="Arial" pitchFamily="34" charset="0"/>
            </a:endParaRPr>
          </a:p>
        </p:txBody>
      </p:sp>
      <p:pic>
        <p:nvPicPr>
          <p:cNvPr id="3" name="Picture 2" descr="Imagini pentru abordarea interdisciplinara gradinita, , imagini"/>
          <p:cNvPicPr>
            <a:picLocks noChangeAspect="1" noChangeArrowheads="1"/>
          </p:cNvPicPr>
          <p:nvPr/>
        </p:nvPicPr>
        <p:blipFill>
          <a:blip r:embed="rId2" cstate="print"/>
          <a:srcRect/>
          <a:stretch>
            <a:fillRect/>
          </a:stretch>
        </p:blipFill>
        <p:spPr bwMode="auto">
          <a:xfrm>
            <a:off x="1187624" y="3068960"/>
            <a:ext cx="5652120" cy="3789040"/>
          </a:xfrm>
          <a:prstGeom prst="rect">
            <a:avLst/>
          </a:prstGeom>
        </p:spPr>
        <p:style>
          <a:lnRef idx="2">
            <a:schemeClr val="accent6"/>
          </a:lnRef>
          <a:fillRef idx="1">
            <a:schemeClr val="lt1"/>
          </a:fillRef>
          <a:effectRef idx="0">
            <a:schemeClr val="accent6"/>
          </a:effectRef>
          <a:fontRef idx="minor">
            <a:schemeClr val="dk1"/>
          </a:fontRef>
        </p:style>
      </p:pic>
      <p:sp>
        <p:nvSpPr>
          <p:cNvPr id="4" name="Rectangle 3"/>
          <p:cNvSpPr/>
          <p:nvPr/>
        </p:nvSpPr>
        <p:spPr>
          <a:xfrm>
            <a:off x="899592" y="260648"/>
            <a:ext cx="5472608"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o-RO" sz="2800" b="1" i="1" dirty="0" smtClean="0">
                <a:latin typeface="Arial Black" pitchFamily="34" charset="0"/>
                <a:ea typeface="Calibri" pitchFamily="34" charset="0"/>
                <a:cs typeface="Times New Roman" pitchFamily="18" charset="0"/>
              </a:rPr>
              <a:t>AU CONSTRUIT ECHIPE!</a:t>
            </a:r>
            <a:endParaRPr lang="en-US" sz="2800" i="1" dirty="0">
              <a:latin typeface="Arial Black"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2708920"/>
            <a:ext cx="5292588"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4" descr="C:\Users\Admin\Desktop\a doua zi\HPIM02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82"/>
            <a:ext cx="3044446" cy="270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887141" y="692696"/>
            <a:ext cx="2597634" cy="369332"/>
          </a:xfrm>
          <a:prstGeom prst="rect">
            <a:avLst/>
          </a:prstGeom>
          <a:noFill/>
        </p:spPr>
        <p:txBody>
          <a:bodyPr wrap="none" rtlCol="0">
            <a:spAutoFit/>
          </a:bodyPr>
          <a:lstStyle/>
          <a:p>
            <a:r>
              <a:rPr lang="ro-RO" dirty="0" smtClean="0"/>
              <a:t>Gradiita cu PP Nr 2 Bârlad</a:t>
            </a:r>
            <a:endParaRPr lang="ro-RO" dirty="0"/>
          </a:p>
        </p:txBody>
      </p:sp>
    </p:spTree>
    <p:extLst>
      <p:ext uri="{BB962C8B-B14F-4D97-AF65-F5344CB8AC3E}">
        <p14:creationId xmlns:p14="http://schemas.microsoft.com/office/powerpoint/2010/main" val="14929419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8" y="404664"/>
            <a:ext cx="3489246"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404664"/>
            <a:ext cx="3286125"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3411934"/>
            <a:ext cx="4072880" cy="323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47864" y="44624"/>
            <a:ext cx="2996062" cy="369332"/>
          </a:xfrm>
          <a:prstGeom prst="rect">
            <a:avLst/>
          </a:prstGeom>
          <a:noFill/>
        </p:spPr>
        <p:txBody>
          <a:bodyPr wrap="square" rtlCol="0">
            <a:spAutoFit/>
          </a:bodyPr>
          <a:lstStyle/>
          <a:p>
            <a:r>
              <a:rPr lang="ro-RO" dirty="0" smtClean="0"/>
              <a:t>Gradinita cu PP Nr 11 Barlad</a:t>
            </a:r>
            <a:endParaRPr lang="ro-RO" dirty="0"/>
          </a:p>
        </p:txBody>
      </p:sp>
    </p:spTree>
    <p:extLst>
      <p:ext uri="{BB962C8B-B14F-4D97-AF65-F5344CB8AC3E}">
        <p14:creationId xmlns:p14="http://schemas.microsoft.com/office/powerpoint/2010/main" val="35743954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12776"/>
            <a:ext cx="9144000" cy="5709255"/>
          </a:xfrm>
          <a:prstGeom prst="rect">
            <a:avLst/>
          </a:prstGeom>
        </p:spPr>
        <p:txBody>
          <a:bodyPr wrap="square">
            <a:spAutoFit/>
          </a:bodyPr>
          <a:lstStyle/>
          <a:p>
            <a:pPr lvl="0" algn="just">
              <a:lnSpc>
                <a:spcPct val="150000"/>
              </a:lnSpc>
              <a:buFont typeface="Arial" pitchFamily="34" charset="0"/>
              <a:buChar char="•"/>
            </a:pPr>
            <a:r>
              <a:rPr lang="ro-RO" b="1" i="1" dirty="0" smtClean="0">
                <a:latin typeface="Arial Black" pitchFamily="34" charset="0"/>
                <a:ea typeface="Calibri" pitchFamily="34" charset="0"/>
                <a:cs typeface="Arial" pitchFamily="34" charset="0"/>
              </a:rPr>
              <a:t>Dincolo de analize, </a:t>
            </a:r>
            <a:r>
              <a:rPr lang="en-US" b="1" i="1" dirty="0" smtClean="0">
                <a:latin typeface="Arial Black" pitchFamily="34" charset="0"/>
                <a:cs typeface="Arial" pitchFamily="34" charset="0"/>
              </a:rPr>
              <a:t>de </a:t>
            </a:r>
            <a:r>
              <a:rPr lang="en-US" b="1" i="1" dirty="0" err="1" smtClean="0">
                <a:latin typeface="Arial Black" pitchFamily="34" charset="0"/>
                <a:cs typeface="Arial" pitchFamily="34" charset="0"/>
              </a:rPr>
              <a:t>rezultat</a:t>
            </a:r>
            <a:r>
              <a:rPr lang="ro-RO" b="1" i="1" dirty="0" smtClean="0">
                <a:latin typeface="Arial Black" pitchFamily="34" charset="0"/>
                <a:cs typeface="Arial" pitchFamily="34" charset="0"/>
              </a:rPr>
              <a:t>e și de </a:t>
            </a:r>
            <a:r>
              <a:rPr lang="en-US" b="1" i="1" dirty="0" err="1" smtClean="0">
                <a:latin typeface="Arial Black" pitchFamily="34" charset="0"/>
                <a:cs typeface="Arial" pitchFamily="34" charset="0"/>
              </a:rPr>
              <a:t>orice</a:t>
            </a:r>
            <a:r>
              <a:rPr lang="en-US" b="1" i="1" dirty="0" smtClean="0">
                <a:latin typeface="Arial Black" pitchFamily="34" charset="0"/>
                <a:cs typeface="Arial" pitchFamily="34" charset="0"/>
              </a:rPr>
              <a:t> </a:t>
            </a:r>
            <a:r>
              <a:rPr lang="en-US" b="1" i="1" dirty="0" err="1" smtClean="0">
                <a:latin typeface="Arial Black" pitchFamily="34" charset="0"/>
                <a:cs typeface="Arial" pitchFamily="34" charset="0"/>
              </a:rPr>
              <a:t>raportare</a:t>
            </a:r>
            <a:r>
              <a:rPr lang="en-US" b="1" i="1" dirty="0" smtClean="0">
                <a:latin typeface="Arial Black" pitchFamily="34" charset="0"/>
                <a:cs typeface="Arial" pitchFamily="34" charset="0"/>
              </a:rPr>
              <a:t> </a:t>
            </a:r>
            <a:r>
              <a:rPr lang="ro-RO" b="1" i="1" dirty="0" smtClean="0">
                <a:latin typeface="Arial Black" pitchFamily="34" charset="0"/>
                <a:ea typeface="Calibri" pitchFamily="34" charset="0"/>
                <a:cs typeface="Arial" pitchFamily="34" charset="0"/>
              </a:rPr>
              <a:t>ne-am propus  ca activitatea de astăzi să aibă, ca rezultat</a:t>
            </a:r>
            <a:r>
              <a:rPr lang="en-US" b="1" i="1" dirty="0" smtClean="0">
                <a:latin typeface="Arial Black" pitchFamily="34" charset="0"/>
                <a:ea typeface="Calibri" pitchFamily="34" charset="0"/>
                <a:cs typeface="Arial" pitchFamily="34" charset="0"/>
              </a:rPr>
              <a:t>, con</a:t>
            </a:r>
            <a:r>
              <a:rPr lang="ro-RO" b="1" i="1" dirty="0" smtClean="0">
                <a:latin typeface="Arial Black" pitchFamily="34" charset="0"/>
                <a:ea typeface="Calibri" pitchFamily="34" charset="0"/>
                <a:cs typeface="Arial" pitchFamily="34" charset="0"/>
              </a:rPr>
              <a:t>știentizarea/reconștientizarea rolului de Educator, Asta pentru că nimeni, înafară de noi nu mai lucrează cu un material atât de fragil!</a:t>
            </a:r>
          </a:p>
          <a:p>
            <a:pPr lvl="0" algn="just">
              <a:lnSpc>
                <a:spcPct val="150000"/>
              </a:lnSpc>
              <a:buFont typeface="Arial" pitchFamily="34" charset="0"/>
              <a:buChar char="•"/>
            </a:pPr>
            <a:r>
              <a:rPr lang="ro-RO" b="1" i="1" dirty="0" smtClean="0">
                <a:latin typeface="Arial Black" pitchFamily="34" charset="0"/>
                <a:ea typeface="Calibri" pitchFamily="34" charset="0"/>
                <a:cs typeface="Arial" pitchFamily="34" charset="0"/>
              </a:rPr>
              <a:t>Să fii primul care începi această lucrare! </a:t>
            </a:r>
          </a:p>
          <a:p>
            <a:pPr lvl="0" algn="just">
              <a:lnSpc>
                <a:spcPct val="150000"/>
              </a:lnSpc>
              <a:buFont typeface="Arial" pitchFamily="34" charset="0"/>
              <a:buChar char="•"/>
            </a:pPr>
            <a:r>
              <a:rPr lang="ro-RO" b="1" i="1" dirty="0" smtClean="0">
                <a:latin typeface="Arial Black" pitchFamily="34" charset="0"/>
                <a:ea typeface="Calibri" pitchFamily="34" charset="0"/>
                <a:cs typeface="Arial" pitchFamily="34" charset="0"/>
              </a:rPr>
              <a:t>Să luminezi minți și suflete la o vârstă atât de fragilă! </a:t>
            </a:r>
          </a:p>
          <a:p>
            <a:pPr lvl="0" algn="just">
              <a:lnSpc>
                <a:spcPct val="150000"/>
              </a:lnSpc>
              <a:buFont typeface="Arial" pitchFamily="34" charset="0"/>
              <a:buChar char="•"/>
            </a:pPr>
            <a:r>
              <a:rPr lang="ro-RO" b="1" i="1" dirty="0" smtClean="0">
                <a:latin typeface="Arial Black" pitchFamily="34" charset="0"/>
                <a:ea typeface="Calibri" pitchFamily="34" charset="0"/>
                <a:cs typeface="Arial" pitchFamily="34" charset="0"/>
              </a:rPr>
              <a:t>Ce misiune! Ce menire! </a:t>
            </a:r>
            <a:endParaRPr lang="ro-RO" b="1" i="1" dirty="0" smtClean="0">
              <a:latin typeface="Arial Black" pitchFamily="34" charset="0"/>
              <a:cs typeface="Arial" pitchFamily="34" charset="0"/>
            </a:endParaRPr>
          </a:p>
          <a:p>
            <a:pPr algn="just">
              <a:lnSpc>
                <a:spcPct val="150000"/>
              </a:lnSpc>
              <a:buFont typeface="Arial" pitchFamily="34" charset="0"/>
              <a:buChar char="•"/>
            </a:pPr>
            <a:r>
              <a:rPr lang="en-US" b="1" i="1" dirty="0" smtClean="0">
                <a:latin typeface="Arial Black" pitchFamily="34" charset="0"/>
                <a:cs typeface="Arial" pitchFamily="34" charset="0"/>
              </a:rPr>
              <a:t> </a:t>
            </a:r>
            <a:r>
              <a:rPr lang="ro-RO" b="1" i="1" dirty="0" smtClean="0">
                <a:latin typeface="Arial Black" pitchFamily="34" charset="0"/>
                <a:cs typeface="Arial" pitchFamily="34" charset="0"/>
              </a:rPr>
              <a:t>Să </a:t>
            </a:r>
            <a:r>
              <a:rPr lang="en-US" b="1" i="1" dirty="0" err="1" smtClean="0">
                <a:latin typeface="Arial Black" pitchFamily="34" charset="0"/>
                <a:cs typeface="Arial" pitchFamily="34" charset="0"/>
              </a:rPr>
              <a:t>conștient</a:t>
            </a:r>
            <a:r>
              <a:rPr lang="ro-RO" b="1" i="1" dirty="0" smtClean="0">
                <a:latin typeface="Arial Black" pitchFamily="34" charset="0"/>
                <a:cs typeface="Arial" pitchFamily="34" charset="0"/>
              </a:rPr>
              <a:t>izezi </a:t>
            </a:r>
            <a:r>
              <a:rPr lang="en-US" b="1" i="1" dirty="0" err="1" smtClean="0">
                <a:latin typeface="Arial Black" pitchFamily="34" charset="0"/>
                <a:cs typeface="Arial" pitchFamily="34" charset="0"/>
              </a:rPr>
              <a:t>valoarea</a:t>
            </a:r>
            <a:r>
              <a:rPr lang="en-US" b="1" i="1" dirty="0" smtClean="0">
                <a:latin typeface="Arial Black" pitchFamily="34" charset="0"/>
                <a:cs typeface="Arial" pitchFamily="34" charset="0"/>
              </a:rPr>
              <a:t> </a:t>
            </a:r>
            <a:r>
              <a:rPr lang="en-US" b="1" i="1" dirty="0" err="1" smtClean="0">
                <a:latin typeface="Arial Black" pitchFamily="34" charset="0"/>
                <a:cs typeface="Arial" pitchFamily="34" charset="0"/>
              </a:rPr>
              <a:t>pe</a:t>
            </a:r>
            <a:r>
              <a:rPr lang="en-US" b="1" i="1" dirty="0" smtClean="0">
                <a:latin typeface="Arial Black" pitchFamily="34" charset="0"/>
                <a:cs typeface="Arial" pitchFamily="34" charset="0"/>
              </a:rPr>
              <a:t> care</a:t>
            </a:r>
            <a:r>
              <a:rPr lang="ro-RO" b="1" i="1" dirty="0" smtClean="0">
                <a:latin typeface="Arial Black" pitchFamily="34" charset="0"/>
                <a:cs typeface="Arial" pitchFamily="34" charset="0"/>
              </a:rPr>
              <a:t> o</a:t>
            </a:r>
            <a:r>
              <a:rPr lang="en-US" b="1" i="1" dirty="0" smtClean="0">
                <a:latin typeface="Arial Black" pitchFamily="34" charset="0"/>
                <a:cs typeface="Arial" pitchFamily="34" charset="0"/>
              </a:rPr>
              <a:t> are</a:t>
            </a:r>
            <a:r>
              <a:rPr lang="ro-RO" b="1" i="1" dirty="0" smtClean="0">
                <a:latin typeface="Arial Black" pitchFamily="34" charset="0"/>
                <a:cs typeface="Arial" pitchFamily="34" charset="0"/>
              </a:rPr>
              <a:t> acest ghemotoc</a:t>
            </a:r>
            <a:r>
              <a:rPr lang="en-US" b="1" i="1" dirty="0" smtClean="0">
                <a:latin typeface="Arial Black" pitchFamily="34" charset="0"/>
                <a:cs typeface="Arial" pitchFamily="34" charset="0"/>
              </a:rPr>
              <a:t> </a:t>
            </a:r>
            <a:r>
              <a:rPr lang="en-US" b="1" i="1" dirty="0" err="1" smtClean="0">
                <a:latin typeface="Arial Black" pitchFamily="34" charset="0"/>
                <a:cs typeface="Arial" pitchFamily="34" charset="0"/>
              </a:rPr>
              <a:t>și</a:t>
            </a:r>
            <a:r>
              <a:rPr lang="ro-RO" b="1" i="1" dirty="0" smtClean="0">
                <a:latin typeface="Arial Black" pitchFamily="34" charset="0"/>
                <a:cs typeface="Arial" pitchFamily="34" charset="0"/>
              </a:rPr>
              <a:t> să </a:t>
            </a:r>
            <a:r>
              <a:rPr lang="en-US" b="1" i="1" dirty="0" err="1" smtClean="0">
                <a:latin typeface="Arial Black" pitchFamily="34" charset="0"/>
                <a:cs typeface="Arial" pitchFamily="34" charset="0"/>
              </a:rPr>
              <a:t>devii</a:t>
            </a:r>
            <a:r>
              <a:rPr lang="en-US" b="1" i="1" dirty="0" smtClean="0">
                <a:latin typeface="Arial Black" pitchFamily="34" charset="0"/>
                <a:cs typeface="Arial" pitchFamily="34" charset="0"/>
              </a:rPr>
              <a:t> </a:t>
            </a:r>
            <a:r>
              <a:rPr lang="ro-RO" b="1" i="1" dirty="0" smtClean="0">
                <a:latin typeface="Arial Black" pitchFamily="34" charset="0"/>
                <a:cs typeface="Arial" pitchFamily="34" charset="0"/>
              </a:rPr>
              <a:t>TU </a:t>
            </a:r>
            <a:r>
              <a:rPr lang="en-US" b="1" i="1" dirty="0" err="1" smtClean="0">
                <a:latin typeface="Arial Black" pitchFamily="34" charset="0"/>
                <a:cs typeface="Arial" pitchFamily="34" charset="0"/>
              </a:rPr>
              <a:t>unul</a:t>
            </a:r>
            <a:r>
              <a:rPr lang="en-US" b="1" i="1" dirty="0" smtClean="0">
                <a:latin typeface="Arial Black" pitchFamily="34" charset="0"/>
                <a:cs typeface="Arial" pitchFamily="34" charset="0"/>
              </a:rPr>
              <a:t> </a:t>
            </a:r>
            <a:r>
              <a:rPr lang="en-US" b="1" i="1" dirty="0" err="1" smtClean="0">
                <a:latin typeface="Arial Black" pitchFamily="34" charset="0"/>
                <a:cs typeface="Arial" pitchFamily="34" charset="0"/>
              </a:rPr>
              <a:t>dintre</a:t>
            </a:r>
            <a:r>
              <a:rPr lang="en-US" b="1" i="1" dirty="0" smtClean="0">
                <a:latin typeface="Arial Black" pitchFamily="34" charset="0"/>
                <a:cs typeface="Arial" pitchFamily="34" charset="0"/>
              </a:rPr>
              <a:t> </a:t>
            </a:r>
            <a:r>
              <a:rPr lang="en-US" b="1" i="1" dirty="0" err="1" smtClean="0">
                <a:latin typeface="Arial Black" pitchFamily="34" charset="0"/>
                <a:cs typeface="Arial" pitchFamily="34" charset="0"/>
              </a:rPr>
              <a:t>cei</a:t>
            </a:r>
            <a:r>
              <a:rPr lang="en-US" b="1" i="1" dirty="0" smtClean="0">
                <a:latin typeface="Arial Black" pitchFamily="34" charset="0"/>
                <a:cs typeface="Arial" pitchFamily="34" charset="0"/>
              </a:rPr>
              <a:t> </a:t>
            </a:r>
            <a:r>
              <a:rPr lang="en-US" b="1" i="1" dirty="0" err="1" smtClean="0">
                <a:latin typeface="Arial Black" pitchFamily="34" charset="0"/>
                <a:cs typeface="Arial" pitchFamily="34" charset="0"/>
              </a:rPr>
              <a:t>mai</a:t>
            </a:r>
            <a:r>
              <a:rPr lang="en-US" b="1" i="1" dirty="0" smtClean="0">
                <a:latin typeface="Arial Black" pitchFamily="34" charset="0"/>
                <a:cs typeface="Arial" pitchFamily="34" charset="0"/>
              </a:rPr>
              <a:t> </a:t>
            </a:r>
            <a:r>
              <a:rPr lang="en-US" b="1" i="1" dirty="0" err="1" smtClean="0">
                <a:latin typeface="Arial Black" pitchFamily="34" charset="0"/>
                <a:cs typeface="Arial" pitchFamily="34" charset="0"/>
              </a:rPr>
              <a:t>importanți</a:t>
            </a:r>
            <a:r>
              <a:rPr lang="en-US" b="1" i="1" dirty="0" smtClean="0">
                <a:latin typeface="Arial Black" pitchFamily="34" charset="0"/>
                <a:cs typeface="Arial" pitchFamily="34" charset="0"/>
              </a:rPr>
              <a:t> </a:t>
            </a:r>
            <a:r>
              <a:rPr lang="en-US" b="1" i="1" dirty="0" err="1" smtClean="0">
                <a:latin typeface="Arial Black" pitchFamily="34" charset="0"/>
                <a:cs typeface="Arial" pitchFamily="34" charset="0"/>
              </a:rPr>
              <a:t>factori</a:t>
            </a:r>
            <a:r>
              <a:rPr lang="en-US" b="1" i="1" dirty="0" smtClean="0">
                <a:latin typeface="Arial Black" pitchFamily="34" charset="0"/>
                <a:cs typeface="Arial" pitchFamily="34" charset="0"/>
              </a:rPr>
              <a:t> </a:t>
            </a:r>
            <a:r>
              <a:rPr lang="en-US" b="1" i="1" dirty="0" err="1" smtClean="0">
                <a:latin typeface="Arial Black" pitchFamily="34" charset="0"/>
                <a:cs typeface="Arial" pitchFamily="34" charset="0"/>
              </a:rPr>
              <a:t>ai</a:t>
            </a:r>
            <a:r>
              <a:rPr lang="en-US" b="1" i="1" dirty="0" smtClean="0">
                <a:latin typeface="Arial Black" pitchFamily="34" charset="0"/>
                <a:cs typeface="Arial" pitchFamily="34" charset="0"/>
              </a:rPr>
              <a:t> „</a:t>
            </a:r>
            <a:r>
              <a:rPr lang="en-US" b="1" i="1" dirty="0" err="1" smtClean="0">
                <a:latin typeface="Arial Black" pitchFamily="34" charset="0"/>
                <a:cs typeface="Arial" pitchFamily="34" charset="0"/>
              </a:rPr>
              <a:t>lucrări</a:t>
            </a:r>
            <a:r>
              <a:rPr lang="ro-RO" b="1" i="1" dirty="0" smtClean="0">
                <a:latin typeface="Arial Black" pitchFamily="34" charset="0"/>
                <a:cs typeface="Arial" pitchFamily="34" charset="0"/>
              </a:rPr>
              <a:t>” de început de modelare!</a:t>
            </a:r>
          </a:p>
          <a:p>
            <a:pPr algn="just">
              <a:lnSpc>
                <a:spcPct val="150000"/>
              </a:lnSpc>
              <a:buFont typeface="Arial" pitchFamily="34" charset="0"/>
              <a:buChar char="•"/>
            </a:pPr>
            <a:r>
              <a:rPr lang="ro-RO" b="1" i="1" dirty="0" smtClean="0">
                <a:latin typeface="Arial Black" pitchFamily="34" charset="0"/>
                <a:cs typeface="Arial" pitchFamily="34" charset="0"/>
              </a:rPr>
              <a:t>Să fie acesta un mod de-a mulțumi celor de la care am luat Lumină?</a:t>
            </a:r>
            <a:r>
              <a:rPr lang="en-US" b="1" i="1" dirty="0" smtClean="0">
                <a:latin typeface="Arial Black" pitchFamily="34" charset="0"/>
                <a:cs typeface="Arial" pitchFamily="34" charset="0"/>
              </a:rPr>
              <a:t>...</a:t>
            </a:r>
            <a:endParaRPr lang="ro-RO" b="1" i="1" dirty="0" smtClean="0">
              <a:latin typeface="Arial Black" pitchFamily="34" charset="0"/>
              <a:cs typeface="Arial" pitchFamily="34" charset="0"/>
            </a:endParaRPr>
          </a:p>
          <a:p>
            <a:pPr algn="just">
              <a:lnSpc>
                <a:spcPct val="150000"/>
              </a:lnSpc>
            </a:pPr>
            <a:endParaRPr lang="ro-RO" sz="2000" b="1" dirty="0" smtClean="0">
              <a:latin typeface="Arial Black" pitchFamily="34" charset="0"/>
              <a:cs typeface="Times New Roman" pitchFamily="18" charset="0"/>
            </a:endParaRPr>
          </a:p>
          <a:p>
            <a:endParaRPr lang="en-US" sz="2400" dirty="0" smtClean="0">
              <a:latin typeface="Calibri" pitchFamily="34" charset="0"/>
              <a:cs typeface="Calibri" pitchFamily="34" charset="0"/>
            </a:endParaRPr>
          </a:p>
          <a:p>
            <a:endParaRPr lang="en-US" sz="1400" dirty="0"/>
          </a:p>
        </p:txBody>
      </p:sp>
      <p:sp>
        <p:nvSpPr>
          <p:cNvPr id="3" name="Rectangle 2"/>
          <p:cNvSpPr/>
          <p:nvPr/>
        </p:nvSpPr>
        <p:spPr>
          <a:xfrm>
            <a:off x="683568" y="332656"/>
            <a:ext cx="8352928" cy="95410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ctr" fontAlgn="base">
              <a:spcBef>
                <a:spcPct val="0"/>
              </a:spcBef>
              <a:spcAft>
                <a:spcPct val="0"/>
              </a:spcAft>
            </a:pPr>
            <a:r>
              <a:rPr lang="en-US" sz="2800" b="1" dirty="0" smtClean="0">
                <a:latin typeface="Arial Black" pitchFamily="34" charset="0"/>
                <a:ea typeface="Calibri" pitchFamily="34" charset="0"/>
                <a:cs typeface="Arial" pitchFamily="34" charset="0"/>
              </a:rPr>
              <a:t>”</a:t>
            </a:r>
            <a:r>
              <a:rPr lang="en-US" sz="2800" b="1" dirty="0" err="1" smtClean="0">
                <a:latin typeface="Arial Black" pitchFamily="34" charset="0"/>
                <a:ea typeface="Calibri" pitchFamily="34" charset="0"/>
                <a:cs typeface="Arial" pitchFamily="34" charset="0"/>
              </a:rPr>
              <a:t>Lumină</a:t>
            </a:r>
            <a:r>
              <a:rPr lang="en-US" sz="2800" b="1" dirty="0" smtClean="0">
                <a:latin typeface="Arial Black" pitchFamily="34" charset="0"/>
                <a:ea typeface="Calibri" pitchFamily="34" charset="0"/>
                <a:cs typeface="Arial" pitchFamily="34" charset="0"/>
              </a:rPr>
              <a:t> am </a:t>
            </a:r>
            <a:r>
              <a:rPr lang="en-US" sz="2800" b="1" dirty="0" err="1" smtClean="0">
                <a:latin typeface="Arial Black" pitchFamily="34" charset="0"/>
                <a:ea typeface="Calibri" pitchFamily="34" charset="0"/>
                <a:cs typeface="Arial" pitchFamily="34" charset="0"/>
              </a:rPr>
              <a:t>luat</a:t>
            </a:r>
            <a:r>
              <a:rPr lang="en-US" sz="2800" b="1" dirty="0" smtClean="0">
                <a:latin typeface="Arial Black" pitchFamily="34" charset="0"/>
                <a:ea typeface="Calibri" pitchFamily="34" charset="0"/>
                <a:cs typeface="Arial" pitchFamily="34" charset="0"/>
              </a:rPr>
              <a:t>, </a:t>
            </a:r>
            <a:r>
              <a:rPr lang="en-US" sz="2800" b="1" dirty="0" err="1" smtClean="0">
                <a:latin typeface="Arial Black" pitchFamily="34" charset="0"/>
                <a:ea typeface="Calibri" pitchFamily="34" charset="0"/>
                <a:cs typeface="Arial" pitchFamily="34" charset="0"/>
              </a:rPr>
              <a:t>Lumină</a:t>
            </a:r>
            <a:r>
              <a:rPr lang="en-US" sz="2800" b="1" dirty="0" smtClean="0">
                <a:latin typeface="Arial Black" pitchFamily="34" charset="0"/>
                <a:ea typeface="Calibri" pitchFamily="34" charset="0"/>
                <a:cs typeface="Arial" pitchFamily="34" charset="0"/>
              </a:rPr>
              <a:t> </a:t>
            </a:r>
            <a:r>
              <a:rPr lang="en-US" sz="2800" b="1" dirty="0" err="1" smtClean="0">
                <a:latin typeface="Arial Black" pitchFamily="34" charset="0"/>
                <a:ea typeface="Calibri" pitchFamily="34" charset="0"/>
                <a:cs typeface="Arial" pitchFamily="34" charset="0"/>
              </a:rPr>
              <a:t>vom</a:t>
            </a:r>
            <a:r>
              <a:rPr lang="en-US" sz="2800" b="1" dirty="0" smtClean="0">
                <a:latin typeface="Arial Black" pitchFamily="34" charset="0"/>
                <a:ea typeface="Calibri" pitchFamily="34" charset="0"/>
                <a:cs typeface="Arial" pitchFamily="34" charset="0"/>
              </a:rPr>
              <a:t> </a:t>
            </a:r>
            <a:r>
              <a:rPr lang="en-US" sz="2800" b="1" dirty="0" err="1" smtClean="0">
                <a:latin typeface="Arial Black" pitchFamily="34" charset="0"/>
                <a:ea typeface="Calibri" pitchFamily="34" charset="0"/>
                <a:cs typeface="Arial" pitchFamily="34" charset="0"/>
              </a:rPr>
              <a:t>da</a:t>
            </a:r>
            <a:r>
              <a:rPr lang="en-US" sz="2800" b="1" dirty="0" smtClean="0">
                <a:latin typeface="Arial Black" pitchFamily="34" charset="0"/>
                <a:ea typeface="Calibri" pitchFamily="34" charset="0"/>
                <a:cs typeface="Arial" pitchFamily="34" charset="0"/>
              </a:rPr>
              <a:t> </a:t>
            </a:r>
            <a:r>
              <a:rPr lang="en-US" sz="2800" b="1" dirty="0" err="1" smtClean="0">
                <a:latin typeface="Arial Black" pitchFamily="34" charset="0"/>
                <a:ea typeface="Calibri" pitchFamily="34" charset="0"/>
                <a:cs typeface="Arial" pitchFamily="34" charset="0"/>
              </a:rPr>
              <a:t>celor</a:t>
            </a:r>
            <a:r>
              <a:rPr lang="en-US" sz="2800" b="1" dirty="0" smtClean="0">
                <a:latin typeface="Arial Black" pitchFamily="34" charset="0"/>
                <a:ea typeface="Calibri" pitchFamily="34" charset="0"/>
                <a:cs typeface="Arial" pitchFamily="34" charset="0"/>
              </a:rPr>
              <a:t> </a:t>
            </a:r>
            <a:r>
              <a:rPr lang="en-US" sz="2800" b="1" dirty="0" err="1" smtClean="0">
                <a:latin typeface="Arial Black" pitchFamily="34" charset="0"/>
                <a:ea typeface="Calibri" pitchFamily="34" charset="0"/>
                <a:cs typeface="Arial" pitchFamily="34" charset="0"/>
              </a:rPr>
              <a:t>ce</a:t>
            </a:r>
            <a:r>
              <a:rPr lang="en-US" sz="2800" b="1" dirty="0" smtClean="0">
                <a:latin typeface="Arial Black" pitchFamily="34" charset="0"/>
                <a:ea typeface="Calibri" pitchFamily="34" charset="0"/>
                <a:cs typeface="Arial" pitchFamily="34" charset="0"/>
              </a:rPr>
              <a:t> </a:t>
            </a:r>
            <a:r>
              <a:rPr lang="en-US" sz="2800" b="1" dirty="0" err="1" smtClean="0">
                <a:latin typeface="Arial Black" pitchFamily="34" charset="0"/>
                <a:ea typeface="Calibri" pitchFamily="34" charset="0"/>
                <a:cs typeface="Arial" pitchFamily="34" charset="0"/>
              </a:rPr>
              <a:t>vor</a:t>
            </a:r>
            <a:r>
              <a:rPr lang="en-US" sz="2800" b="1" dirty="0" smtClean="0">
                <a:latin typeface="Arial Black" pitchFamily="34" charset="0"/>
                <a:ea typeface="Calibri" pitchFamily="34" charset="0"/>
                <a:cs typeface="Arial" pitchFamily="34" charset="0"/>
              </a:rPr>
              <a:t> </a:t>
            </a:r>
            <a:r>
              <a:rPr lang="en-US" sz="2800" b="1" dirty="0" err="1" smtClean="0">
                <a:latin typeface="Arial Black" pitchFamily="34" charset="0"/>
                <a:ea typeface="Calibri" pitchFamily="34" charset="0"/>
                <a:cs typeface="Arial" pitchFamily="34" charset="0"/>
              </a:rPr>
              <a:t>lumin</a:t>
            </a:r>
            <a:r>
              <a:rPr lang="ro-RO" sz="2800" b="1" dirty="0" smtClean="0">
                <a:latin typeface="Arial Black" pitchFamily="34" charset="0"/>
                <a:ea typeface="Calibri" pitchFamily="34" charset="0"/>
                <a:cs typeface="Arial" pitchFamily="34" charset="0"/>
              </a:rPr>
              <a:t>ă</a:t>
            </a:r>
            <a:r>
              <a:rPr lang="ro-RO" sz="2800" b="1" dirty="0" smtClean="0">
                <a:latin typeface="Calibri" pitchFamily="34" charset="0"/>
                <a:ea typeface="Calibri" pitchFamily="34" charset="0"/>
                <a:cs typeface="Times New Roman" pitchFamily="18" charset="0"/>
              </a:rPr>
              <a:t>!</a:t>
            </a:r>
            <a:r>
              <a:rPr lang="en-US" sz="2800" b="1" dirty="0" smtClean="0">
                <a:latin typeface="Calibri" pitchFamily="34" charset="0"/>
                <a:ea typeface="Calibri" pitchFamily="34" charset="0"/>
                <a:cs typeface="Times New Roman" pitchFamily="18" charset="0"/>
              </a:rPr>
              <a:t>’’</a:t>
            </a:r>
            <a:endParaRPr lang="en-US" sz="2800" b="1" dirty="0" smtClean="0">
              <a:latin typeface="Arial" pitchFamily="34" charset="0"/>
              <a:cs typeface="Arial"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980728"/>
            <a:ext cx="7987885" cy="50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59832" y="548680"/>
            <a:ext cx="2762616" cy="369332"/>
          </a:xfrm>
          <a:prstGeom prst="rect">
            <a:avLst/>
          </a:prstGeom>
          <a:noFill/>
        </p:spPr>
        <p:txBody>
          <a:bodyPr wrap="square" rtlCol="0">
            <a:spAutoFit/>
          </a:bodyPr>
          <a:lstStyle/>
          <a:p>
            <a:r>
              <a:rPr lang="ro-RO" dirty="0" smtClean="0"/>
              <a:t>Gradinita cu PP Nr 10 HUSI</a:t>
            </a:r>
            <a:endParaRPr lang="ro-RO" dirty="0"/>
          </a:p>
        </p:txBody>
      </p:sp>
    </p:spTree>
    <p:extLst>
      <p:ext uri="{BB962C8B-B14F-4D97-AF65-F5344CB8AC3E}">
        <p14:creationId xmlns:p14="http://schemas.microsoft.com/office/powerpoint/2010/main" val="15229758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88640"/>
            <a:ext cx="9036496" cy="1077218"/>
          </a:xfrm>
          <a:prstGeom prst="rect">
            <a:avLst/>
          </a:prstGeom>
        </p:spPr>
        <p:txBody>
          <a:bodyPr wrap="square">
            <a:spAutoFit/>
          </a:bodyPr>
          <a:lstStyle/>
          <a:p>
            <a:pPr algn="ctr"/>
            <a:r>
              <a:rPr lang="ro-RO" sz="3200" b="1" i="1" dirty="0" smtClean="0">
                <a:latin typeface="Arial Black" pitchFamily="34" charset="0"/>
                <a:ea typeface="Calibri" pitchFamily="34" charset="0"/>
                <a:cs typeface="Times New Roman" pitchFamily="18" charset="0"/>
              </a:rPr>
              <a:t>AU căutat AJUTOR, EXPERTIZĂ, PENTRU CĂ...</a:t>
            </a:r>
            <a:endParaRPr lang="en-US" sz="3200" i="1" dirty="0">
              <a:latin typeface="Arial Black" pitchFamily="34" charset="0"/>
            </a:endParaRPr>
          </a:p>
        </p:txBody>
      </p:sp>
      <p:pic>
        <p:nvPicPr>
          <p:cNvPr id="4" name="Picture 3" descr="Fotografia postatÄ de NLP Romania."/>
          <p:cNvPicPr/>
          <p:nvPr/>
        </p:nvPicPr>
        <p:blipFill>
          <a:blip r:embed="rId2" cstate="print"/>
          <a:srcRect b="4500"/>
          <a:stretch>
            <a:fillRect/>
          </a:stretch>
        </p:blipFill>
        <p:spPr bwMode="auto">
          <a:xfrm>
            <a:off x="683568" y="1340768"/>
            <a:ext cx="7920880" cy="5328592"/>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5" name="Down Arrow 4"/>
          <p:cNvSpPr/>
          <p:nvPr/>
        </p:nvSpPr>
        <p:spPr>
          <a:xfrm rot="3597216">
            <a:off x="2851630" y="744687"/>
            <a:ext cx="484632" cy="24853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12" y="1196752"/>
            <a:ext cx="8608943"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63888" y="620688"/>
            <a:ext cx="3141181" cy="369332"/>
          </a:xfrm>
          <a:prstGeom prst="rect">
            <a:avLst/>
          </a:prstGeom>
          <a:noFill/>
        </p:spPr>
        <p:txBody>
          <a:bodyPr wrap="none" rtlCol="0">
            <a:spAutoFit/>
          </a:bodyPr>
          <a:lstStyle/>
          <a:p>
            <a:r>
              <a:rPr lang="ro-RO" dirty="0" smtClean="0"/>
              <a:t>GRADINITA CU PP NR 8 BARLAD</a:t>
            </a:r>
            <a:endParaRPr lang="ro-RO" dirty="0"/>
          </a:p>
        </p:txBody>
      </p:sp>
    </p:spTree>
    <p:extLst>
      <p:ext uri="{BB962C8B-B14F-4D97-AF65-F5344CB8AC3E}">
        <p14:creationId xmlns:p14="http://schemas.microsoft.com/office/powerpoint/2010/main" val="34518086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tografia postatÄ de Gradinita Nr. 18 Barl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61409"/>
            <a:ext cx="7704856" cy="55626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39752" y="620688"/>
            <a:ext cx="3161315" cy="369332"/>
          </a:xfrm>
          <a:prstGeom prst="rect">
            <a:avLst/>
          </a:prstGeom>
          <a:noFill/>
        </p:spPr>
        <p:txBody>
          <a:bodyPr wrap="none" rtlCol="0">
            <a:spAutoFit/>
          </a:bodyPr>
          <a:lstStyle/>
          <a:p>
            <a:r>
              <a:rPr lang="ro-RO" dirty="0" smtClean="0"/>
              <a:t>GRADINITA CU PP NR 18 VASLUI</a:t>
            </a:r>
            <a:endParaRPr lang="ro-RO" dirty="0"/>
          </a:p>
        </p:txBody>
      </p:sp>
    </p:spTree>
    <p:extLst>
      <p:ext uri="{BB962C8B-B14F-4D97-AF65-F5344CB8AC3E}">
        <p14:creationId xmlns:p14="http://schemas.microsoft.com/office/powerpoint/2010/main" val="18350690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32040" y="1268760"/>
            <a:ext cx="3888432" cy="1569660"/>
          </a:xfrm>
          <a:prstGeom prst="rect">
            <a:avLst/>
          </a:prstGeom>
        </p:spPr>
        <p:txBody>
          <a:bodyPr wrap="square">
            <a:spAutoFit/>
          </a:bodyPr>
          <a:lstStyle/>
          <a:p>
            <a:r>
              <a:rPr lang="ro-RO" sz="2400" b="1" i="1" dirty="0" smtClean="0">
                <a:solidFill>
                  <a:schemeClr val="accent6">
                    <a:lumMod val="75000"/>
                  </a:schemeClr>
                </a:solidFill>
                <a:latin typeface="Arial Black" pitchFamily="34" charset="0"/>
              </a:rPr>
              <a:t>...și au educat cu viziune care</a:t>
            </a:r>
            <a:endParaRPr lang="ro-RO" sz="2400" b="1" i="1" dirty="0" smtClean="0">
              <a:latin typeface="Arial Black" pitchFamily="34" charset="0"/>
            </a:endParaRPr>
          </a:p>
          <a:p>
            <a:endParaRPr lang="en-US" sz="2800" b="1" i="1" dirty="0" smtClean="0">
              <a:latin typeface="Arial Black" pitchFamily="34" charset="0"/>
            </a:endParaRPr>
          </a:p>
          <a:p>
            <a:endParaRPr lang="en-US" sz="2000" i="1" dirty="0">
              <a:solidFill>
                <a:schemeClr val="accent6">
                  <a:lumMod val="75000"/>
                </a:schemeClr>
              </a:solidFill>
            </a:endParaRPr>
          </a:p>
        </p:txBody>
      </p:sp>
      <p:sp>
        <p:nvSpPr>
          <p:cNvPr id="4" name="Rectangle 3"/>
          <p:cNvSpPr/>
          <p:nvPr/>
        </p:nvSpPr>
        <p:spPr>
          <a:xfrm>
            <a:off x="179512" y="116632"/>
            <a:ext cx="7128792"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o-RO" sz="2400" b="1" i="1" dirty="0" smtClean="0">
                <a:latin typeface="Arial Black" pitchFamily="34" charset="0"/>
                <a:ea typeface="Times New Roman" pitchFamily="18" charset="0"/>
                <a:cs typeface="Calibri" pitchFamily="34" charset="0"/>
              </a:rPr>
              <a:t>Au așezat COPILUL în centrul tuturor  preocupărilor EDUCAȚIONALE</a:t>
            </a:r>
          </a:p>
        </p:txBody>
      </p:sp>
      <p:pic>
        <p:nvPicPr>
          <p:cNvPr id="5" name="Picture 4" descr="Imagini pentru privesc spre viziunea educatiei. imagini"/>
          <p:cNvPicPr/>
          <p:nvPr/>
        </p:nvPicPr>
        <p:blipFill>
          <a:blip r:embed="rId2" cstate="print"/>
          <a:srcRect t="14145"/>
          <a:stretch>
            <a:fillRect/>
          </a:stretch>
        </p:blipFill>
        <p:spPr bwMode="auto">
          <a:xfrm>
            <a:off x="0" y="1484784"/>
            <a:ext cx="4896544" cy="5229200"/>
          </a:xfrm>
          <a:prstGeom prst="rect">
            <a:avLst/>
          </a:prstGeom>
        </p:spPr>
      </p:pic>
      <p:sp>
        <p:nvSpPr>
          <p:cNvPr id="6" name="Rectangle 5"/>
          <p:cNvSpPr/>
          <p:nvPr/>
        </p:nvSpPr>
        <p:spPr>
          <a:xfrm>
            <a:off x="5220072" y="2636912"/>
            <a:ext cx="3600400" cy="26776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o-RO" sz="2800" b="1" i="1" dirty="0" smtClean="0">
                <a:latin typeface="Arial Black" pitchFamily="34" charset="0"/>
              </a:rPr>
              <a:t> s</a:t>
            </a:r>
            <a:r>
              <a:rPr lang="en-US" sz="2800" b="1" i="1" dirty="0" err="1" smtClean="0">
                <a:latin typeface="Arial Black" pitchFamily="34" charset="0"/>
              </a:rPr>
              <a:t>tabile</a:t>
            </a:r>
            <a:r>
              <a:rPr lang="ro-RO" sz="2800" b="1" i="1" dirty="0" smtClean="0">
                <a:latin typeface="Arial Black" pitchFamily="34" charset="0"/>
              </a:rPr>
              <a:t>ș</a:t>
            </a:r>
            <a:r>
              <a:rPr lang="en-US" sz="2800" b="1" i="1" dirty="0" err="1" smtClean="0">
                <a:latin typeface="Arial Black" pitchFamily="34" charset="0"/>
              </a:rPr>
              <a:t>te</a:t>
            </a:r>
            <a:r>
              <a:rPr lang="en-US" sz="2800" b="1" i="1" dirty="0" smtClean="0">
                <a:latin typeface="Arial Black" pitchFamily="34" charset="0"/>
              </a:rPr>
              <a:t> exact </a:t>
            </a:r>
            <a:r>
              <a:rPr lang="en-US" sz="2800" b="1" i="1" dirty="0" err="1" smtClean="0">
                <a:latin typeface="Arial Black" pitchFamily="34" charset="0"/>
              </a:rPr>
              <a:t>ce</a:t>
            </a:r>
            <a:r>
              <a:rPr lang="en-US" sz="2800" b="1" i="1" dirty="0" smtClean="0">
                <a:latin typeface="Arial Black" pitchFamily="34" charset="0"/>
              </a:rPr>
              <a:t> </a:t>
            </a:r>
            <a:r>
              <a:rPr lang="en-US" sz="2800" b="1" i="1" dirty="0" err="1" smtClean="0">
                <a:latin typeface="Arial Black" pitchFamily="34" charset="0"/>
              </a:rPr>
              <a:t>vrei</a:t>
            </a:r>
            <a:r>
              <a:rPr lang="en-US" sz="2800" b="1" i="1" dirty="0" smtClean="0">
                <a:latin typeface="Arial Black" pitchFamily="34" charset="0"/>
              </a:rPr>
              <a:t> </a:t>
            </a:r>
            <a:r>
              <a:rPr lang="en-US" sz="2800" b="1" i="1" dirty="0" err="1" smtClean="0">
                <a:latin typeface="Arial Black" pitchFamily="34" charset="0"/>
              </a:rPr>
              <a:t>pentru</a:t>
            </a:r>
            <a:r>
              <a:rPr lang="en-US" sz="2800" b="1" i="1" dirty="0" smtClean="0">
                <a:latin typeface="Arial Black" pitchFamily="34" charset="0"/>
              </a:rPr>
              <a:t> a </a:t>
            </a:r>
            <a:r>
              <a:rPr lang="en-US" sz="2800" b="1" i="1" dirty="0" err="1" smtClean="0">
                <a:latin typeface="Arial Black" pitchFamily="34" charset="0"/>
              </a:rPr>
              <a:t>primi</a:t>
            </a:r>
            <a:r>
              <a:rPr lang="en-US" sz="2800" b="1" i="1" dirty="0" smtClean="0">
                <a:latin typeface="Arial Black" pitchFamily="34" charset="0"/>
              </a:rPr>
              <a:t> </a:t>
            </a:r>
            <a:r>
              <a:rPr lang="en-US" sz="2800" b="1" i="1" dirty="0" err="1" smtClean="0">
                <a:latin typeface="Arial Black" pitchFamily="34" charset="0"/>
              </a:rPr>
              <a:t>acel</a:t>
            </a:r>
            <a:r>
              <a:rPr lang="en-US" sz="2800" b="1" i="1" dirty="0" smtClean="0">
                <a:latin typeface="Arial Black" pitchFamily="34" charset="0"/>
              </a:rPr>
              <a:t> </a:t>
            </a:r>
            <a:r>
              <a:rPr lang="en-US" sz="2800" b="1" i="1" dirty="0" err="1" smtClean="0">
                <a:latin typeface="Arial Black" pitchFamily="34" charset="0"/>
              </a:rPr>
              <a:t>lucru</a:t>
            </a:r>
            <a:r>
              <a:rPr lang="ro-RO" sz="2800" b="1" i="1" dirty="0" smtClean="0">
                <a:latin typeface="Arial Black" pitchFamily="34" charset="0"/>
              </a:rPr>
              <a:t> și n</a:t>
            </a:r>
            <a:r>
              <a:rPr lang="en-US" sz="2800" b="1" i="1" dirty="0" smtClean="0">
                <a:latin typeface="Arial Black" pitchFamily="34" charset="0"/>
              </a:rPr>
              <a:t>u </a:t>
            </a:r>
            <a:r>
              <a:rPr lang="en-US" sz="2800" b="1" i="1" dirty="0" err="1" smtClean="0">
                <a:latin typeface="Arial Black" pitchFamily="34" charset="0"/>
              </a:rPr>
              <a:t>permite</a:t>
            </a:r>
            <a:r>
              <a:rPr lang="en-US" sz="2800" b="1" i="1" dirty="0" smtClean="0">
                <a:latin typeface="Arial Black" pitchFamily="34" charset="0"/>
              </a:rPr>
              <a:t> s</a:t>
            </a:r>
            <a:r>
              <a:rPr lang="ro-RO" sz="2800" b="1" i="1" dirty="0" smtClean="0">
                <a:latin typeface="Arial Black" pitchFamily="34" charset="0"/>
              </a:rPr>
              <a:t>ă</a:t>
            </a:r>
            <a:r>
              <a:rPr lang="en-US" sz="2800" b="1" i="1" dirty="0" smtClean="0">
                <a:latin typeface="Arial Black" pitchFamily="34" charset="0"/>
              </a:rPr>
              <a:t> </a:t>
            </a:r>
            <a:r>
              <a:rPr lang="en-US" sz="2800" b="1" i="1" dirty="0" err="1" smtClean="0">
                <a:latin typeface="Arial Black" pitchFamily="34" charset="0"/>
              </a:rPr>
              <a:t>fii</a:t>
            </a:r>
            <a:r>
              <a:rPr lang="en-US" sz="2800" b="1" i="1" dirty="0" smtClean="0">
                <a:latin typeface="Arial Black" pitchFamily="34" charset="0"/>
              </a:rPr>
              <a:t> o </a:t>
            </a:r>
            <a:r>
              <a:rPr lang="en-US" sz="2800" b="1" i="1" dirty="0" err="1" smtClean="0">
                <a:latin typeface="Arial Black" pitchFamily="34" charset="0"/>
              </a:rPr>
              <a:t>frunz</a:t>
            </a:r>
            <a:r>
              <a:rPr lang="ro-RO" sz="2800" b="1" i="1" dirty="0" smtClean="0">
                <a:latin typeface="Arial Black" pitchFamily="34" charset="0"/>
              </a:rPr>
              <a:t>ă</a:t>
            </a:r>
            <a:r>
              <a:rPr lang="en-US" sz="2800" b="1" i="1" dirty="0" smtClean="0">
                <a:latin typeface="Arial Black" pitchFamily="34" charset="0"/>
              </a:rPr>
              <a:t> </a:t>
            </a:r>
            <a:r>
              <a:rPr lang="ro-RO" sz="2800" b="1" i="1" dirty="0" smtClean="0">
                <a:latin typeface="Arial Black" pitchFamily="34" charset="0"/>
              </a:rPr>
              <a:t>î</a:t>
            </a:r>
            <a:r>
              <a:rPr lang="en-US" sz="2800" b="1" i="1" dirty="0" smtClean="0">
                <a:latin typeface="Arial Black" pitchFamily="34" charset="0"/>
              </a:rPr>
              <a:t>n v</a:t>
            </a:r>
            <a:r>
              <a:rPr lang="ro-RO" sz="2800" b="1" i="1" dirty="0" smtClean="0">
                <a:latin typeface="Arial Black" pitchFamily="34" charset="0"/>
              </a:rPr>
              <a:t>â</a:t>
            </a:r>
            <a:r>
              <a:rPr lang="en-US" sz="2800" b="1" i="1" dirty="0" err="1" smtClean="0">
                <a:latin typeface="Arial Black" pitchFamily="34" charset="0"/>
              </a:rPr>
              <a:t>nt</a:t>
            </a:r>
            <a:r>
              <a:rPr lang="ro-RO" sz="2800" b="1" i="1" dirty="0" smtClean="0">
                <a:latin typeface="Arial Black" pitchFamily="34" charset="0"/>
              </a:rPr>
              <a:t>!</a:t>
            </a:r>
            <a:endParaRPr lang="en-US" sz="2800" dirty="0"/>
          </a:p>
        </p:txBody>
      </p:sp>
      <p:sp>
        <p:nvSpPr>
          <p:cNvPr id="7" name="Down Arrow 6"/>
          <p:cNvSpPr/>
          <p:nvPr/>
        </p:nvSpPr>
        <p:spPr>
          <a:xfrm rot="18774054">
            <a:off x="5713059" y="687659"/>
            <a:ext cx="147176" cy="820325"/>
          </a:xfrm>
          <a:prstGeom prst="downArrow">
            <a:avLst>
              <a:gd name="adj1" fmla="val 8243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7164288" y="1916832"/>
            <a:ext cx="288032"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5" y="2934000"/>
            <a:ext cx="5232000" cy="39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0733" y="260648"/>
            <a:ext cx="5328592" cy="393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99592" y="404664"/>
            <a:ext cx="2952329" cy="646331"/>
          </a:xfrm>
          <a:prstGeom prst="rect">
            <a:avLst/>
          </a:prstGeom>
          <a:noFill/>
        </p:spPr>
        <p:txBody>
          <a:bodyPr wrap="square" rtlCol="0">
            <a:spAutoFit/>
          </a:bodyPr>
          <a:lstStyle/>
          <a:p>
            <a:r>
              <a:rPr lang="ro-RO" dirty="0" smtClean="0"/>
              <a:t>GRADINITA CU PP NR 3 VASLUI</a:t>
            </a:r>
            <a:endParaRPr lang="ro-RO" dirty="0"/>
          </a:p>
        </p:txBody>
      </p:sp>
    </p:spTree>
    <p:extLst>
      <p:ext uri="{BB962C8B-B14F-4D97-AF65-F5344CB8AC3E}">
        <p14:creationId xmlns:p14="http://schemas.microsoft.com/office/powerpoint/2010/main" val="1849819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44000"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83768" y="44624"/>
            <a:ext cx="3168352" cy="369332"/>
          </a:xfrm>
          <a:prstGeom prst="rect">
            <a:avLst/>
          </a:prstGeom>
          <a:noFill/>
        </p:spPr>
        <p:txBody>
          <a:bodyPr wrap="square" rtlCol="0">
            <a:spAutoFit/>
          </a:bodyPr>
          <a:lstStyle/>
          <a:p>
            <a:r>
              <a:rPr lang="ro-RO" dirty="0" smtClean="0"/>
              <a:t>GRADINITA NR 9 BARLAD</a:t>
            </a:r>
            <a:endParaRPr lang="ro-RO" dirty="0"/>
          </a:p>
        </p:txBody>
      </p:sp>
    </p:spTree>
    <p:extLst>
      <p:ext uri="{BB962C8B-B14F-4D97-AF65-F5344CB8AC3E}">
        <p14:creationId xmlns:p14="http://schemas.microsoft.com/office/powerpoint/2010/main" val="25876755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59832" y="260648"/>
            <a:ext cx="3044295" cy="369332"/>
          </a:xfrm>
          <a:prstGeom prst="rect">
            <a:avLst/>
          </a:prstGeom>
          <a:noFill/>
        </p:spPr>
        <p:txBody>
          <a:bodyPr wrap="none" rtlCol="0">
            <a:spAutoFit/>
          </a:bodyPr>
          <a:lstStyle/>
          <a:p>
            <a:r>
              <a:rPr lang="ro-RO" dirty="0" smtClean="0"/>
              <a:t>GRADINITA CU PP NR 3 VASLUI</a:t>
            </a:r>
            <a:endParaRPr lang="ro-RO" dirty="0"/>
          </a:p>
        </p:txBody>
      </p:sp>
    </p:spTree>
    <p:extLst>
      <p:ext uri="{BB962C8B-B14F-4D97-AF65-F5344CB8AC3E}">
        <p14:creationId xmlns:p14="http://schemas.microsoft.com/office/powerpoint/2010/main" val="13037285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30" y="1196752"/>
            <a:ext cx="7274938" cy="4464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47208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73248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484784"/>
            <a:ext cx="8784976" cy="4524315"/>
          </a:xfrm>
          <a:prstGeom prst="rect">
            <a:avLst/>
          </a:prstGeom>
        </p:spPr>
        <p:txBody>
          <a:bodyPr wrap="square">
            <a:spAutoFit/>
          </a:bodyPr>
          <a:lstStyle/>
          <a:p>
            <a:pPr algn="just">
              <a:lnSpc>
                <a:spcPct val="200000"/>
              </a:lnSpc>
              <a:buFont typeface="Arial" pitchFamily="34" charset="0"/>
              <a:buChar char="•"/>
            </a:pPr>
            <a:r>
              <a:rPr lang="ro-RO" sz="2400" b="1" i="1" dirty="0" smtClean="0">
                <a:latin typeface="Arial Black" pitchFamily="34" charset="0"/>
                <a:cs typeface="Arial" pitchFamily="34" charset="0"/>
              </a:rPr>
              <a:t>În întâlnirile ultimilor ani am vorbit și ne propu</a:t>
            </a:r>
            <a:r>
              <a:rPr lang="en-US" sz="2400" b="1" i="1" dirty="0" err="1" smtClean="0">
                <a:latin typeface="Arial Black" pitchFamily="34" charset="0"/>
                <a:cs typeface="Arial" pitchFamily="34" charset="0"/>
              </a:rPr>
              <a:t>neam</a:t>
            </a:r>
            <a:r>
              <a:rPr lang="ro-RO" sz="2400" b="1" i="1" dirty="0" smtClean="0">
                <a:latin typeface="Arial Black" pitchFamily="34" charset="0"/>
                <a:cs typeface="Arial" pitchFamily="34" charset="0"/>
              </a:rPr>
              <a:t>, ca notă dominantă a activității noastre, ”normalitatea!”</a:t>
            </a:r>
            <a:r>
              <a:rPr lang="en-US" sz="2400" b="1" i="1" dirty="0" smtClean="0">
                <a:latin typeface="Arial Black" pitchFamily="34" charset="0"/>
                <a:cs typeface="Arial" pitchFamily="34" charset="0"/>
              </a:rPr>
              <a:t>, </a:t>
            </a:r>
            <a:r>
              <a:rPr lang="en-US" sz="2400" b="1" i="1" dirty="0" err="1" smtClean="0">
                <a:latin typeface="Arial Black" pitchFamily="34" charset="0"/>
                <a:cs typeface="Arial" pitchFamily="34" charset="0"/>
              </a:rPr>
              <a:t>lucruri</a:t>
            </a:r>
            <a:r>
              <a:rPr lang="en-US" sz="2400" b="1" i="1" dirty="0" smtClean="0">
                <a:latin typeface="Arial Black" pitchFamily="34" charset="0"/>
                <a:cs typeface="Arial" pitchFamily="34" charset="0"/>
              </a:rPr>
              <a:t> </a:t>
            </a:r>
            <a:r>
              <a:rPr lang="ro-RO" sz="2400" b="1" i="1" dirty="0" smtClean="0">
                <a:latin typeface="Arial Black" pitchFamily="34" charset="0"/>
                <a:cs typeface="Arial" pitchFamily="34" charset="0"/>
              </a:rPr>
              <a:t>normale</a:t>
            </a:r>
            <a:r>
              <a:rPr lang="en-US" sz="2400" b="1" i="1" dirty="0" smtClean="0">
                <a:latin typeface="Arial Black" pitchFamily="34" charset="0"/>
                <a:cs typeface="Arial" pitchFamily="34" charset="0"/>
              </a:rPr>
              <a:t>  </a:t>
            </a:r>
            <a:r>
              <a:rPr lang="ro-RO" sz="2400" b="1" i="1" dirty="0" err="1" smtClean="0">
                <a:latin typeface="Arial Black" pitchFamily="34" charset="0"/>
                <a:cs typeface="Arial" pitchFamily="34" charset="0"/>
              </a:rPr>
              <a:t>ș</a:t>
            </a:r>
            <a:r>
              <a:rPr lang="en-US" sz="2400" b="1" i="1" dirty="0" err="1" smtClean="0">
                <a:latin typeface="Arial Black" pitchFamily="34" charset="0"/>
                <a:cs typeface="Arial" pitchFamily="34" charset="0"/>
              </a:rPr>
              <a:t>i</a:t>
            </a:r>
            <a:r>
              <a:rPr lang="ro-RO" sz="2400" b="1" i="1" dirty="0" smtClean="0">
                <a:latin typeface="Arial Black" pitchFamily="34" charset="0"/>
                <a:cs typeface="Arial" pitchFamily="34" charset="0"/>
              </a:rPr>
              <a:t> </a:t>
            </a:r>
            <a:r>
              <a:rPr lang="en-US" sz="2400" b="1" i="1" dirty="0" err="1" smtClean="0">
                <a:latin typeface="Arial Black" pitchFamily="34" charset="0"/>
                <a:cs typeface="Arial" pitchFamily="34" charset="0"/>
              </a:rPr>
              <a:t>bine</a:t>
            </a:r>
            <a:r>
              <a:rPr lang="en-US" sz="2400" b="1" i="1" dirty="0" smtClean="0">
                <a:latin typeface="Arial Black" pitchFamily="34" charset="0"/>
                <a:cs typeface="Arial" pitchFamily="34" charset="0"/>
              </a:rPr>
              <a:t> f</a:t>
            </a:r>
            <a:r>
              <a:rPr lang="ro-RO" sz="2400" b="1" i="1" dirty="0" smtClean="0">
                <a:latin typeface="Arial Black" pitchFamily="34" charset="0"/>
                <a:cs typeface="Arial" pitchFamily="34" charset="0"/>
              </a:rPr>
              <a:t>ă</a:t>
            </a:r>
            <a:r>
              <a:rPr lang="en-US" sz="2400" b="1" i="1" dirty="0" smtClean="0">
                <a:latin typeface="Arial Black" pitchFamily="34" charset="0"/>
                <a:cs typeface="Arial" pitchFamily="34" charset="0"/>
              </a:rPr>
              <a:t>cute!</a:t>
            </a:r>
            <a:endParaRPr lang="ro-RO" sz="2400" b="1" i="1" dirty="0" smtClean="0">
              <a:latin typeface="Arial Black" pitchFamily="34" charset="0"/>
              <a:cs typeface="Arial" pitchFamily="34" charset="0"/>
            </a:endParaRPr>
          </a:p>
          <a:p>
            <a:pPr algn="just">
              <a:lnSpc>
                <a:spcPct val="200000"/>
              </a:lnSpc>
              <a:buFont typeface="Arial" pitchFamily="34" charset="0"/>
              <a:buChar char="•"/>
            </a:pPr>
            <a:r>
              <a:rPr lang="ro-RO" sz="2400" b="1" i="1" dirty="0" smtClean="0">
                <a:latin typeface="Arial Black" pitchFamily="34" charset="0"/>
                <a:cs typeface="Arial" pitchFamily="34" charset="0"/>
              </a:rPr>
              <a:t> Astăzi, raportăm rezultate ale acestui mod de a </a:t>
            </a:r>
            <a:r>
              <a:rPr lang="en-US" sz="2400" b="1" i="1" dirty="0" err="1" smtClean="0">
                <a:latin typeface="Arial Black" pitchFamily="34" charset="0"/>
                <a:cs typeface="Arial" pitchFamily="34" charset="0"/>
              </a:rPr>
              <a:t>privi</a:t>
            </a:r>
            <a:r>
              <a:rPr lang="en-US" sz="2400" b="1" i="1" dirty="0" smtClean="0">
                <a:latin typeface="Arial Black" pitchFamily="34" charset="0"/>
                <a:cs typeface="Arial" pitchFamily="34" charset="0"/>
              </a:rPr>
              <a:t> </a:t>
            </a:r>
            <a:r>
              <a:rPr lang="ro-RO" sz="2400" b="1" i="1" dirty="0" err="1" smtClean="0">
                <a:latin typeface="Arial Black" pitchFamily="34" charset="0"/>
                <a:cs typeface="Arial" pitchFamily="34" charset="0"/>
              </a:rPr>
              <a:t>ș</a:t>
            </a:r>
            <a:r>
              <a:rPr lang="en-US" sz="2400" b="1" i="1" dirty="0" err="1" smtClean="0">
                <a:latin typeface="Arial Black" pitchFamily="34" charset="0"/>
                <a:cs typeface="Arial" pitchFamily="34" charset="0"/>
              </a:rPr>
              <a:t>i</a:t>
            </a:r>
            <a:r>
              <a:rPr lang="en-US" sz="2400" b="1" i="1" dirty="0" smtClean="0">
                <a:latin typeface="Arial Black" pitchFamily="34" charset="0"/>
                <a:cs typeface="Arial" pitchFamily="34" charset="0"/>
              </a:rPr>
              <a:t> </a:t>
            </a:r>
            <a:r>
              <a:rPr lang="en-US" sz="2400" b="1" i="1" dirty="0" err="1" smtClean="0">
                <a:latin typeface="Arial Black" pitchFamily="34" charset="0"/>
                <a:cs typeface="Arial" pitchFamily="34" charset="0"/>
              </a:rPr>
              <a:t>trata</a:t>
            </a:r>
            <a:r>
              <a:rPr lang="en-US" sz="2400" b="1" i="1" dirty="0" smtClean="0">
                <a:latin typeface="Arial Black" pitchFamily="34" charset="0"/>
                <a:cs typeface="Arial" pitchFamily="34" charset="0"/>
              </a:rPr>
              <a:t> </a:t>
            </a:r>
            <a:r>
              <a:rPr lang="en-US" sz="2400" b="1" i="1" dirty="0" err="1" smtClean="0">
                <a:latin typeface="Arial Black" pitchFamily="34" charset="0"/>
                <a:cs typeface="Arial" pitchFamily="34" charset="0"/>
              </a:rPr>
              <a:t>lucrurile</a:t>
            </a:r>
            <a:r>
              <a:rPr lang="ro-RO" sz="2400" b="1" i="1" dirty="0" smtClean="0">
                <a:latin typeface="Arial Black" pitchFamily="34" charset="0"/>
                <a:cs typeface="Arial" pitchFamily="34" charset="0"/>
              </a:rPr>
              <a:t>!</a:t>
            </a:r>
          </a:p>
        </p:txBody>
      </p:sp>
      <p:sp>
        <p:nvSpPr>
          <p:cNvPr id="4" name="Rectangle 3"/>
          <p:cNvSpPr/>
          <p:nvPr/>
        </p:nvSpPr>
        <p:spPr>
          <a:xfrm>
            <a:off x="1835696" y="548680"/>
            <a:ext cx="6048671" cy="461665"/>
          </a:xfrm>
          <a:prstGeom prst="rect">
            <a:avLst/>
          </a:prstGeom>
        </p:spPr>
        <p:txBody>
          <a:bodyPr wrap="square">
            <a:spAutoFit/>
          </a:bodyPr>
          <a:lstStyle/>
          <a:p>
            <a:pPr algn="ctr"/>
            <a:r>
              <a:rPr lang="en-US" sz="2400" b="1" i="1" dirty="0" smtClean="0">
                <a:latin typeface="Arial Black" pitchFamily="34" charset="0"/>
                <a:ea typeface="Calibri" pitchFamily="34" charset="0"/>
                <a:cs typeface="Arial" pitchFamily="34" charset="0"/>
              </a:rPr>
              <a:t>Ne </a:t>
            </a:r>
            <a:r>
              <a:rPr lang="en-US" sz="2400" b="1" i="1" dirty="0" err="1" smtClean="0">
                <a:latin typeface="Arial Black" pitchFamily="34" charset="0"/>
                <a:ea typeface="Calibri" pitchFamily="34" charset="0"/>
                <a:cs typeface="Arial" pitchFamily="34" charset="0"/>
              </a:rPr>
              <a:t>reamimtim</a:t>
            </a:r>
            <a:r>
              <a:rPr lang="en-US" sz="2400" b="1" i="1" dirty="0" smtClean="0">
                <a:latin typeface="Arial Black" pitchFamily="34" charset="0"/>
                <a:ea typeface="Calibri" pitchFamily="34" charset="0"/>
                <a:cs typeface="Arial" pitchFamily="34" charset="0"/>
              </a:rPr>
              <a:t>….</a:t>
            </a:r>
            <a:endParaRPr lang="en-US" sz="2400" i="1" dirty="0">
              <a:latin typeface="Arial Black" pitchFamily="34" charset="0"/>
              <a:cs typeface="Arial"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ini pentru viziunea scolii"/>
          <p:cNvPicPr/>
          <p:nvPr/>
        </p:nvPicPr>
        <p:blipFill>
          <a:blip r:embed="rId2" cstate="print"/>
          <a:srcRect/>
          <a:stretch>
            <a:fillRect/>
          </a:stretch>
        </p:blipFill>
        <p:spPr bwMode="auto">
          <a:xfrm>
            <a:off x="251520" y="1988840"/>
            <a:ext cx="8496944" cy="4680520"/>
          </a:xfrm>
          <a:prstGeom prst="rect">
            <a:avLst/>
          </a:prstGeom>
        </p:spPr>
        <p:style>
          <a:lnRef idx="2">
            <a:schemeClr val="accent5"/>
          </a:lnRef>
          <a:fillRef idx="1">
            <a:schemeClr val="lt1"/>
          </a:fillRef>
          <a:effectRef idx="0">
            <a:schemeClr val="accent5"/>
          </a:effectRef>
          <a:fontRef idx="minor">
            <a:schemeClr val="dk1"/>
          </a:fontRef>
        </p:style>
      </p:pic>
      <p:sp>
        <p:nvSpPr>
          <p:cNvPr id="4" name="Rectangle 3"/>
          <p:cNvSpPr/>
          <p:nvPr/>
        </p:nvSpPr>
        <p:spPr>
          <a:xfrm>
            <a:off x="107504" y="188640"/>
            <a:ext cx="8784976" cy="147732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ro-RO" sz="2000" b="1" i="1" dirty="0" smtClean="0">
                <a:latin typeface="Arial Black" pitchFamily="34" charset="0"/>
              </a:rPr>
              <a:t>Au creat un mediu cald și prietenos, propunându-și ca, grădinița lor trebuie să devină  locul unde copiii ”</a:t>
            </a:r>
            <a:r>
              <a:rPr lang="en-US" sz="2000" b="1" i="1" dirty="0" smtClean="0">
                <a:latin typeface="Arial Black" pitchFamily="34" charset="0"/>
              </a:rPr>
              <a:t>C</a:t>
            </a:r>
            <a:r>
              <a:rPr lang="ro-RO" sz="2000" b="1" i="1" dirty="0" smtClean="0">
                <a:latin typeface="Arial Black" pitchFamily="34" charset="0"/>
              </a:rPr>
              <a:t>ântă, învață</a:t>
            </a:r>
            <a:r>
              <a:rPr lang="ro-RO" sz="2000" b="1" i="1" dirty="0">
                <a:latin typeface="Arial Black" pitchFamily="34" charset="0"/>
              </a:rPr>
              <a:t> </a:t>
            </a:r>
            <a:r>
              <a:rPr lang="ro-RO" sz="2000" b="1" i="1" dirty="0" smtClean="0">
                <a:latin typeface="Arial Black" pitchFamily="34" charset="0"/>
              </a:rPr>
              <a:t>și cresc împreună!”</a:t>
            </a:r>
            <a:endParaRPr lang="en-US" sz="2000" b="1" i="1" dirty="0">
              <a:latin typeface="Arial Black"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754" y="332656"/>
            <a:ext cx="8447374"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19672" y="1412776"/>
            <a:ext cx="2430345" cy="369332"/>
          </a:xfrm>
          <a:prstGeom prst="rect">
            <a:avLst/>
          </a:prstGeom>
          <a:noFill/>
        </p:spPr>
        <p:txBody>
          <a:bodyPr wrap="none" rtlCol="0">
            <a:spAutoFit/>
          </a:bodyPr>
          <a:lstStyle/>
          <a:p>
            <a:r>
              <a:rPr lang="ro-RO" dirty="0" smtClean="0"/>
              <a:t>GRADINITA NR 3 VASLUI</a:t>
            </a:r>
            <a:endParaRPr lang="ro-RO" dirty="0"/>
          </a:p>
        </p:txBody>
      </p:sp>
    </p:spTree>
    <p:extLst>
      <p:ext uri="{BB962C8B-B14F-4D97-AF65-F5344CB8AC3E}">
        <p14:creationId xmlns:p14="http://schemas.microsoft.com/office/powerpoint/2010/main" val="8105218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548680"/>
            <a:ext cx="3528392"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96" y="548680"/>
            <a:ext cx="5377276" cy="357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2636912"/>
            <a:ext cx="4824536" cy="359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63888" y="3356992"/>
            <a:ext cx="2547364" cy="369332"/>
          </a:xfrm>
          <a:prstGeom prst="rect">
            <a:avLst/>
          </a:prstGeom>
          <a:noFill/>
        </p:spPr>
        <p:txBody>
          <a:bodyPr wrap="none" rtlCol="0">
            <a:spAutoFit/>
          </a:bodyPr>
          <a:lstStyle/>
          <a:p>
            <a:r>
              <a:rPr lang="ro-RO" dirty="0" smtClean="0"/>
              <a:t>GRADINITA NR 15 VASLUI</a:t>
            </a:r>
            <a:endParaRPr lang="ro-RO" dirty="0"/>
          </a:p>
        </p:txBody>
      </p:sp>
    </p:spTree>
    <p:extLst>
      <p:ext uri="{BB962C8B-B14F-4D97-AF65-F5344CB8AC3E}">
        <p14:creationId xmlns:p14="http://schemas.microsoft.com/office/powerpoint/2010/main" val="18139211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92696"/>
            <a:ext cx="8913879" cy="59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5776" y="260648"/>
            <a:ext cx="3168352" cy="369332"/>
          </a:xfrm>
          <a:prstGeom prst="rect">
            <a:avLst/>
          </a:prstGeom>
          <a:noFill/>
        </p:spPr>
        <p:txBody>
          <a:bodyPr wrap="square" rtlCol="0">
            <a:spAutoFit/>
          </a:bodyPr>
          <a:lstStyle/>
          <a:p>
            <a:r>
              <a:rPr lang="ro-RO" dirty="0" smtClean="0"/>
              <a:t>GRADINITA CU PP NR 9 VASLUI</a:t>
            </a:r>
            <a:endParaRPr lang="ro-RO" dirty="0"/>
          </a:p>
        </p:txBody>
      </p:sp>
    </p:spTree>
    <p:extLst>
      <p:ext uri="{BB962C8B-B14F-4D97-AF65-F5344CB8AC3E}">
        <p14:creationId xmlns:p14="http://schemas.microsoft.com/office/powerpoint/2010/main" val="31623495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952" y="492710"/>
            <a:ext cx="6807376" cy="61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52" y="188640"/>
            <a:ext cx="5564568" cy="3130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7552" y="4077072"/>
            <a:ext cx="2108184" cy="646331"/>
          </a:xfrm>
          <a:prstGeom prst="rect">
            <a:avLst/>
          </a:prstGeom>
          <a:noFill/>
        </p:spPr>
        <p:txBody>
          <a:bodyPr wrap="square" rtlCol="0">
            <a:spAutoFit/>
          </a:bodyPr>
          <a:lstStyle/>
          <a:p>
            <a:r>
              <a:rPr lang="ro-RO" dirty="0" smtClean="0"/>
              <a:t>GRADINITA NR 5 BARLAD</a:t>
            </a:r>
            <a:endParaRPr lang="ro-RO" dirty="0"/>
          </a:p>
        </p:txBody>
      </p:sp>
    </p:spTree>
    <p:extLst>
      <p:ext uri="{BB962C8B-B14F-4D97-AF65-F5344CB8AC3E}">
        <p14:creationId xmlns:p14="http://schemas.microsoft.com/office/powerpoint/2010/main" val="3080741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30134"/>
            <a:ext cx="6768752" cy="3237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3521182"/>
            <a:ext cx="4819450" cy="3004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55576" y="4509120"/>
            <a:ext cx="2527230" cy="369332"/>
          </a:xfrm>
          <a:prstGeom prst="rect">
            <a:avLst/>
          </a:prstGeom>
          <a:noFill/>
        </p:spPr>
        <p:txBody>
          <a:bodyPr wrap="none" rtlCol="0">
            <a:spAutoFit/>
          </a:bodyPr>
          <a:lstStyle/>
          <a:p>
            <a:r>
              <a:rPr lang="ro-RO" dirty="0" smtClean="0"/>
              <a:t>GRADINITA NR 9 BARLAD</a:t>
            </a:r>
            <a:endParaRPr lang="ro-RO" dirty="0"/>
          </a:p>
        </p:txBody>
      </p:sp>
    </p:spTree>
    <p:extLst>
      <p:ext uri="{BB962C8B-B14F-4D97-AF65-F5344CB8AC3E}">
        <p14:creationId xmlns:p14="http://schemas.microsoft.com/office/powerpoint/2010/main" val="12513877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32657"/>
            <a:ext cx="7705326" cy="3675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4008460"/>
            <a:ext cx="5472608" cy="276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9552" y="4422544"/>
            <a:ext cx="2376264" cy="307777"/>
          </a:xfrm>
          <a:prstGeom prst="rect">
            <a:avLst/>
          </a:prstGeom>
          <a:noFill/>
        </p:spPr>
        <p:txBody>
          <a:bodyPr wrap="square" rtlCol="0">
            <a:spAutoFit/>
          </a:bodyPr>
          <a:lstStyle/>
          <a:p>
            <a:r>
              <a:rPr lang="ro-RO" sz="1400" dirty="0" smtClean="0"/>
              <a:t>GRADINITA NR 9 BARLAD</a:t>
            </a:r>
          </a:p>
        </p:txBody>
      </p:sp>
    </p:spTree>
    <p:extLst>
      <p:ext uri="{BB962C8B-B14F-4D97-AF65-F5344CB8AC3E}">
        <p14:creationId xmlns:p14="http://schemas.microsoft.com/office/powerpoint/2010/main" val="38479487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
          <p:cNvSpPr>
            <a:spLocks noChangeArrowheads="1"/>
          </p:cNvSpPr>
          <p:nvPr/>
        </p:nvSpPr>
        <p:spPr bwMode="auto">
          <a:xfrm>
            <a:off x="0" y="1703114"/>
            <a:ext cx="914400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 descr="Fotografia postatÄ de NLP Romania."/>
          <p:cNvPicPr/>
          <p:nvPr/>
        </p:nvPicPr>
        <p:blipFill>
          <a:blip r:embed="rId2" cstate="print"/>
          <a:srcRect/>
          <a:stretch>
            <a:fillRect/>
          </a:stretch>
        </p:blipFill>
        <p:spPr bwMode="auto">
          <a:xfrm>
            <a:off x="1043608" y="1844824"/>
            <a:ext cx="7128792" cy="4896544"/>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5" name="Rectangle 4"/>
          <p:cNvSpPr/>
          <p:nvPr/>
        </p:nvSpPr>
        <p:spPr>
          <a:xfrm>
            <a:off x="1547664" y="2204865"/>
            <a:ext cx="7344816" cy="523220"/>
          </a:xfrm>
          <a:prstGeom prst="rect">
            <a:avLst/>
          </a:prstGeom>
        </p:spPr>
        <p:txBody>
          <a:bodyPr wrap="square">
            <a:spAutoFit/>
          </a:bodyPr>
          <a:lstStyle/>
          <a:p>
            <a:pPr lvl="0" fontAlgn="t">
              <a:spcBef>
                <a:spcPct val="0"/>
              </a:spcBef>
              <a:spcAft>
                <a:spcPct val="0"/>
              </a:spcAft>
            </a:pPr>
            <a:endParaRPr lang="ro-RO" sz="1400" b="1" dirty="0" smtClean="0">
              <a:solidFill>
                <a:srgbClr val="3B3B3B"/>
              </a:solidFill>
              <a:latin typeface="Arial" pitchFamily="34" charset="0"/>
              <a:ea typeface="Times New Roman" pitchFamily="18" charset="0"/>
              <a:cs typeface="Arial" pitchFamily="34" charset="0"/>
            </a:endParaRPr>
          </a:p>
          <a:p>
            <a:pPr lvl="0" fontAlgn="t">
              <a:spcBef>
                <a:spcPct val="0"/>
              </a:spcBef>
              <a:spcAft>
                <a:spcPct val="0"/>
              </a:spcAft>
            </a:pPr>
            <a:endParaRPr lang="ro-RO" sz="1400" dirty="0" smtClean="0">
              <a:solidFill>
                <a:srgbClr val="3B3B3B"/>
              </a:solidFill>
              <a:latin typeface="Arial" pitchFamily="34" charset="0"/>
              <a:ea typeface="Times New Roman" pitchFamily="18" charset="0"/>
              <a:cs typeface="Arial" pitchFamily="34" charset="0"/>
            </a:endParaRPr>
          </a:p>
        </p:txBody>
      </p:sp>
      <p:sp>
        <p:nvSpPr>
          <p:cNvPr id="6" name="Rectangle 5"/>
          <p:cNvSpPr/>
          <p:nvPr/>
        </p:nvSpPr>
        <p:spPr>
          <a:xfrm>
            <a:off x="323528" y="116632"/>
            <a:ext cx="8568952" cy="138499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ctr" fontAlgn="t">
              <a:spcBef>
                <a:spcPct val="0"/>
              </a:spcBef>
              <a:spcAft>
                <a:spcPct val="0"/>
              </a:spcAft>
            </a:pPr>
            <a:r>
              <a:rPr lang="ro-RO" sz="2800" b="1" i="1" dirty="0" smtClean="0">
                <a:latin typeface="Arial Black" pitchFamily="34" charset="0"/>
                <a:cs typeface="Calibri" pitchFamily="34" charset="0"/>
              </a:rPr>
              <a:t>Au știut că </a:t>
            </a:r>
            <a:r>
              <a:rPr lang="en-US" sz="2800" b="1" i="1" dirty="0" err="1" smtClean="0">
                <a:latin typeface="Arial Black" pitchFamily="34" charset="0"/>
                <a:cs typeface="Calibri" pitchFamily="34" charset="0"/>
              </a:rPr>
              <a:t>Empatia</a:t>
            </a:r>
            <a:r>
              <a:rPr lang="ro-RO" sz="2800" b="1" i="1" dirty="0" smtClean="0">
                <a:latin typeface="Arial Black" pitchFamily="34" charset="0"/>
                <a:cs typeface="Calibri" pitchFamily="34" charset="0"/>
              </a:rPr>
              <a:t> este </a:t>
            </a:r>
            <a:r>
              <a:rPr lang="en-US" sz="2800" b="1" i="1" dirty="0" err="1" smtClean="0">
                <a:latin typeface="Arial Black" pitchFamily="34" charset="0"/>
                <a:cs typeface="Calibri" pitchFamily="34" charset="0"/>
              </a:rPr>
              <a:t>lec</a:t>
            </a:r>
            <a:r>
              <a:rPr lang="ro-RO" sz="2800" b="1" i="1" dirty="0" smtClean="0">
                <a:latin typeface="Arial Black" pitchFamily="34" charset="0"/>
                <a:cs typeface="Calibri" pitchFamily="34" charset="0"/>
              </a:rPr>
              <a:t>ț</a:t>
            </a:r>
            <a:r>
              <a:rPr lang="en-US" sz="2800" b="1" i="1" dirty="0" err="1" smtClean="0">
                <a:latin typeface="Arial Black" pitchFamily="34" charset="0"/>
                <a:cs typeface="Calibri" pitchFamily="34" charset="0"/>
              </a:rPr>
              <a:t>i</a:t>
            </a:r>
            <a:r>
              <a:rPr lang="ro-RO" sz="2800" b="1" i="1" dirty="0" smtClean="0">
                <a:latin typeface="Arial Black" pitchFamily="34" charset="0"/>
                <a:cs typeface="Calibri" pitchFamily="34" charset="0"/>
              </a:rPr>
              <a:t>a</a:t>
            </a:r>
            <a:r>
              <a:rPr lang="en-US" sz="2800" b="1" i="1" dirty="0" smtClean="0">
                <a:latin typeface="Arial Black" pitchFamily="34" charset="0"/>
                <a:cs typeface="Calibri" pitchFamily="34" charset="0"/>
              </a:rPr>
              <a:t> </a:t>
            </a:r>
            <a:r>
              <a:rPr lang="en-US" sz="2800" b="1" i="1" dirty="0" err="1" smtClean="0">
                <a:latin typeface="Arial Black" pitchFamily="34" charset="0"/>
                <a:cs typeface="Calibri" pitchFamily="34" charset="0"/>
              </a:rPr>
              <a:t>necesa</a:t>
            </a:r>
            <a:r>
              <a:rPr lang="ro-RO" sz="2800" b="1" i="1" dirty="0" smtClean="0">
                <a:latin typeface="Arial Black" pitchFamily="34" charset="0"/>
                <a:cs typeface="Calibri" pitchFamily="34" charset="0"/>
              </a:rPr>
              <a:t>ră</a:t>
            </a:r>
            <a:r>
              <a:rPr lang="en-US" sz="2800" b="1" i="1" dirty="0" smtClean="0">
                <a:latin typeface="Arial Black" pitchFamily="34" charset="0"/>
                <a:cs typeface="Calibri" pitchFamily="34" charset="0"/>
              </a:rPr>
              <a:t> </a:t>
            </a:r>
            <a:r>
              <a:rPr lang="en-US" sz="2800" b="1" i="1" dirty="0" err="1" smtClean="0">
                <a:latin typeface="Arial Black" pitchFamily="34" charset="0"/>
                <a:cs typeface="Calibri" pitchFamily="34" charset="0"/>
              </a:rPr>
              <a:t>pentru</a:t>
            </a:r>
            <a:r>
              <a:rPr lang="en-US" sz="2800" b="1" i="1" dirty="0" smtClean="0">
                <a:latin typeface="Arial Black" pitchFamily="34" charset="0"/>
                <a:cs typeface="Calibri" pitchFamily="34" charset="0"/>
              </a:rPr>
              <a:t> </a:t>
            </a:r>
            <a:r>
              <a:rPr lang="en-US" sz="2800" b="1" i="1" dirty="0" err="1" smtClean="0">
                <a:latin typeface="Arial Black" pitchFamily="34" charset="0"/>
                <a:cs typeface="Calibri" pitchFamily="34" charset="0"/>
              </a:rPr>
              <a:t>stabilitatea</a:t>
            </a:r>
            <a:r>
              <a:rPr lang="en-US" sz="2800" b="1" i="1" dirty="0" smtClean="0">
                <a:latin typeface="Arial Black" pitchFamily="34" charset="0"/>
                <a:cs typeface="Calibri" pitchFamily="34" charset="0"/>
              </a:rPr>
              <a:t> </a:t>
            </a:r>
            <a:r>
              <a:rPr lang="en-US" sz="2800" b="1" i="1" dirty="0" err="1" smtClean="0">
                <a:latin typeface="Arial Black" pitchFamily="34" charset="0"/>
                <a:cs typeface="Calibri" pitchFamily="34" charset="0"/>
              </a:rPr>
              <a:t>emo</a:t>
            </a:r>
            <a:r>
              <a:rPr lang="ro-RO" sz="2800" b="1" i="1" dirty="0" smtClean="0">
                <a:latin typeface="Arial Black" pitchFamily="34" charset="0"/>
                <a:cs typeface="Calibri" pitchFamily="34" charset="0"/>
              </a:rPr>
              <a:t>ț</a:t>
            </a:r>
            <a:r>
              <a:rPr lang="en-US" sz="2800" b="1" i="1" dirty="0" err="1" smtClean="0">
                <a:latin typeface="Arial Black" pitchFamily="34" charset="0"/>
                <a:cs typeface="Calibri" pitchFamily="34" charset="0"/>
              </a:rPr>
              <a:t>ional</a:t>
            </a:r>
            <a:r>
              <a:rPr lang="ro-RO" sz="2800" b="1" i="1" dirty="0" smtClean="0">
                <a:latin typeface="Arial Black" pitchFamily="34" charset="0"/>
                <a:cs typeface="Calibri" pitchFamily="34" charset="0"/>
              </a:rPr>
              <a:t>ă</a:t>
            </a:r>
            <a:r>
              <a:rPr lang="en-US" sz="2800" b="1" i="1" dirty="0" smtClean="0">
                <a:latin typeface="Arial Black" pitchFamily="34" charset="0"/>
                <a:cs typeface="Calibri" pitchFamily="34" charset="0"/>
              </a:rPr>
              <a:t> a </a:t>
            </a:r>
            <a:r>
              <a:rPr lang="en-US" sz="2800" b="1" i="1" dirty="0" err="1" smtClean="0">
                <a:latin typeface="Arial Black" pitchFamily="34" charset="0"/>
                <a:cs typeface="Calibri" pitchFamily="34" charset="0"/>
              </a:rPr>
              <a:t>copilului</a:t>
            </a:r>
            <a:r>
              <a:rPr lang="ro-RO" sz="2800" b="1" i="1" dirty="0" smtClean="0">
                <a:latin typeface="Arial Black" pitchFamily="34" charset="0"/>
                <a:cs typeface="Calibri" pitchFamily="34" charset="0"/>
              </a:rPr>
              <a:t> și au acționat în acest sens!</a:t>
            </a:r>
            <a:endParaRPr lang="ro-RO" sz="2800" b="1" i="1" dirty="0" smtClean="0">
              <a:solidFill>
                <a:srgbClr val="3B3B3B"/>
              </a:solidFill>
              <a:latin typeface="Arial Black" pitchFamily="34" charset="0"/>
              <a:ea typeface="Times New Roman" pitchFamily="18" charset="0"/>
              <a:cs typeface="Calibri" pitchFamily="34" charset="0"/>
            </a:endParaRPr>
          </a:p>
        </p:txBody>
      </p:sp>
      <p:pic>
        <p:nvPicPr>
          <p:cNvPr id="7" name="Picture 2" descr="Imagini pentru empatie cit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331" y="1511834"/>
            <a:ext cx="2105025" cy="21812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20357" y="1435423"/>
            <a:ext cx="6472123" cy="3416320"/>
          </a:xfrm>
          <a:prstGeom prst="rect">
            <a:avLst/>
          </a:prstGeom>
          <a:noFill/>
        </p:spPr>
        <p:txBody>
          <a:bodyPr wrap="square" lIns="91440" tIns="45720" rIns="91440" bIns="45720">
            <a:spAutoFit/>
          </a:bodyPr>
          <a:lstStyle/>
          <a:p>
            <a:pPr algn="ctr"/>
            <a:r>
              <a:rPr lang="ro-RO" sz="54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TOATE COLEGELE   CARE LUCREAZA CU COPII  CU </a:t>
            </a:r>
          </a:p>
          <a:p>
            <a:pPr algn="ctr"/>
            <a:r>
              <a:rPr lang="ro-RO" sz="54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NEVOI SPECIALE !</a:t>
            </a:r>
            <a:endParaRPr lang="ro-RO"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ine similarÄ"/>
          <p:cNvPicPr/>
          <p:nvPr/>
        </p:nvPicPr>
        <p:blipFill>
          <a:blip r:embed="rId2" cstate="print"/>
          <a:srcRect/>
          <a:stretch>
            <a:fillRect/>
          </a:stretch>
        </p:blipFill>
        <p:spPr bwMode="auto">
          <a:xfrm rot="20640639">
            <a:off x="139252" y="2320048"/>
            <a:ext cx="2850746" cy="1301936"/>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26625" name="Rectangle 1"/>
          <p:cNvSpPr>
            <a:spLocks noChangeArrowheads="1"/>
          </p:cNvSpPr>
          <p:nvPr/>
        </p:nvSpPr>
        <p:spPr bwMode="auto">
          <a:xfrm>
            <a:off x="3203848" y="2332790"/>
            <a:ext cx="5832648" cy="1600438"/>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spcBef>
                <a:spcPct val="0"/>
              </a:spcBef>
              <a:spcAft>
                <a:spcPct val="0"/>
              </a:spcAft>
              <a:buClrTx/>
              <a:buSzTx/>
              <a:buFontTx/>
              <a:buNone/>
              <a:tabLst/>
            </a:pPr>
            <a:r>
              <a:rPr kumimoji="0" lang="ro-RO" sz="2000" b="1" i="1" u="none" strike="noStrike" cap="none" normalizeH="0" baseline="0" dirty="0" smtClean="0">
                <a:ln>
                  <a:noFill/>
                </a:ln>
                <a:solidFill>
                  <a:schemeClr val="tx1"/>
                </a:solidFill>
                <a:effectLst/>
                <a:latin typeface="Arial Black" pitchFamily="34" charset="0"/>
                <a:ea typeface="Times New Roman" pitchFamily="18" charset="0"/>
                <a:cs typeface="Arial" pitchFamily="34" charset="0"/>
              </a:rPr>
              <a:t>Au pus accent</a:t>
            </a:r>
            <a:r>
              <a:rPr kumimoji="0" lang="ro-RO" sz="2000" b="1" i="1" u="none" strike="noStrike" cap="none" normalizeH="0" dirty="0" smtClean="0">
                <a:ln>
                  <a:noFill/>
                </a:ln>
                <a:solidFill>
                  <a:schemeClr val="tx1"/>
                </a:solidFill>
                <a:effectLst/>
                <a:latin typeface="Arial Black" pitchFamily="34" charset="0"/>
                <a:ea typeface="Times New Roman" pitchFamily="18" charset="0"/>
                <a:cs typeface="Arial" pitchFamily="34" charset="0"/>
              </a:rPr>
              <a:t> pe educația ecologică: </a:t>
            </a:r>
            <a:r>
              <a:rPr kumimoji="0" lang="ro-RO" sz="2000" b="1" i="1" u="none" strike="noStrike" cap="none" normalizeH="0" baseline="0" dirty="0" smtClean="0">
                <a:ln>
                  <a:noFill/>
                </a:ln>
                <a:solidFill>
                  <a:schemeClr val="tx1"/>
                </a:solidFill>
                <a:effectLst/>
                <a:latin typeface="Arial Black" pitchFamily="34" charset="0"/>
                <a:ea typeface="Times New Roman" pitchFamily="18" charset="0"/>
                <a:cs typeface="Arial" pitchFamily="34" charset="0"/>
              </a:rPr>
              <a:t>pentru că vrem să trăim într-un mediu sănătos!</a:t>
            </a:r>
            <a:endParaRPr kumimoji="0" lang="en-US" sz="2000" b="1" i="1" u="none" strike="noStrike" cap="none" normalizeH="0" baseline="0" dirty="0" smtClean="0">
              <a:ln>
                <a:noFill/>
              </a:ln>
              <a:solidFill>
                <a:schemeClr val="tx1"/>
              </a:solidFill>
              <a:effectLst/>
              <a:latin typeface="Arial Black" pitchFamily="34" charset="0"/>
              <a:cs typeface="Arial" pitchFamily="34" charset="0"/>
            </a:endParaRPr>
          </a:p>
          <a:p>
            <a:pPr marL="0" marR="0" lvl="0" indent="0" algn="just" defTabSz="914400" rtl="0" eaLnBrk="0" fontAlgn="base" latinLnBrk="0" hangingPunct="0">
              <a:spcBef>
                <a:spcPct val="0"/>
              </a:spcBef>
              <a:spcAft>
                <a:spcPct val="0"/>
              </a:spcAft>
              <a:buClrTx/>
              <a:buSzTx/>
              <a:buFontTx/>
              <a:buNone/>
              <a:tabLst/>
            </a:pPr>
            <a:r>
              <a:rPr kumimoji="0" lang="ro-RO" sz="2000" b="1" i="1" u="none" strike="noStrike" cap="none" normalizeH="0" baseline="0" dirty="0" smtClean="0">
                <a:ln>
                  <a:noFill/>
                </a:ln>
                <a:solidFill>
                  <a:schemeClr val="tx1"/>
                </a:solidFill>
                <a:effectLst/>
                <a:latin typeface="Arial Black" pitchFamily="34" charset="0"/>
                <a:ea typeface="Times New Roman" pitchFamily="18" charset="0"/>
                <a:cs typeface="Arial" pitchFamily="34" charset="0"/>
              </a:rPr>
              <a:t>                                          </a:t>
            </a:r>
            <a:r>
              <a:rPr kumimoji="0" lang="en-US" b="1" i="1" u="none" strike="noStrike" cap="none" normalizeH="0" baseline="0" dirty="0" smtClean="0">
                <a:ln>
                  <a:noFill/>
                </a:ln>
                <a:solidFill>
                  <a:schemeClr val="tx1"/>
                </a:solidFill>
                <a:effectLst/>
                <a:latin typeface="Arial Black" pitchFamily="34" charset="0"/>
                <a:ea typeface="Times New Roman" pitchFamily="18" charset="0"/>
                <a:cs typeface="Arial" pitchFamily="34" charset="0"/>
              </a:rPr>
              <a:t>(</a:t>
            </a:r>
            <a:r>
              <a:rPr kumimoji="0" lang="en-US" sz="1400" b="1" i="1" u="none" strike="noStrike" cap="none" normalizeH="0" baseline="0" dirty="0" err="1" smtClean="0">
                <a:ln>
                  <a:noFill/>
                </a:ln>
                <a:solidFill>
                  <a:schemeClr val="tx1"/>
                </a:solidFill>
                <a:effectLst/>
                <a:latin typeface="Arial Black" pitchFamily="34" charset="0"/>
                <a:ea typeface="Times New Roman" pitchFamily="18" charset="0"/>
                <a:cs typeface="Arial" pitchFamily="34" charset="0"/>
              </a:rPr>
              <a:t>Rabindranath</a:t>
            </a:r>
            <a:r>
              <a:rPr kumimoji="0" lang="en-US" sz="1400" b="1" i="1" u="none" strike="noStrike" cap="none" normalizeH="0" baseline="0" dirty="0" smtClean="0">
                <a:ln>
                  <a:noFill/>
                </a:ln>
                <a:solidFill>
                  <a:schemeClr val="tx1"/>
                </a:solidFill>
                <a:effectLst/>
                <a:latin typeface="Arial Black" pitchFamily="34" charset="0"/>
                <a:ea typeface="Times New Roman" pitchFamily="18" charset="0"/>
                <a:cs typeface="Arial" pitchFamily="34" charset="0"/>
              </a:rPr>
              <a:t> </a:t>
            </a:r>
            <a:r>
              <a:rPr kumimoji="0" lang="en-US" sz="1400" b="1" i="1" u="none" strike="noStrike" cap="none" normalizeH="0" baseline="0" dirty="0" err="1" smtClean="0">
                <a:ln>
                  <a:noFill/>
                </a:ln>
                <a:solidFill>
                  <a:schemeClr val="tx1"/>
                </a:solidFill>
                <a:effectLst/>
                <a:latin typeface="Arial Black" pitchFamily="34" charset="0"/>
                <a:ea typeface="Times New Roman" pitchFamily="18" charset="0"/>
                <a:cs typeface="Arial" pitchFamily="34" charset="0"/>
              </a:rPr>
              <a:t>Tagor</a:t>
            </a:r>
            <a:r>
              <a:rPr kumimoji="0" lang="en-US" b="1" i="1" u="none" strike="noStrike" cap="none" normalizeH="0" baseline="0" dirty="0" smtClean="0">
                <a:ln>
                  <a:noFill/>
                </a:ln>
                <a:solidFill>
                  <a:schemeClr val="tx1"/>
                </a:solidFill>
                <a:effectLst/>
                <a:latin typeface="Arial Black" pitchFamily="34" charset="0"/>
                <a:ea typeface="Times New Roman" pitchFamily="18" charset="0"/>
                <a:cs typeface="Arial" pitchFamily="34" charset="0"/>
              </a:rPr>
              <a:t>)</a:t>
            </a:r>
            <a:endParaRPr kumimoji="0" lang="en-US" b="1" i="1"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4" descr="D:\PERSONALE\Milica cerc pedagogic\MILICA1\1d.jpg"/>
          <p:cNvPicPr/>
          <p:nvPr/>
        </p:nvPicPr>
        <p:blipFill>
          <a:blip r:embed="rId3" cstate="print"/>
          <a:srcRect/>
          <a:stretch>
            <a:fillRect/>
          </a:stretch>
        </p:blipFill>
        <p:spPr bwMode="auto">
          <a:xfrm>
            <a:off x="251520" y="4149080"/>
            <a:ext cx="1656184" cy="2348880"/>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6" name="Rectangle 5"/>
          <p:cNvSpPr/>
          <p:nvPr/>
        </p:nvSpPr>
        <p:spPr>
          <a:xfrm>
            <a:off x="2051720" y="4509120"/>
            <a:ext cx="7092280" cy="221599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50000"/>
              </a:lnSpc>
            </a:pPr>
            <a:r>
              <a:rPr lang="ro-RO" sz="2000" b="1" i="1" dirty="0" smtClean="0">
                <a:latin typeface="Arial Black" pitchFamily="34" charset="0"/>
              </a:rPr>
              <a:t>Au diversificat activitățile de </a:t>
            </a:r>
            <a:r>
              <a:rPr lang="vi-VN" sz="2000" b="1" i="1" dirty="0" smtClean="0"/>
              <a:t>învăţare prin implicarea directă în acţiune</a:t>
            </a:r>
            <a:r>
              <a:rPr lang="ro-RO" sz="2000" b="1" i="1" dirty="0" smtClean="0">
                <a:latin typeface="Arial Black" pitchFamily="34" charset="0"/>
              </a:rPr>
              <a:t> pentru că: ”</a:t>
            </a:r>
            <a:r>
              <a:rPr lang="vi-VN" sz="2000" b="1" i="1" dirty="0" smtClean="0"/>
              <a:t> </a:t>
            </a:r>
            <a:r>
              <a:rPr lang="en-US" sz="2000" b="1" i="1" dirty="0" err="1" smtClean="0">
                <a:latin typeface="Arial Black" pitchFamily="34" charset="0"/>
              </a:rPr>
              <a:t>Ceea</a:t>
            </a:r>
            <a:r>
              <a:rPr lang="en-US" sz="2000" b="1" i="1" dirty="0" smtClean="0">
                <a:latin typeface="Arial Black" pitchFamily="34" charset="0"/>
              </a:rPr>
              <a:t> </a:t>
            </a:r>
            <a:r>
              <a:rPr lang="en-US" sz="2000" b="1" i="1" dirty="0" err="1" smtClean="0">
                <a:latin typeface="Arial Black" pitchFamily="34" charset="0"/>
              </a:rPr>
              <a:t>ce</a:t>
            </a:r>
            <a:r>
              <a:rPr lang="en-US" sz="2000" b="1" i="1" dirty="0" smtClean="0">
                <a:latin typeface="Arial Black" pitchFamily="34" charset="0"/>
              </a:rPr>
              <a:t> </a:t>
            </a:r>
            <a:r>
              <a:rPr lang="en-US" sz="2000" b="1" i="1" dirty="0" err="1" smtClean="0">
                <a:latin typeface="Arial Black" pitchFamily="34" charset="0"/>
              </a:rPr>
              <a:t>aud</a:t>
            </a:r>
            <a:r>
              <a:rPr lang="en-US" sz="2000" b="1" i="1" dirty="0" smtClean="0">
                <a:latin typeface="Arial Black" pitchFamily="34" charset="0"/>
              </a:rPr>
              <a:t> – </a:t>
            </a:r>
            <a:r>
              <a:rPr lang="en-US" sz="2000" b="1" i="1" dirty="0" err="1" smtClean="0">
                <a:latin typeface="Arial Black" pitchFamily="34" charset="0"/>
              </a:rPr>
              <a:t>uit</a:t>
            </a:r>
            <a:r>
              <a:rPr lang="ro-RO" sz="2000" b="1" i="1" dirty="0" smtClean="0">
                <a:latin typeface="Arial Black" pitchFamily="34" charset="0"/>
              </a:rPr>
              <a:t>, </a:t>
            </a:r>
            <a:r>
              <a:rPr lang="en-US" sz="2000" b="1" i="1" dirty="0" err="1" smtClean="0">
                <a:latin typeface="Arial Black" pitchFamily="34" charset="0"/>
              </a:rPr>
              <a:t>Ceea</a:t>
            </a:r>
            <a:r>
              <a:rPr lang="en-US" sz="2000" b="1" i="1" dirty="0" smtClean="0">
                <a:latin typeface="Arial Black" pitchFamily="34" charset="0"/>
              </a:rPr>
              <a:t> </a:t>
            </a:r>
            <a:r>
              <a:rPr lang="en-US" sz="2000" b="1" i="1" dirty="0" err="1" smtClean="0">
                <a:latin typeface="Arial Black" pitchFamily="34" charset="0"/>
              </a:rPr>
              <a:t>ce</a:t>
            </a:r>
            <a:r>
              <a:rPr lang="en-US" sz="2000" b="1" i="1" dirty="0" smtClean="0">
                <a:latin typeface="Arial Black" pitchFamily="34" charset="0"/>
              </a:rPr>
              <a:t> </a:t>
            </a:r>
            <a:r>
              <a:rPr lang="en-US" sz="2000" b="1" i="1" dirty="0" err="1" smtClean="0">
                <a:latin typeface="Arial Black" pitchFamily="34" charset="0"/>
              </a:rPr>
              <a:t>văd</a:t>
            </a:r>
            <a:r>
              <a:rPr lang="en-US" sz="2000" b="1" i="1" dirty="0" smtClean="0">
                <a:latin typeface="Arial Black" pitchFamily="34" charset="0"/>
              </a:rPr>
              <a:t> - </a:t>
            </a:r>
            <a:r>
              <a:rPr lang="en-US" sz="2000" b="1" i="1" dirty="0" err="1" smtClean="0">
                <a:latin typeface="Arial Black" pitchFamily="34" charset="0"/>
              </a:rPr>
              <a:t>ţin</a:t>
            </a:r>
            <a:r>
              <a:rPr lang="en-US" sz="2000" b="1" i="1" dirty="0" smtClean="0">
                <a:latin typeface="Arial Black" pitchFamily="34" charset="0"/>
              </a:rPr>
              <a:t> </a:t>
            </a:r>
            <a:r>
              <a:rPr lang="en-US" sz="2000" b="1" i="1" dirty="0" err="1" smtClean="0">
                <a:latin typeface="Arial Black" pitchFamily="34" charset="0"/>
              </a:rPr>
              <a:t>minte</a:t>
            </a:r>
            <a:r>
              <a:rPr lang="ro-RO" sz="2000" b="1" i="1" dirty="0" smtClean="0">
                <a:latin typeface="Arial Black" pitchFamily="34" charset="0"/>
              </a:rPr>
              <a:t>, </a:t>
            </a:r>
            <a:r>
              <a:rPr lang="en-US" sz="2000" b="1" i="1" dirty="0" err="1" smtClean="0">
                <a:latin typeface="Arial Black" pitchFamily="34" charset="0"/>
              </a:rPr>
              <a:t>Ceea</a:t>
            </a:r>
            <a:r>
              <a:rPr lang="en-US" sz="2000" b="1" i="1" dirty="0" smtClean="0">
                <a:latin typeface="Arial Black" pitchFamily="34" charset="0"/>
              </a:rPr>
              <a:t> </a:t>
            </a:r>
            <a:r>
              <a:rPr lang="en-US" sz="2000" b="1" i="1" dirty="0" err="1" smtClean="0">
                <a:latin typeface="Arial Black" pitchFamily="34" charset="0"/>
              </a:rPr>
              <a:t>ce</a:t>
            </a:r>
            <a:r>
              <a:rPr lang="en-US" sz="2000" b="1" i="1" dirty="0" smtClean="0">
                <a:latin typeface="Arial Black" pitchFamily="34" charset="0"/>
              </a:rPr>
              <a:t> </a:t>
            </a:r>
            <a:r>
              <a:rPr lang="en-US" sz="2000" b="1" i="1" dirty="0" err="1" smtClean="0">
                <a:latin typeface="Arial Black" pitchFamily="34" charset="0"/>
              </a:rPr>
              <a:t>fac</a:t>
            </a:r>
            <a:r>
              <a:rPr lang="en-US" sz="2000" b="1" i="1" dirty="0" smtClean="0">
                <a:latin typeface="Arial Black" pitchFamily="34" charset="0"/>
              </a:rPr>
              <a:t> – </a:t>
            </a:r>
            <a:r>
              <a:rPr lang="en-US" sz="2000" b="1" i="1" dirty="0" err="1" smtClean="0">
                <a:latin typeface="Arial Black" pitchFamily="34" charset="0"/>
              </a:rPr>
              <a:t>învăţ</a:t>
            </a:r>
            <a:r>
              <a:rPr lang="ro-RO" sz="2000" b="1" i="1" dirty="0" smtClean="0">
                <a:latin typeface="Arial Black" pitchFamily="34" charset="0"/>
              </a:rPr>
              <a:t>!” </a:t>
            </a:r>
            <a:r>
              <a:rPr lang="en-US" sz="2000" b="1" i="1" dirty="0" smtClean="0">
                <a:latin typeface="Arial Black" pitchFamily="34" charset="0"/>
              </a:rPr>
              <a:t>(Proverb </a:t>
            </a:r>
            <a:r>
              <a:rPr lang="en-US" sz="2000" b="1" i="1" dirty="0" err="1" smtClean="0">
                <a:latin typeface="Arial Black" pitchFamily="34" charset="0"/>
              </a:rPr>
              <a:t>chinezesc</a:t>
            </a:r>
            <a:r>
              <a:rPr lang="en-US" sz="2000" b="1" i="1" dirty="0" smtClean="0">
                <a:latin typeface="Arial Black" pitchFamily="34" charset="0"/>
              </a:rPr>
              <a:t>) </a:t>
            </a:r>
          </a:p>
          <a:p>
            <a:endParaRPr lang="vi-VN" i="1" dirty="0" smtClean="0"/>
          </a:p>
        </p:txBody>
      </p:sp>
      <p:sp>
        <p:nvSpPr>
          <p:cNvPr id="7" name="Rectangle 6"/>
          <p:cNvSpPr/>
          <p:nvPr/>
        </p:nvSpPr>
        <p:spPr>
          <a:xfrm>
            <a:off x="107504" y="188640"/>
            <a:ext cx="8856984" cy="15696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ro-RO" sz="2400" b="1" i="1" dirty="0" smtClean="0">
                <a:latin typeface="Arial Black" pitchFamily="34" charset="0"/>
                <a:cs typeface="Times New Roman" pitchFamily="18" charset="0"/>
              </a:rPr>
              <a:t>Au făcut din activitățile extracurriculare o constantă a preocupărilor educaționale , multe dintre acestea, desfășurate în parteneriat cu ceilalți actori educaționali din comunitate!</a:t>
            </a:r>
            <a:endParaRPr lang="ro-RO" sz="2400" b="1" i="1" dirty="0" smtClean="0">
              <a:latin typeface="Arial Black"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
            <a:ext cx="4932040" cy="27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000" y="1710900"/>
            <a:ext cx="3645000" cy="48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040" y="4024028"/>
            <a:ext cx="4544000" cy="2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99592" y="3429000"/>
            <a:ext cx="2602572" cy="369332"/>
          </a:xfrm>
          <a:prstGeom prst="rect">
            <a:avLst/>
          </a:prstGeom>
          <a:noFill/>
        </p:spPr>
        <p:txBody>
          <a:bodyPr wrap="none" rtlCol="0">
            <a:spAutoFit/>
          </a:bodyPr>
          <a:lstStyle/>
          <a:p>
            <a:r>
              <a:rPr lang="ro-RO" dirty="0" smtClean="0"/>
              <a:t>GRADINITA 2,4 ,5 BARLAD</a:t>
            </a:r>
            <a:endParaRPr lang="ro-RO" dirty="0"/>
          </a:p>
        </p:txBody>
      </p:sp>
      <p:sp>
        <p:nvSpPr>
          <p:cNvPr id="3" name="TextBox 2"/>
          <p:cNvSpPr txBox="1"/>
          <p:nvPr/>
        </p:nvSpPr>
        <p:spPr>
          <a:xfrm>
            <a:off x="6444208" y="908720"/>
            <a:ext cx="2686826" cy="369332"/>
          </a:xfrm>
          <a:prstGeom prst="rect">
            <a:avLst/>
          </a:prstGeom>
          <a:noFill/>
        </p:spPr>
        <p:txBody>
          <a:bodyPr wrap="none" rtlCol="0">
            <a:spAutoFit/>
          </a:bodyPr>
          <a:lstStyle/>
          <a:p>
            <a:r>
              <a:rPr lang="ro-RO" dirty="0" smtClean="0"/>
              <a:t>GRADINITA 5,14,18 VASLUI</a:t>
            </a:r>
            <a:endParaRPr lang="ro-RO" dirty="0"/>
          </a:p>
        </p:txBody>
      </p:sp>
    </p:spTree>
    <p:extLst>
      <p:ext uri="{BB962C8B-B14F-4D97-AF65-F5344CB8AC3E}">
        <p14:creationId xmlns:p14="http://schemas.microsoft.com/office/powerpoint/2010/main" val="27516686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196752"/>
            <a:ext cx="7704856" cy="3416320"/>
          </a:xfrm>
          <a:prstGeom prst="rect">
            <a:avLst/>
          </a:prstGeom>
        </p:spPr>
        <p:txBody>
          <a:bodyPr wrap="square">
            <a:spAutoFit/>
          </a:bodyPr>
          <a:lstStyle/>
          <a:p>
            <a:pPr algn="just">
              <a:lnSpc>
                <a:spcPct val="150000"/>
              </a:lnSpc>
            </a:pPr>
            <a:r>
              <a:rPr lang="ro-RO" b="1" i="1" u="sng" dirty="0">
                <a:latin typeface="Arial Black" pitchFamily="34" charset="0"/>
                <a:ea typeface="Calibri" pitchFamily="34" charset="0"/>
                <a:cs typeface="Arial" pitchFamily="34" charset="0"/>
              </a:rPr>
              <a:t>Reflecție:</a:t>
            </a:r>
            <a:r>
              <a:rPr lang="ro-RO" b="1" i="1" dirty="0">
                <a:latin typeface="Arial Black" pitchFamily="34" charset="0"/>
                <a:ea typeface="Calibri" pitchFamily="34" charset="0"/>
                <a:cs typeface="Arial" pitchFamily="34" charset="0"/>
              </a:rPr>
              <a:t> </a:t>
            </a:r>
            <a:endParaRPr lang="ro-RO" b="1" i="1" dirty="0" smtClean="0">
              <a:latin typeface="Arial Black" pitchFamily="34" charset="0"/>
              <a:ea typeface="Calibri" pitchFamily="34" charset="0"/>
              <a:cs typeface="Arial" pitchFamily="34" charset="0"/>
            </a:endParaRPr>
          </a:p>
          <a:p>
            <a:pPr algn="just">
              <a:lnSpc>
                <a:spcPct val="150000"/>
              </a:lnSpc>
            </a:pPr>
            <a:r>
              <a:rPr lang="ro-RO" b="1" i="1" dirty="0" smtClean="0">
                <a:latin typeface="Arial Black" pitchFamily="34" charset="0"/>
                <a:ea typeface="Calibri" pitchFamily="34" charset="0"/>
                <a:cs typeface="Arial" pitchFamily="34" charset="0"/>
              </a:rPr>
              <a:t>vă </a:t>
            </a:r>
            <a:r>
              <a:rPr lang="ro-RO" b="1" i="1" dirty="0">
                <a:latin typeface="Arial Black" pitchFamily="34" charset="0"/>
                <a:ea typeface="Calibri" pitchFamily="34" charset="0"/>
                <a:cs typeface="Arial" pitchFamily="34" charset="0"/>
              </a:rPr>
              <a:t>propunem un exercițiu de memorie</a:t>
            </a:r>
            <a:r>
              <a:rPr lang="ro-RO" b="1" i="1" dirty="0" smtClean="0">
                <a:latin typeface="Arial Black" pitchFamily="34" charset="0"/>
                <a:ea typeface="Calibri" pitchFamily="34" charset="0"/>
                <a:cs typeface="Arial" pitchFamily="34" charset="0"/>
              </a:rPr>
              <a:t>:</a:t>
            </a:r>
          </a:p>
          <a:p>
            <a:pPr algn="just">
              <a:lnSpc>
                <a:spcPct val="150000"/>
              </a:lnSpc>
            </a:pPr>
            <a:endParaRPr lang="ro-RO" b="1" i="1" dirty="0">
              <a:latin typeface="Arial Black" pitchFamily="34" charset="0"/>
              <a:ea typeface="Calibri" pitchFamily="34" charset="0"/>
              <a:cs typeface="Arial" pitchFamily="34" charset="0"/>
            </a:endParaRPr>
          </a:p>
          <a:p>
            <a:pPr algn="just">
              <a:lnSpc>
                <a:spcPct val="150000"/>
              </a:lnSpc>
            </a:pPr>
            <a:r>
              <a:rPr lang="ro-RO" b="1" i="1" dirty="0" smtClean="0">
                <a:latin typeface="Arial Black" pitchFamily="34" charset="0"/>
                <a:ea typeface="Calibri" pitchFamily="34" charset="0"/>
                <a:cs typeface="Arial" pitchFamily="34" charset="0"/>
              </a:rPr>
              <a:t>- </a:t>
            </a:r>
            <a:r>
              <a:rPr lang="ro-RO" b="1" i="1" dirty="0">
                <a:latin typeface="Arial Black" pitchFamily="34" charset="0"/>
                <a:ea typeface="Calibri" pitchFamily="34" charset="0"/>
                <a:cs typeface="Arial" pitchFamily="34" charset="0"/>
              </a:rPr>
              <a:t>de câte ori am ieșit în lume?</a:t>
            </a:r>
          </a:p>
          <a:p>
            <a:pPr algn="just">
              <a:lnSpc>
                <a:spcPct val="150000"/>
              </a:lnSpc>
            </a:pPr>
            <a:r>
              <a:rPr lang="ro-RO" b="1" i="1" dirty="0">
                <a:latin typeface="Arial Black" pitchFamily="34" charset="0"/>
                <a:ea typeface="Calibri" pitchFamily="34" charset="0"/>
                <a:cs typeface="Arial" pitchFamily="34" charset="0"/>
              </a:rPr>
              <a:t>(individual/echipă)</a:t>
            </a:r>
          </a:p>
          <a:p>
            <a:pPr algn="just">
              <a:lnSpc>
                <a:spcPct val="150000"/>
              </a:lnSpc>
            </a:pPr>
            <a:r>
              <a:rPr lang="ro-RO" b="1" i="1" dirty="0">
                <a:latin typeface="Arial Black" pitchFamily="34" charset="0"/>
                <a:ea typeface="Calibri" pitchFamily="34" charset="0"/>
                <a:cs typeface="Arial" pitchFamily="34" charset="0"/>
              </a:rPr>
              <a:t> </a:t>
            </a:r>
            <a:r>
              <a:rPr lang="ro-RO" b="1" i="1" dirty="0" smtClean="0">
                <a:latin typeface="Arial Black" pitchFamily="34" charset="0"/>
                <a:ea typeface="Calibri" pitchFamily="34" charset="0"/>
                <a:cs typeface="Arial" pitchFamily="34" charset="0"/>
              </a:rPr>
              <a:t>-Cu </a:t>
            </a:r>
            <a:r>
              <a:rPr lang="ro-RO" b="1" i="1" dirty="0">
                <a:latin typeface="Arial Black" pitchFamily="34" charset="0"/>
                <a:ea typeface="Calibri" pitchFamily="34" charset="0"/>
                <a:cs typeface="Arial" pitchFamily="34" charset="0"/>
              </a:rPr>
              <a:t>ce? </a:t>
            </a:r>
          </a:p>
          <a:p>
            <a:pPr algn="just">
              <a:lnSpc>
                <a:spcPct val="150000"/>
              </a:lnSpc>
            </a:pPr>
            <a:r>
              <a:rPr lang="ro-RO" b="1" i="1" dirty="0" smtClean="0">
                <a:latin typeface="Arial Black" pitchFamily="34" charset="0"/>
                <a:ea typeface="Calibri" pitchFamily="34" charset="0"/>
                <a:cs typeface="Arial" pitchFamily="34" charset="0"/>
              </a:rPr>
              <a:t>-Cine </a:t>
            </a:r>
            <a:r>
              <a:rPr lang="ro-RO" b="1" i="1" dirty="0">
                <a:latin typeface="Arial Black" pitchFamily="34" charset="0"/>
                <a:ea typeface="Calibri" pitchFamily="34" charset="0"/>
                <a:cs typeface="Arial" pitchFamily="34" charset="0"/>
              </a:rPr>
              <a:t>a aflat despre asta? </a:t>
            </a:r>
          </a:p>
          <a:p>
            <a:pPr algn="just">
              <a:lnSpc>
                <a:spcPct val="150000"/>
              </a:lnSpc>
            </a:pPr>
            <a:r>
              <a:rPr lang="ro-RO" b="1" i="1" dirty="0" smtClean="0">
                <a:latin typeface="Arial Black" pitchFamily="34" charset="0"/>
                <a:ea typeface="Calibri" pitchFamily="34" charset="0"/>
                <a:cs typeface="Arial" pitchFamily="34" charset="0"/>
              </a:rPr>
              <a:t>-Care </a:t>
            </a:r>
            <a:r>
              <a:rPr lang="ro-RO" b="1" i="1" dirty="0">
                <a:latin typeface="Arial Black" pitchFamily="34" charset="0"/>
                <a:ea typeface="Calibri" pitchFamily="34" charset="0"/>
                <a:cs typeface="Arial" pitchFamily="34" charset="0"/>
              </a:rPr>
              <a:t>a fost impactul?  Cum am valorificat rezultatele?</a:t>
            </a:r>
          </a:p>
        </p:txBody>
      </p:sp>
    </p:spTree>
    <p:extLst>
      <p:ext uri="{BB962C8B-B14F-4D97-AF65-F5344CB8AC3E}">
        <p14:creationId xmlns:p14="http://schemas.microsoft.com/office/powerpoint/2010/main" val="32960554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Imagini pentru prescolari merg la  gradinita, imagini"/>
          <p:cNvPicPr>
            <a:picLocks noChangeAspect="1" noChangeArrowheads="1"/>
          </p:cNvPicPr>
          <p:nvPr/>
        </p:nvPicPr>
        <p:blipFill>
          <a:blip r:embed="rId2" cstate="print"/>
          <a:srcRect/>
          <a:stretch>
            <a:fillRect/>
          </a:stretch>
        </p:blipFill>
        <p:spPr bwMode="auto">
          <a:xfrm rot="20473262">
            <a:off x="223249" y="715286"/>
            <a:ext cx="2495485" cy="1412591"/>
          </a:xfrm>
          <a:prstGeom prst="rect">
            <a:avLst/>
          </a:prstGeom>
        </p:spPr>
        <p:style>
          <a:lnRef idx="2">
            <a:schemeClr val="accent6"/>
          </a:lnRef>
          <a:fillRef idx="1">
            <a:schemeClr val="lt1"/>
          </a:fillRef>
          <a:effectRef idx="0">
            <a:schemeClr val="accent6"/>
          </a:effectRef>
          <a:fontRef idx="minor">
            <a:schemeClr val="dk1"/>
          </a:fontRef>
        </p:style>
      </p:pic>
      <p:pic>
        <p:nvPicPr>
          <p:cNvPr id="3" name="Picture 4" descr="Imagine similarÄ"/>
          <p:cNvPicPr>
            <a:picLocks noChangeAspect="1" noChangeArrowheads="1"/>
          </p:cNvPicPr>
          <p:nvPr/>
        </p:nvPicPr>
        <p:blipFill>
          <a:blip r:embed="rId3" cstate="print"/>
          <a:srcRect/>
          <a:stretch>
            <a:fillRect/>
          </a:stretch>
        </p:blipFill>
        <p:spPr bwMode="auto">
          <a:xfrm>
            <a:off x="4427984" y="4941168"/>
            <a:ext cx="1823450" cy="1484784"/>
          </a:xfrm>
          <a:prstGeom prst="rect">
            <a:avLst/>
          </a:prstGeom>
        </p:spPr>
        <p:style>
          <a:lnRef idx="2">
            <a:schemeClr val="accent6"/>
          </a:lnRef>
          <a:fillRef idx="1">
            <a:schemeClr val="lt1"/>
          </a:fillRef>
          <a:effectRef idx="0">
            <a:schemeClr val="accent6"/>
          </a:effectRef>
          <a:fontRef idx="minor">
            <a:schemeClr val="dk1"/>
          </a:fontRef>
        </p:style>
      </p:pic>
      <p:pic>
        <p:nvPicPr>
          <p:cNvPr id="4" name="Picture 4" descr="Imagine similarÄ"/>
          <p:cNvPicPr>
            <a:picLocks noChangeAspect="1" noChangeArrowheads="1"/>
          </p:cNvPicPr>
          <p:nvPr/>
        </p:nvPicPr>
        <p:blipFill>
          <a:blip r:embed="rId4" cstate="print"/>
          <a:srcRect/>
          <a:stretch>
            <a:fillRect/>
          </a:stretch>
        </p:blipFill>
        <p:spPr bwMode="auto">
          <a:xfrm>
            <a:off x="6522946" y="476672"/>
            <a:ext cx="2621054" cy="1999109"/>
          </a:xfrm>
          <a:prstGeom prst="rect">
            <a:avLst/>
          </a:prstGeom>
        </p:spPr>
        <p:style>
          <a:lnRef idx="2">
            <a:schemeClr val="accent6"/>
          </a:lnRef>
          <a:fillRef idx="1">
            <a:schemeClr val="lt1"/>
          </a:fillRef>
          <a:effectRef idx="0">
            <a:schemeClr val="accent6"/>
          </a:effectRef>
          <a:fontRef idx="minor">
            <a:schemeClr val="dk1"/>
          </a:fontRef>
        </p:style>
      </p:pic>
      <p:pic>
        <p:nvPicPr>
          <p:cNvPr id="6" name="Picture 14" descr="Imagini pentru prescolari merg la  gradinita, imagini"/>
          <p:cNvPicPr>
            <a:picLocks noChangeAspect="1" noChangeArrowheads="1"/>
          </p:cNvPicPr>
          <p:nvPr/>
        </p:nvPicPr>
        <p:blipFill>
          <a:blip r:embed="rId5" cstate="print"/>
          <a:srcRect/>
          <a:stretch>
            <a:fillRect/>
          </a:stretch>
        </p:blipFill>
        <p:spPr bwMode="auto">
          <a:xfrm>
            <a:off x="251519" y="3933056"/>
            <a:ext cx="3332085" cy="1872208"/>
          </a:xfrm>
          <a:prstGeom prst="rect">
            <a:avLst/>
          </a:prstGeom>
        </p:spPr>
        <p:style>
          <a:lnRef idx="2">
            <a:schemeClr val="accent6"/>
          </a:lnRef>
          <a:fillRef idx="1">
            <a:schemeClr val="lt1"/>
          </a:fillRef>
          <a:effectRef idx="0">
            <a:schemeClr val="accent6"/>
          </a:effectRef>
          <a:fontRef idx="minor">
            <a:schemeClr val="dk1"/>
          </a:fontRef>
        </p:style>
      </p:pic>
      <p:sp>
        <p:nvSpPr>
          <p:cNvPr id="9" name="Rectangle 8"/>
          <p:cNvSpPr/>
          <p:nvPr/>
        </p:nvSpPr>
        <p:spPr>
          <a:xfrm>
            <a:off x="899592" y="2276871"/>
            <a:ext cx="7632848" cy="2231765"/>
          </a:xfrm>
          <a:prstGeom prst="rect">
            <a:avLst/>
          </a:prstGeom>
        </p:spPr>
        <p:txBody>
          <a:bodyPr wrap="square">
            <a:spAutoFit/>
          </a:bodyPr>
          <a:lstStyle/>
          <a:p>
            <a:pPr algn="ctr">
              <a:lnSpc>
                <a:spcPct val="150000"/>
              </a:lnSpc>
            </a:pPr>
            <a:r>
              <a:rPr lang="ro-RO" sz="3200" b="1" i="1" dirty="0" smtClean="0">
                <a:latin typeface="Arial Black" pitchFamily="34" charset="0"/>
              </a:rPr>
              <a:t>”</a:t>
            </a:r>
            <a:r>
              <a:rPr lang="en-US" sz="3200" b="1" i="1" dirty="0" err="1" smtClean="0">
                <a:latin typeface="Arial Black" pitchFamily="34" charset="0"/>
              </a:rPr>
              <a:t>Frumuseţea</a:t>
            </a:r>
            <a:r>
              <a:rPr lang="en-US" sz="3200" b="1" i="1" dirty="0" smtClean="0">
                <a:latin typeface="Arial Black" pitchFamily="34" charset="0"/>
              </a:rPr>
              <a:t> </a:t>
            </a:r>
            <a:r>
              <a:rPr lang="en-US" sz="3200" b="1" i="1" dirty="0" err="1" smtClean="0">
                <a:latin typeface="Arial Black" pitchFamily="34" charset="0"/>
              </a:rPr>
              <a:t>naturii</a:t>
            </a:r>
            <a:r>
              <a:rPr lang="en-US" sz="3200" b="1" i="1" dirty="0" smtClean="0">
                <a:latin typeface="Arial Black" pitchFamily="34" charset="0"/>
              </a:rPr>
              <a:t> </a:t>
            </a:r>
            <a:r>
              <a:rPr lang="en-US" sz="3200" b="1" i="1" dirty="0" err="1" smtClean="0">
                <a:latin typeface="Arial Black" pitchFamily="34" charset="0"/>
              </a:rPr>
              <a:t>este</a:t>
            </a:r>
            <a:r>
              <a:rPr lang="en-US" sz="3200" b="1" i="1" dirty="0" smtClean="0">
                <a:latin typeface="Arial Black" pitchFamily="34" charset="0"/>
              </a:rPr>
              <a:t> </a:t>
            </a:r>
            <a:r>
              <a:rPr lang="en-US" sz="3200" b="1" i="1" dirty="0" err="1" smtClean="0">
                <a:latin typeface="Arial Black" pitchFamily="34" charset="0"/>
              </a:rPr>
              <a:t>egalată</a:t>
            </a:r>
            <a:r>
              <a:rPr lang="en-US" sz="3200" b="1" i="1" dirty="0" smtClean="0">
                <a:latin typeface="Arial Black" pitchFamily="34" charset="0"/>
              </a:rPr>
              <a:t> </a:t>
            </a:r>
            <a:r>
              <a:rPr lang="en-US" sz="3200" b="1" i="1" dirty="0" err="1" smtClean="0">
                <a:latin typeface="Arial Black" pitchFamily="34" charset="0"/>
              </a:rPr>
              <a:t>doar</a:t>
            </a:r>
            <a:r>
              <a:rPr lang="en-US" sz="3200" b="1" i="1" dirty="0" smtClean="0">
                <a:latin typeface="Arial Black" pitchFamily="34" charset="0"/>
              </a:rPr>
              <a:t> de </a:t>
            </a:r>
            <a:r>
              <a:rPr lang="en-US" sz="3200" b="1" i="1" dirty="0" err="1" smtClean="0">
                <a:latin typeface="Arial Black" pitchFamily="34" charset="0"/>
              </a:rPr>
              <a:t>frumuseţea</a:t>
            </a:r>
            <a:r>
              <a:rPr lang="en-US" sz="3200" b="1" i="1" dirty="0" smtClean="0">
                <a:latin typeface="Arial Black" pitchFamily="34" charset="0"/>
              </a:rPr>
              <a:t> </a:t>
            </a:r>
            <a:r>
              <a:rPr lang="en-US" sz="3200" b="1" i="1" dirty="0" err="1" smtClean="0">
                <a:latin typeface="Arial Black" pitchFamily="34" charset="0"/>
              </a:rPr>
              <a:t>sufletului</a:t>
            </a:r>
            <a:r>
              <a:rPr lang="ro-RO" sz="3200" b="1" i="1" dirty="0" smtClean="0">
                <a:latin typeface="Arial Black" pitchFamily="34" charset="0"/>
              </a:rPr>
              <a:t>!</a:t>
            </a:r>
            <a:r>
              <a:rPr lang="en-US" sz="3200" b="1" i="1" dirty="0" smtClean="0">
                <a:latin typeface="Arial Black" pitchFamily="34" charset="0"/>
              </a:rPr>
              <a:t>” (</a:t>
            </a:r>
            <a:r>
              <a:rPr lang="en-US" sz="2000" b="1" i="1" dirty="0" smtClean="0">
                <a:latin typeface="Arial Black" pitchFamily="34" charset="0"/>
              </a:rPr>
              <a:t>Victor Hugo</a:t>
            </a:r>
            <a:r>
              <a:rPr lang="ro-RO" sz="3200" b="1" i="1" dirty="0" smtClean="0">
                <a:latin typeface="Arial Black" pitchFamily="34" charset="0"/>
              </a:rPr>
              <a:t>)</a:t>
            </a:r>
            <a:endParaRPr lang="en-US" sz="3200" b="1" i="1" dirty="0">
              <a:latin typeface="Arial Black" pitchFamily="34" charset="0"/>
            </a:endParaRPr>
          </a:p>
        </p:txBody>
      </p:sp>
      <p:sp>
        <p:nvSpPr>
          <p:cNvPr id="10" name="Rectangle 9"/>
          <p:cNvSpPr/>
          <p:nvPr/>
        </p:nvSpPr>
        <p:spPr>
          <a:xfrm>
            <a:off x="1403648" y="5877272"/>
            <a:ext cx="6984776" cy="584775"/>
          </a:xfrm>
          <a:prstGeom prst="rect">
            <a:avLst/>
          </a:prstGeom>
        </p:spPr>
        <p:txBody>
          <a:bodyPr wrap="square">
            <a:spAutoFit/>
          </a:bodyPr>
          <a:lstStyle/>
          <a:p>
            <a:pPr algn="just"/>
            <a:r>
              <a:rPr lang="ro-RO" sz="3200" b="1" i="1" dirty="0" smtClean="0">
                <a:solidFill>
                  <a:srgbClr val="FF0000"/>
                </a:solidFill>
                <a:latin typeface="Calibri" pitchFamily="34" charset="0"/>
                <a:ea typeface="Times New Roman" pitchFamily="18" charset="0"/>
                <a:cs typeface="Calibri" pitchFamily="34" charset="0"/>
              </a:rPr>
              <a:t> </a:t>
            </a:r>
            <a:r>
              <a:rPr lang="ro-RO" sz="3200" b="1" i="1" dirty="0" smtClean="0">
                <a:latin typeface="Calibri" pitchFamily="34" charset="0"/>
                <a:ea typeface="Times New Roman" pitchFamily="18" charset="0"/>
                <a:cs typeface="Calibri" pitchFamily="34" charset="0"/>
              </a:rPr>
              <a:t> Marea Majoritate a </a:t>
            </a:r>
            <a:r>
              <a:rPr lang="ro-RO" sz="3200" b="1" i="1" dirty="0">
                <a:latin typeface="Calibri" pitchFamily="34" charset="0"/>
                <a:ea typeface="Times New Roman" pitchFamily="18" charset="0"/>
                <a:cs typeface="Calibri" pitchFamily="34" charset="0"/>
              </a:rPr>
              <a:t>G</a:t>
            </a:r>
            <a:r>
              <a:rPr lang="ro-RO" sz="3200" b="1" i="1" dirty="0" smtClean="0">
                <a:latin typeface="Calibri" pitchFamily="34" charset="0"/>
                <a:ea typeface="Times New Roman" pitchFamily="18" charset="0"/>
                <a:cs typeface="Calibri" pitchFamily="34" charset="0"/>
              </a:rPr>
              <a:t>radinitelor</a:t>
            </a:r>
            <a:endParaRPr lang="en-US" sz="2000" i="1" dirty="0">
              <a:latin typeface="Calibri" pitchFamily="34" charset="0"/>
              <a:cs typeface="Calibri" pitchFamily="34" charset="0"/>
            </a:endParaRPr>
          </a:p>
        </p:txBody>
      </p:sp>
      <p:sp>
        <p:nvSpPr>
          <p:cNvPr id="11" name="Rectangle 10"/>
          <p:cNvSpPr/>
          <p:nvPr/>
        </p:nvSpPr>
        <p:spPr>
          <a:xfrm>
            <a:off x="2771800" y="476672"/>
            <a:ext cx="3696360" cy="92333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ro-RO" b="1" i="1" dirty="0" smtClean="0">
                <a:latin typeface="Calibri" pitchFamily="34" charset="0"/>
                <a:ea typeface="Times New Roman" pitchFamily="18" charset="0"/>
                <a:cs typeface="Calibri" pitchFamily="34" charset="0"/>
              </a:rPr>
              <a:t>Au ales să desfășoare mai multe activități în natură pentru a învăța copiii că: </a:t>
            </a:r>
            <a:endParaRPr lang="en-US" i="1" dirty="0">
              <a:latin typeface="Calibri" pitchFamily="34" charset="0"/>
              <a:cs typeface="Calibri" pitchFamily="34" charset="0"/>
            </a:endParaRPr>
          </a:p>
        </p:txBody>
      </p:sp>
      <p:sp>
        <p:nvSpPr>
          <p:cNvPr id="12" name="Down Arrow 11"/>
          <p:cNvSpPr/>
          <p:nvPr/>
        </p:nvSpPr>
        <p:spPr>
          <a:xfrm rot="2136447" flipH="1">
            <a:off x="3370866" y="1428736"/>
            <a:ext cx="347054" cy="1124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C:\Users\Baetu\Desktop\cunnmediului  (3).jpg"/>
          <p:cNvPicPr/>
          <p:nvPr/>
        </p:nvPicPr>
        <p:blipFill>
          <a:blip r:embed="rId6" cstate="print"/>
          <a:srcRect/>
          <a:stretch>
            <a:fillRect/>
          </a:stretch>
        </p:blipFill>
        <p:spPr bwMode="auto">
          <a:xfrm>
            <a:off x="6948264" y="4149080"/>
            <a:ext cx="1944216" cy="1440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APOARTE 2018\10885299_308985852629806_6742406202780278313_n.jpg"/>
          <p:cNvPicPr/>
          <p:nvPr/>
        </p:nvPicPr>
        <p:blipFill>
          <a:blip r:embed="rId2" cstate="print"/>
          <a:srcRect/>
          <a:stretch>
            <a:fillRect/>
          </a:stretch>
        </p:blipFill>
        <p:spPr bwMode="auto">
          <a:xfrm>
            <a:off x="107504" y="188640"/>
            <a:ext cx="3707904" cy="3672408"/>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3" name="Picture 2" descr="Copiii părinţilor aflaţi peste hotare se confruntă cu probleme psihologice"/>
          <p:cNvPicPr/>
          <p:nvPr/>
        </p:nvPicPr>
        <p:blipFill>
          <a:blip r:embed="rId3" cstate="print"/>
          <a:srcRect/>
          <a:stretch>
            <a:fillRect/>
          </a:stretch>
        </p:blipFill>
        <p:spPr bwMode="auto">
          <a:xfrm>
            <a:off x="4355976" y="188640"/>
            <a:ext cx="4572000" cy="3672408"/>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4" name="Rectangle 3"/>
          <p:cNvSpPr/>
          <p:nvPr/>
        </p:nvSpPr>
        <p:spPr>
          <a:xfrm>
            <a:off x="0" y="4365104"/>
            <a:ext cx="8892480"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fontAlgn="base">
              <a:lnSpc>
                <a:spcPct val="150000"/>
              </a:lnSpc>
              <a:spcBef>
                <a:spcPct val="0"/>
              </a:spcBef>
              <a:spcAft>
                <a:spcPct val="0"/>
              </a:spcAft>
            </a:pPr>
            <a:r>
              <a:rPr lang="ro-RO" sz="2400" i="1" dirty="0" smtClean="0">
                <a:solidFill>
                  <a:srgbClr val="222222"/>
                </a:solidFill>
                <a:latin typeface="Arial Black" pitchFamily="34" charset="0"/>
                <a:ea typeface="Times New Roman" pitchFamily="18" charset="0"/>
                <a:cs typeface="Times New Roman" pitchFamily="18" charset="0"/>
              </a:rPr>
              <a:t>Au desfășurat multe activități prin care au predat  copiilor  valorile umane fundamentale: simpatie, empatie, toleranță, acceptare etc.</a:t>
            </a:r>
            <a:endParaRPr lang="en-US" sz="2400" i="1" dirty="0" smtClean="0">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tografia postatÄ de NLP Romania."/>
          <p:cNvPicPr/>
          <p:nvPr/>
        </p:nvPicPr>
        <p:blipFill>
          <a:blip r:embed="rId2" cstate="print"/>
          <a:srcRect/>
          <a:stretch>
            <a:fillRect/>
          </a:stretch>
        </p:blipFill>
        <p:spPr bwMode="auto">
          <a:xfrm>
            <a:off x="755576" y="1772816"/>
            <a:ext cx="7416824" cy="4725144"/>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4" name="Rectangle 3"/>
          <p:cNvSpPr/>
          <p:nvPr/>
        </p:nvSpPr>
        <p:spPr>
          <a:xfrm>
            <a:off x="107504" y="116632"/>
            <a:ext cx="8856984" cy="175432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ro-RO" b="1" i="1" dirty="0" smtClean="0">
                <a:latin typeface="Arial Black" pitchFamily="34" charset="0"/>
                <a:cs typeface="Times New Roman" pitchFamily="18" charset="0"/>
              </a:rPr>
              <a:t>Au înțeles înaintea altora că ”</a:t>
            </a:r>
            <a:r>
              <a:rPr lang="en-US" b="1" i="1" dirty="0" err="1" smtClean="0">
                <a:latin typeface="Arial Black" pitchFamily="34" charset="0"/>
                <a:cs typeface="Times New Roman" pitchFamily="18" charset="0"/>
              </a:rPr>
              <a:t>Orice</a:t>
            </a:r>
            <a:r>
              <a:rPr lang="en-US" b="1" i="1" dirty="0" smtClean="0">
                <a:latin typeface="Arial Black" pitchFamily="34" charset="0"/>
                <a:cs typeface="Times New Roman" pitchFamily="18" charset="0"/>
              </a:rPr>
              <a:t> drum </a:t>
            </a:r>
            <a:r>
              <a:rPr lang="ro-RO" b="1" i="1" dirty="0" smtClean="0">
                <a:latin typeface="Arial Black" pitchFamily="34" charset="0"/>
                <a:cs typeface="Times New Roman" pitchFamily="18" charset="0"/>
              </a:rPr>
              <a:t>î</a:t>
            </a:r>
            <a:r>
              <a:rPr lang="en-US" b="1" i="1" dirty="0" err="1" smtClean="0">
                <a:latin typeface="Arial Black" pitchFamily="34" charset="0"/>
                <a:cs typeface="Times New Roman" pitchFamily="18" charset="0"/>
              </a:rPr>
              <a:t>ncepe</a:t>
            </a:r>
            <a:r>
              <a:rPr lang="en-US" b="1" i="1" dirty="0" smtClean="0">
                <a:latin typeface="Arial Black" pitchFamily="34" charset="0"/>
                <a:cs typeface="Times New Roman" pitchFamily="18" charset="0"/>
              </a:rPr>
              <a:t> cu un prim pas</a:t>
            </a:r>
            <a:r>
              <a:rPr lang="ro-RO" b="1" i="1" dirty="0" smtClean="0">
                <a:latin typeface="Arial Black" pitchFamily="34" charset="0"/>
                <a:cs typeface="Times New Roman" pitchFamily="18" charset="0"/>
              </a:rPr>
              <a:t>!” și-au ales să acorde sprijin profesional celor care au cerut, făcând </a:t>
            </a:r>
            <a:r>
              <a:rPr lang="ro-RO" i="1" dirty="0" smtClean="0">
                <a:latin typeface="Arial Black" pitchFamily="34" charset="0"/>
                <a:ea typeface="Calibri" pitchFamily="34" charset="0"/>
                <a:cs typeface="Times New Roman" pitchFamily="18" charset="0"/>
              </a:rPr>
              <a:t>să răsune din nou muzica umanului!</a:t>
            </a:r>
            <a:endParaRPr lang="ro-RO" b="1" i="1" dirty="0" smtClean="0">
              <a:latin typeface="Arial Black" pitchFamily="34" charset="0"/>
              <a:cs typeface="Times New Roman" pitchFamily="18" charset="0"/>
            </a:endParaRPr>
          </a:p>
          <a:p>
            <a:pPr algn="just">
              <a:lnSpc>
                <a:spcPct val="150000"/>
              </a:lnSpc>
            </a:pPr>
            <a:r>
              <a:rPr lang="ro-RO" b="1" i="1" dirty="0" smtClean="0">
                <a:latin typeface="Arial Black" pitchFamily="34" charset="0"/>
                <a:cs typeface="Times New Roman" pitchFamily="18" charset="0"/>
              </a:rPr>
              <a:t>Mulțumim pentru </a:t>
            </a:r>
            <a:r>
              <a:rPr lang="ro-RO" i="1" dirty="0" smtClean="0">
                <a:latin typeface="Arial Black" pitchFamily="34" charset="0"/>
                <a:ea typeface="Calibri" pitchFamily="34" charset="0"/>
                <a:cs typeface="Times New Roman" pitchFamily="18" charset="0"/>
              </a:rPr>
              <a:t>simpatie, empatie și altruism! </a:t>
            </a:r>
            <a:endParaRPr lang="en-US" i="1" dirty="0">
              <a:latin typeface="Arial Black"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9036496" cy="40011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o-RO" sz="2000" b="1" i="1" dirty="0" smtClean="0">
                <a:latin typeface="Arial Black" pitchFamily="34" charset="0"/>
                <a:ea typeface="Calibri" pitchFamily="34" charset="0"/>
                <a:cs typeface="Times New Roman" pitchFamily="18" charset="0"/>
              </a:rPr>
              <a:t>Și  au lăsat urme...urme ale efortului conjugat...</a:t>
            </a:r>
            <a:endParaRPr lang="en-US" sz="2000" i="1" dirty="0">
              <a:latin typeface="Arial Black" pitchFamily="34" charset="0"/>
            </a:endParaRPr>
          </a:p>
        </p:txBody>
      </p:sp>
      <p:pic>
        <p:nvPicPr>
          <p:cNvPr id="4" name="Picture 3" descr="https://drumuricatretine.files.wordpress.com/2010/02/urme-pe-nisip.jpg?w=296&amp;h=300"/>
          <p:cNvPicPr>
            <a:picLocks noChangeAspect="1" noChangeArrowheads="1"/>
          </p:cNvPicPr>
          <p:nvPr/>
        </p:nvPicPr>
        <p:blipFill>
          <a:blip r:embed="rId2" cstate="print"/>
          <a:srcRect/>
          <a:stretch>
            <a:fillRect/>
          </a:stretch>
        </p:blipFill>
        <p:spPr bwMode="auto">
          <a:xfrm>
            <a:off x="0" y="764704"/>
            <a:ext cx="9144000" cy="6237312"/>
          </a:xfrm>
          <a:prstGeom prst="rect">
            <a:avLst/>
          </a:prstGeom>
        </p:spPr>
        <p:style>
          <a:lnRef idx="2">
            <a:schemeClr val="accent6"/>
          </a:lnRef>
          <a:fillRef idx="1">
            <a:schemeClr val="lt1"/>
          </a:fillRef>
          <a:effectRef idx="0">
            <a:schemeClr val="accent6"/>
          </a:effectRef>
          <a:fontRef idx="minor">
            <a:schemeClr val="dk1"/>
          </a:fontRef>
        </p:style>
      </p:pic>
      <p:sp>
        <p:nvSpPr>
          <p:cNvPr id="5" name="Rectangle 4"/>
          <p:cNvSpPr/>
          <p:nvPr/>
        </p:nvSpPr>
        <p:spPr>
          <a:xfrm rot="21271573">
            <a:off x="183456" y="5403972"/>
            <a:ext cx="2621681" cy="615553"/>
          </a:xfrm>
          <a:prstGeom prst="rect">
            <a:avLst/>
          </a:prstGeom>
        </p:spPr>
        <p:txBody>
          <a:bodyPr wrap="square">
            <a:spAutoFit/>
          </a:bodyPr>
          <a:lstStyle/>
          <a:p>
            <a:r>
              <a:rPr lang="en-US" sz="1600" b="1" i="1" dirty="0" err="1" smtClean="0"/>
              <a:t>Calitate</a:t>
            </a:r>
            <a:r>
              <a:rPr lang="ro-RO" sz="1600" b="1" i="1" dirty="0" smtClean="0"/>
              <a:t>- forma de  politețea  a profesorului</a:t>
            </a:r>
            <a:r>
              <a:rPr lang="ro-RO" b="1" dirty="0" smtClean="0"/>
              <a:t>!</a:t>
            </a:r>
            <a:endParaRPr lang="en-US" b="1" dirty="0"/>
          </a:p>
        </p:txBody>
      </p:sp>
      <p:sp>
        <p:nvSpPr>
          <p:cNvPr id="6" name="Rectangle 5"/>
          <p:cNvSpPr/>
          <p:nvPr/>
        </p:nvSpPr>
        <p:spPr>
          <a:xfrm rot="20093450">
            <a:off x="2009193" y="2778138"/>
            <a:ext cx="1656548" cy="338554"/>
          </a:xfrm>
          <a:prstGeom prst="rect">
            <a:avLst/>
          </a:prstGeom>
        </p:spPr>
        <p:txBody>
          <a:bodyPr wrap="square">
            <a:spAutoFit/>
          </a:bodyPr>
          <a:lstStyle/>
          <a:p>
            <a:r>
              <a:rPr lang="ro-RO" sz="1600" b="1" i="1" dirty="0" smtClean="0"/>
              <a:t>Iubire de copiii!</a:t>
            </a:r>
            <a:endParaRPr lang="en-US" sz="1600" b="1" i="1" dirty="0"/>
          </a:p>
        </p:txBody>
      </p:sp>
      <p:sp>
        <p:nvSpPr>
          <p:cNvPr id="7" name="Rectangle 6"/>
          <p:cNvSpPr/>
          <p:nvPr/>
        </p:nvSpPr>
        <p:spPr>
          <a:xfrm>
            <a:off x="5652120" y="5661248"/>
            <a:ext cx="3491880" cy="338554"/>
          </a:xfrm>
          <a:prstGeom prst="rect">
            <a:avLst/>
          </a:prstGeom>
        </p:spPr>
        <p:txBody>
          <a:bodyPr wrap="square">
            <a:spAutoFit/>
          </a:bodyPr>
          <a:lstStyle/>
          <a:p>
            <a:r>
              <a:rPr lang="ro-RO" sz="1600" b="1" i="1" dirty="0" smtClean="0"/>
              <a:t>Respect pentru copil și meserie</a:t>
            </a:r>
            <a:r>
              <a:rPr lang="ro-RO" sz="1600" i="1" dirty="0" smtClean="0"/>
              <a:t>!</a:t>
            </a:r>
            <a:endParaRPr lang="en-US" sz="1600" i="1" dirty="0"/>
          </a:p>
        </p:txBody>
      </p:sp>
      <p:sp>
        <p:nvSpPr>
          <p:cNvPr id="8" name="Rectangle 7"/>
          <p:cNvSpPr/>
          <p:nvPr/>
        </p:nvSpPr>
        <p:spPr>
          <a:xfrm>
            <a:off x="5868144" y="4077072"/>
            <a:ext cx="1656184" cy="338554"/>
          </a:xfrm>
          <a:prstGeom prst="rect">
            <a:avLst/>
          </a:prstGeom>
        </p:spPr>
        <p:txBody>
          <a:bodyPr wrap="square">
            <a:spAutoFit/>
          </a:bodyPr>
          <a:lstStyle/>
          <a:p>
            <a:r>
              <a:rPr lang="ro-RO" sz="1600" b="1" i="1" dirty="0" smtClean="0"/>
              <a:t>Perseverență!</a:t>
            </a:r>
            <a:endParaRPr lang="en-US" sz="1600" b="1" i="1" dirty="0"/>
          </a:p>
        </p:txBody>
      </p:sp>
      <p:sp>
        <p:nvSpPr>
          <p:cNvPr id="9" name="Rectangle 8"/>
          <p:cNvSpPr/>
          <p:nvPr/>
        </p:nvSpPr>
        <p:spPr>
          <a:xfrm rot="21374394">
            <a:off x="1776897" y="5955659"/>
            <a:ext cx="1025052" cy="338554"/>
          </a:xfrm>
          <a:prstGeom prst="rect">
            <a:avLst/>
          </a:prstGeom>
        </p:spPr>
        <p:txBody>
          <a:bodyPr wrap="square">
            <a:spAutoFit/>
          </a:bodyPr>
          <a:lstStyle/>
          <a:p>
            <a:r>
              <a:rPr lang="ro-RO" sz="1600" b="1" dirty="0" smtClean="0"/>
              <a:t>Progres!</a:t>
            </a:r>
            <a:endParaRPr lang="en-US" sz="1600" b="1" dirty="0"/>
          </a:p>
        </p:txBody>
      </p:sp>
      <p:sp>
        <p:nvSpPr>
          <p:cNvPr id="10" name="Rectangle 9"/>
          <p:cNvSpPr/>
          <p:nvPr/>
        </p:nvSpPr>
        <p:spPr>
          <a:xfrm rot="21116861">
            <a:off x="2203287" y="4786567"/>
            <a:ext cx="1099731" cy="338554"/>
          </a:xfrm>
          <a:prstGeom prst="rect">
            <a:avLst/>
          </a:prstGeom>
        </p:spPr>
        <p:txBody>
          <a:bodyPr wrap="square">
            <a:spAutoFit/>
          </a:bodyPr>
          <a:lstStyle/>
          <a:p>
            <a:r>
              <a:rPr lang="ro-RO" sz="1600" b="1" dirty="0" smtClean="0"/>
              <a:t>Progres!</a:t>
            </a:r>
            <a:endParaRPr lang="en-US" sz="1600" b="1" dirty="0"/>
          </a:p>
        </p:txBody>
      </p:sp>
      <p:sp>
        <p:nvSpPr>
          <p:cNvPr id="11" name="Rectangle 10"/>
          <p:cNvSpPr/>
          <p:nvPr/>
        </p:nvSpPr>
        <p:spPr>
          <a:xfrm>
            <a:off x="5148064" y="3068960"/>
            <a:ext cx="2592288" cy="338554"/>
          </a:xfrm>
          <a:prstGeom prst="rect">
            <a:avLst/>
          </a:prstGeom>
        </p:spPr>
        <p:txBody>
          <a:bodyPr wrap="square">
            <a:spAutoFit/>
          </a:bodyPr>
          <a:lstStyle/>
          <a:p>
            <a:r>
              <a:rPr lang="ro-RO" sz="1600" b="1" i="1" dirty="0" smtClean="0"/>
              <a:t>Respect pentru alții!</a:t>
            </a:r>
            <a:endParaRPr lang="en-US" sz="1600" b="1" i="1" dirty="0"/>
          </a:p>
        </p:txBody>
      </p:sp>
      <p:sp>
        <p:nvSpPr>
          <p:cNvPr id="12" name="Rectangle 11"/>
          <p:cNvSpPr/>
          <p:nvPr/>
        </p:nvSpPr>
        <p:spPr>
          <a:xfrm>
            <a:off x="2123729" y="3982997"/>
            <a:ext cx="2376264" cy="369332"/>
          </a:xfrm>
          <a:prstGeom prst="rect">
            <a:avLst/>
          </a:prstGeom>
        </p:spPr>
        <p:txBody>
          <a:bodyPr wrap="square">
            <a:spAutoFit/>
          </a:bodyPr>
          <a:lstStyle/>
          <a:p>
            <a:r>
              <a:rPr lang="ro-RO" b="1" i="1" dirty="0" smtClean="0"/>
              <a:t>Respect pentru tine!</a:t>
            </a:r>
            <a:endParaRPr lang="en-US" b="1" i="1" dirty="0"/>
          </a:p>
        </p:txBody>
      </p:sp>
      <p:sp>
        <p:nvSpPr>
          <p:cNvPr id="13" name="Rectangle 12"/>
          <p:cNvSpPr/>
          <p:nvPr/>
        </p:nvSpPr>
        <p:spPr>
          <a:xfrm>
            <a:off x="0" y="2420888"/>
            <a:ext cx="2843807" cy="615553"/>
          </a:xfrm>
          <a:prstGeom prst="rect">
            <a:avLst/>
          </a:prstGeom>
        </p:spPr>
        <p:txBody>
          <a:bodyPr wrap="square">
            <a:spAutoFit/>
          </a:bodyPr>
          <a:lstStyle/>
          <a:p>
            <a:r>
              <a:rPr lang="ro-RO" sz="1600" b="1" i="1" dirty="0" smtClean="0"/>
              <a:t>Responsabilitatea pentru toate acțiunile</a:t>
            </a:r>
            <a:r>
              <a:rPr lang="ro-RO" b="1" i="1" dirty="0" smtClean="0"/>
              <a:t>!</a:t>
            </a:r>
            <a:endParaRPr lang="en-US" b="1" i="1" dirty="0"/>
          </a:p>
        </p:txBody>
      </p:sp>
      <p:sp>
        <p:nvSpPr>
          <p:cNvPr id="14" name="Rectangle 13"/>
          <p:cNvSpPr/>
          <p:nvPr/>
        </p:nvSpPr>
        <p:spPr>
          <a:xfrm>
            <a:off x="179512" y="3356993"/>
            <a:ext cx="1944216" cy="1200329"/>
          </a:xfrm>
          <a:prstGeom prst="rect">
            <a:avLst/>
          </a:prstGeom>
        </p:spPr>
        <p:txBody>
          <a:bodyPr wrap="square">
            <a:spAutoFit/>
          </a:bodyPr>
          <a:lstStyle/>
          <a:p>
            <a:r>
              <a:rPr lang="ro-RO" b="1" i="1" dirty="0">
                <a:latin typeface="Times New Roman" pitchFamily="18" charset="0"/>
                <a:ea typeface="Calibri" pitchFamily="34" charset="0"/>
                <a:cs typeface="Times New Roman" pitchFamily="18" charset="0"/>
              </a:rPr>
              <a:t>F</a:t>
            </a:r>
            <a:r>
              <a:rPr lang="ro-RO" b="1" i="1" dirty="0" smtClean="0">
                <a:latin typeface="Times New Roman" pitchFamily="18" charset="0"/>
                <a:ea typeface="Calibri" pitchFamily="34" charset="0"/>
                <a:cs typeface="Times New Roman" pitchFamily="18" charset="0"/>
              </a:rPr>
              <a:t>rumusețea  și curățenie sufletească și profesională!</a:t>
            </a:r>
            <a:endParaRPr lang="en-US" i="1" dirty="0"/>
          </a:p>
        </p:txBody>
      </p:sp>
      <p:sp>
        <p:nvSpPr>
          <p:cNvPr id="15" name="Rectangle 14"/>
          <p:cNvSpPr/>
          <p:nvPr/>
        </p:nvSpPr>
        <p:spPr>
          <a:xfrm flipH="1">
            <a:off x="6732240" y="1988840"/>
            <a:ext cx="2411760" cy="369332"/>
          </a:xfrm>
          <a:prstGeom prst="rect">
            <a:avLst/>
          </a:prstGeom>
        </p:spPr>
        <p:txBody>
          <a:bodyPr wrap="square">
            <a:spAutoFit/>
          </a:bodyPr>
          <a:lstStyle/>
          <a:p>
            <a:r>
              <a:rPr lang="ro-RO" sz="1400" b="1" dirty="0" err="1">
                <a:solidFill>
                  <a:srgbClr val="000000"/>
                </a:solidFill>
                <a:latin typeface="Calibri" pitchFamily="34" charset="0"/>
                <a:ea typeface="Times New Roman" pitchFamily="18" charset="0"/>
                <a:cs typeface="Calibri" pitchFamily="34" charset="0"/>
              </a:rPr>
              <a:t>C</a:t>
            </a:r>
            <a:r>
              <a:rPr lang="en-US" sz="1600" b="1" i="1" dirty="0" err="1" smtClean="0">
                <a:solidFill>
                  <a:srgbClr val="000000"/>
                </a:solidFill>
                <a:latin typeface="Calibri" pitchFamily="34" charset="0"/>
                <a:ea typeface="Times New Roman" pitchFamily="18" charset="0"/>
                <a:cs typeface="Calibri" pitchFamily="34" charset="0"/>
              </a:rPr>
              <a:t>onsecvenţă</a:t>
            </a:r>
            <a:r>
              <a:rPr lang="en-US" sz="1600" b="1" i="1" dirty="0" smtClean="0">
                <a:solidFill>
                  <a:srgbClr val="000000"/>
                </a:solidFill>
                <a:latin typeface="Calibri" pitchFamily="34" charset="0"/>
                <a:ea typeface="Times New Roman" pitchFamily="18" charset="0"/>
                <a:cs typeface="Calibri" pitchFamily="34" charset="0"/>
              </a:rPr>
              <a:t>, </a:t>
            </a:r>
            <a:r>
              <a:rPr lang="en-US" sz="1600" b="1" i="1" dirty="0" err="1" smtClean="0">
                <a:solidFill>
                  <a:srgbClr val="000000"/>
                </a:solidFill>
                <a:latin typeface="Calibri" pitchFamily="34" charset="0"/>
                <a:ea typeface="Times New Roman" pitchFamily="18" charset="0"/>
                <a:cs typeface="Calibri" pitchFamily="34" charset="0"/>
              </a:rPr>
              <a:t>moralitate</a:t>
            </a:r>
            <a:r>
              <a:rPr lang="ro-RO" b="1" i="1" dirty="0" smtClean="0">
                <a:solidFill>
                  <a:srgbClr val="000000"/>
                </a:solidFill>
                <a:latin typeface="Calibri" pitchFamily="34" charset="0"/>
                <a:ea typeface="Times New Roman" pitchFamily="18" charset="0"/>
                <a:cs typeface="Calibri" pitchFamily="34" charset="0"/>
              </a:rPr>
              <a:t>!</a:t>
            </a:r>
            <a:endParaRPr lang="en-US" b="1" i="1" dirty="0">
              <a:latin typeface="Calibri" pitchFamily="34" charset="0"/>
              <a:cs typeface="Calibri" pitchFamily="34" charset="0"/>
            </a:endParaRPr>
          </a:p>
        </p:txBody>
      </p:sp>
      <p:sp>
        <p:nvSpPr>
          <p:cNvPr id="16" name="Rectangle 15"/>
          <p:cNvSpPr/>
          <p:nvPr/>
        </p:nvSpPr>
        <p:spPr>
          <a:xfrm>
            <a:off x="3203848" y="5157192"/>
            <a:ext cx="2027093" cy="338554"/>
          </a:xfrm>
          <a:prstGeom prst="rect">
            <a:avLst/>
          </a:prstGeom>
        </p:spPr>
        <p:txBody>
          <a:bodyPr wrap="none">
            <a:spAutoFit/>
          </a:bodyPr>
          <a:lstStyle/>
          <a:p>
            <a:r>
              <a:rPr lang="ro-RO" sz="1600" b="1" i="1" dirty="0">
                <a:latin typeface="Calibri" pitchFamily="34" charset="0"/>
                <a:ea typeface="Calibri" pitchFamily="34" charset="0"/>
                <a:cs typeface="Calibri" pitchFamily="34" charset="0"/>
              </a:rPr>
              <a:t>C</a:t>
            </a:r>
            <a:r>
              <a:rPr lang="ro-RO" sz="1600" b="1" i="1" dirty="0" smtClean="0">
                <a:latin typeface="Calibri" pitchFamily="34" charset="0"/>
                <a:ea typeface="Calibri" pitchFamily="34" charset="0"/>
                <a:cs typeface="Calibri" pitchFamily="34" charset="0"/>
              </a:rPr>
              <a:t>onducere  științifică</a:t>
            </a:r>
            <a:r>
              <a:rPr lang="ro-RO" sz="1600" dirty="0" smtClean="0">
                <a:latin typeface="Calibri" pitchFamily="34" charset="0"/>
                <a:ea typeface="Calibri" pitchFamily="34" charset="0"/>
                <a:cs typeface="Calibri" pitchFamily="34" charset="0"/>
              </a:rPr>
              <a:t>!</a:t>
            </a:r>
            <a:endParaRPr lang="en-US" sz="1600" dirty="0">
              <a:latin typeface="Calibri" pitchFamily="34" charset="0"/>
              <a:cs typeface="Calibri" pitchFamily="34" charset="0"/>
            </a:endParaRPr>
          </a:p>
        </p:txBody>
      </p:sp>
      <p:sp>
        <p:nvSpPr>
          <p:cNvPr id="17" name="Rectangle 16"/>
          <p:cNvSpPr/>
          <p:nvPr/>
        </p:nvSpPr>
        <p:spPr>
          <a:xfrm>
            <a:off x="2987824" y="5805264"/>
            <a:ext cx="2664296" cy="338554"/>
          </a:xfrm>
          <a:prstGeom prst="rect">
            <a:avLst/>
          </a:prstGeom>
        </p:spPr>
        <p:txBody>
          <a:bodyPr wrap="square">
            <a:spAutoFit/>
          </a:bodyPr>
          <a:lstStyle/>
          <a:p>
            <a:r>
              <a:rPr lang="ro-RO" sz="1600" b="1" i="1" dirty="0" smtClean="0">
                <a:latin typeface="Calibri" pitchFamily="34" charset="0"/>
                <a:ea typeface="Calibri" pitchFamily="34" charset="0"/>
                <a:cs typeface="Calibri" pitchFamily="34" charset="0"/>
              </a:rPr>
              <a:t>Atmosferă de lucru prielnică</a:t>
            </a:r>
            <a:r>
              <a:rPr lang="ro-RO" sz="1600" b="1" i="1" dirty="0" smtClean="0">
                <a:latin typeface="Times New Roman" pitchFamily="18" charset="0"/>
                <a:ea typeface="Calibri" pitchFamily="34" charset="0"/>
                <a:cs typeface="Times New Roman" pitchFamily="18" charset="0"/>
              </a:rPr>
              <a:t>! </a:t>
            </a:r>
            <a:endParaRPr lang="en-US" sz="1600" b="1" i="1" dirty="0"/>
          </a:p>
        </p:txBody>
      </p:sp>
      <p:sp>
        <p:nvSpPr>
          <p:cNvPr id="18" name="Rectangle 17"/>
          <p:cNvSpPr/>
          <p:nvPr/>
        </p:nvSpPr>
        <p:spPr>
          <a:xfrm>
            <a:off x="2915816" y="3501008"/>
            <a:ext cx="3322666" cy="369332"/>
          </a:xfrm>
          <a:prstGeom prst="rect">
            <a:avLst/>
          </a:prstGeom>
        </p:spPr>
        <p:txBody>
          <a:bodyPr wrap="square">
            <a:spAutoFit/>
          </a:bodyPr>
          <a:lstStyle/>
          <a:p>
            <a:r>
              <a:rPr lang="ro-RO" sz="1600" b="1" i="1" dirty="0" smtClean="0">
                <a:latin typeface="Calibri" pitchFamily="34" charset="0"/>
                <a:ea typeface="Calibri" pitchFamily="34" charset="0"/>
                <a:cs typeface="Calibri" pitchFamily="34" charset="0"/>
              </a:rPr>
              <a:t>Echivalență între bine și frumos</a:t>
            </a:r>
            <a:r>
              <a:rPr lang="ro-RO" dirty="0" smtClean="0">
                <a:latin typeface="Times New Roman" pitchFamily="18" charset="0"/>
                <a:ea typeface="Calibri" pitchFamily="34" charset="0"/>
                <a:cs typeface="Times New Roman" pitchFamily="18" charset="0"/>
              </a:rPr>
              <a:t>!</a:t>
            </a:r>
            <a:endParaRPr lang="en-US" dirty="0"/>
          </a:p>
        </p:txBody>
      </p:sp>
      <p:sp>
        <p:nvSpPr>
          <p:cNvPr id="19" name="Rectangle 18"/>
          <p:cNvSpPr/>
          <p:nvPr/>
        </p:nvSpPr>
        <p:spPr>
          <a:xfrm>
            <a:off x="4067944" y="2060848"/>
            <a:ext cx="2736304" cy="584775"/>
          </a:xfrm>
          <a:prstGeom prst="rect">
            <a:avLst/>
          </a:prstGeom>
        </p:spPr>
        <p:txBody>
          <a:bodyPr wrap="square">
            <a:spAutoFit/>
          </a:bodyPr>
          <a:lstStyle/>
          <a:p>
            <a:r>
              <a:rPr lang="ro-RO" sz="1600" b="1" i="1" dirty="0" smtClean="0">
                <a:latin typeface="Times New Roman" pitchFamily="18" charset="0"/>
                <a:ea typeface="Calibri" pitchFamily="34" charset="0"/>
                <a:cs typeface="Times New Roman" pitchFamily="18" charset="0"/>
              </a:rPr>
              <a:t>strategii care nu limitează ci motivează!</a:t>
            </a:r>
            <a:endParaRPr lang="en-US" sz="1600" b="1" i="1" dirty="0"/>
          </a:p>
        </p:txBody>
      </p:sp>
      <p:sp>
        <p:nvSpPr>
          <p:cNvPr id="20" name="Rectangle 19"/>
          <p:cNvSpPr/>
          <p:nvPr/>
        </p:nvSpPr>
        <p:spPr>
          <a:xfrm>
            <a:off x="5508104" y="4653136"/>
            <a:ext cx="3528392" cy="584775"/>
          </a:xfrm>
          <a:prstGeom prst="rect">
            <a:avLst/>
          </a:prstGeom>
        </p:spPr>
        <p:txBody>
          <a:bodyPr wrap="square">
            <a:spAutoFit/>
          </a:bodyPr>
          <a:lstStyle/>
          <a:p>
            <a:r>
              <a:rPr lang="ro-RO" sz="1600" b="1" i="1" dirty="0" smtClean="0"/>
              <a:t>Cele multe săli de clasă-reconstituie l</a:t>
            </a:r>
            <a:r>
              <a:rPr lang="en-US" sz="1600" b="1" i="1" dirty="0" err="1" smtClean="0"/>
              <a:t>ume</a:t>
            </a:r>
            <a:r>
              <a:rPr lang="ro-RO" sz="1600" b="1" i="1" dirty="0" smtClean="0"/>
              <a:t>a </a:t>
            </a:r>
            <a:r>
              <a:rPr lang="en-US" sz="1600" b="1" i="1" dirty="0" smtClean="0"/>
              <a:t> de </a:t>
            </a:r>
            <a:r>
              <a:rPr lang="en-US" sz="1600" b="1" i="1" dirty="0" err="1" smtClean="0"/>
              <a:t>basm</a:t>
            </a:r>
            <a:r>
              <a:rPr lang="ro-RO" sz="1600" b="1" i="1" dirty="0"/>
              <a:t> </a:t>
            </a:r>
            <a:r>
              <a:rPr lang="ro-RO" sz="1600" b="1" i="1" dirty="0" smtClean="0"/>
              <a:t>a copilăriei!</a:t>
            </a:r>
            <a:endParaRPr lang="en-US" sz="1600" b="1" dirty="0"/>
          </a:p>
        </p:txBody>
      </p:sp>
      <p:sp>
        <p:nvSpPr>
          <p:cNvPr id="21" name="Rectangle 20"/>
          <p:cNvSpPr/>
          <p:nvPr/>
        </p:nvSpPr>
        <p:spPr>
          <a:xfrm>
            <a:off x="5940152" y="3429000"/>
            <a:ext cx="3203848" cy="584775"/>
          </a:xfrm>
          <a:prstGeom prst="rect">
            <a:avLst/>
          </a:prstGeom>
        </p:spPr>
        <p:txBody>
          <a:bodyPr wrap="square">
            <a:spAutoFit/>
          </a:bodyPr>
          <a:lstStyle/>
          <a:p>
            <a:r>
              <a:rPr lang="ro-RO" sz="1600" b="1" i="1" dirty="0" smtClean="0">
                <a:solidFill>
                  <a:srgbClr val="000000"/>
                </a:solidFill>
                <a:latin typeface="Times New Roman" pitchFamily="18" charset="0"/>
                <a:ea typeface="Times New Roman" pitchFamily="18" charset="0"/>
                <a:cs typeface="Times New Roman" pitchFamily="18" charset="0"/>
              </a:rPr>
              <a:t>A crescut interesul </a:t>
            </a:r>
            <a:r>
              <a:rPr lang="en-US" sz="1600" b="1" i="1" dirty="0" smtClean="0">
                <a:solidFill>
                  <a:srgbClr val="000000"/>
                </a:solidFill>
                <a:latin typeface="Times New Roman" pitchFamily="18" charset="0"/>
                <a:ea typeface="Times New Roman" pitchFamily="18" charset="0"/>
                <a:cs typeface="Times New Roman" pitchFamily="18" charset="0"/>
              </a:rPr>
              <a:t> </a:t>
            </a:r>
            <a:r>
              <a:rPr lang="en-US" sz="1600" b="1" i="1" dirty="0" err="1" smtClean="0">
                <a:solidFill>
                  <a:srgbClr val="000000"/>
                </a:solidFill>
                <a:latin typeface="Times New Roman" pitchFamily="18" charset="0"/>
                <a:ea typeface="Times New Roman" pitchFamily="18" charset="0"/>
                <a:cs typeface="Times New Roman" pitchFamily="18" charset="0"/>
              </a:rPr>
              <a:t>către</a:t>
            </a:r>
            <a:r>
              <a:rPr lang="en-US" sz="1600" b="1" i="1" dirty="0" smtClean="0">
                <a:solidFill>
                  <a:srgbClr val="000000"/>
                </a:solidFill>
                <a:latin typeface="Times New Roman" pitchFamily="18" charset="0"/>
                <a:ea typeface="Times New Roman" pitchFamily="18" charset="0"/>
                <a:cs typeface="Times New Roman" pitchFamily="18" charset="0"/>
              </a:rPr>
              <a:t> tot </a:t>
            </a:r>
            <a:r>
              <a:rPr lang="en-US" sz="1600" b="1" i="1" dirty="0" err="1" smtClean="0">
                <a:solidFill>
                  <a:srgbClr val="000000"/>
                </a:solidFill>
                <a:latin typeface="Times New Roman" pitchFamily="18" charset="0"/>
                <a:ea typeface="Times New Roman" pitchFamily="18" charset="0"/>
                <a:cs typeface="Times New Roman" pitchFamily="18" charset="0"/>
              </a:rPr>
              <a:t>ce</a:t>
            </a:r>
            <a:r>
              <a:rPr lang="en-US" sz="1600" b="1" i="1" dirty="0" smtClean="0">
                <a:solidFill>
                  <a:srgbClr val="000000"/>
                </a:solidFill>
                <a:latin typeface="Times New Roman" pitchFamily="18" charset="0"/>
                <a:ea typeface="Times New Roman" pitchFamily="18" charset="0"/>
                <a:cs typeface="Times New Roman" pitchFamily="18" charset="0"/>
              </a:rPr>
              <a:t> e </a:t>
            </a:r>
            <a:r>
              <a:rPr lang="en-US" sz="1600" b="1" i="1" dirty="0" err="1" smtClean="0">
                <a:solidFill>
                  <a:srgbClr val="000000"/>
                </a:solidFill>
                <a:latin typeface="Times New Roman" pitchFamily="18" charset="0"/>
                <a:ea typeface="Times New Roman" pitchFamily="18" charset="0"/>
                <a:cs typeface="Times New Roman" pitchFamily="18" charset="0"/>
              </a:rPr>
              <a:t>nou</a:t>
            </a:r>
            <a:r>
              <a:rPr lang="en-US" sz="1600" b="1" i="1" dirty="0" smtClean="0">
                <a:solidFill>
                  <a:srgbClr val="000000"/>
                </a:solidFill>
                <a:latin typeface="Times New Roman" pitchFamily="18" charset="0"/>
                <a:ea typeface="Times New Roman" pitchFamily="18" charset="0"/>
                <a:cs typeface="Times New Roman" pitchFamily="18" charset="0"/>
              </a:rPr>
              <a:t> </a:t>
            </a:r>
            <a:r>
              <a:rPr lang="en-US" sz="1600" b="1" i="1" dirty="0" err="1" smtClean="0">
                <a:solidFill>
                  <a:srgbClr val="000000"/>
                </a:solidFill>
                <a:latin typeface="Times New Roman" pitchFamily="18" charset="0"/>
                <a:ea typeface="Times New Roman" pitchFamily="18" charset="0"/>
                <a:cs typeface="Times New Roman" pitchFamily="18" charset="0"/>
              </a:rPr>
              <a:t>în</a:t>
            </a:r>
            <a:r>
              <a:rPr lang="en-US" sz="1600" b="1" i="1" dirty="0" smtClean="0">
                <a:solidFill>
                  <a:srgbClr val="000000"/>
                </a:solidFill>
                <a:latin typeface="Times New Roman" pitchFamily="18" charset="0"/>
                <a:ea typeface="Times New Roman" pitchFamily="18" charset="0"/>
                <a:cs typeface="Times New Roman" pitchFamily="18" charset="0"/>
              </a:rPr>
              <a:t> </a:t>
            </a:r>
            <a:r>
              <a:rPr lang="en-US" sz="1600" b="1" i="1" dirty="0" err="1" smtClean="0">
                <a:solidFill>
                  <a:srgbClr val="000000"/>
                </a:solidFill>
                <a:latin typeface="Times New Roman" pitchFamily="18" charset="0"/>
                <a:ea typeface="Times New Roman" pitchFamily="18" charset="0"/>
                <a:cs typeface="Times New Roman" pitchFamily="18" charset="0"/>
              </a:rPr>
              <a:t>domeniu</a:t>
            </a:r>
            <a:r>
              <a:rPr lang="ro-RO" sz="1600" b="1" i="1" dirty="0" smtClean="0">
                <a:solidFill>
                  <a:srgbClr val="000000"/>
                </a:solidFill>
                <a:latin typeface="Times New Roman" pitchFamily="18" charset="0"/>
                <a:ea typeface="Times New Roman" pitchFamily="18" charset="0"/>
                <a:cs typeface="Times New Roman" pitchFamily="18" charset="0"/>
              </a:rPr>
              <a:t>!</a:t>
            </a:r>
            <a:endParaRPr lang="en-US" sz="1600" dirty="0"/>
          </a:p>
        </p:txBody>
      </p:sp>
      <p:sp>
        <p:nvSpPr>
          <p:cNvPr id="22" name="Rectangle 21"/>
          <p:cNvSpPr/>
          <p:nvPr/>
        </p:nvSpPr>
        <p:spPr>
          <a:xfrm>
            <a:off x="179512" y="1052736"/>
            <a:ext cx="3528392" cy="584775"/>
          </a:xfrm>
          <a:prstGeom prst="rect">
            <a:avLst/>
          </a:prstGeom>
        </p:spPr>
        <p:txBody>
          <a:bodyPr wrap="square">
            <a:spAutoFit/>
          </a:bodyPr>
          <a:lstStyle/>
          <a:p>
            <a:r>
              <a:rPr lang="ro-RO" sz="1600" b="1" i="1" dirty="0" smtClean="0">
                <a:solidFill>
                  <a:srgbClr val="000000"/>
                </a:solidFill>
                <a:latin typeface="Times New Roman" pitchFamily="18" charset="0"/>
                <a:ea typeface="Times New Roman" pitchFamily="18" charset="0"/>
                <a:cs typeface="Times New Roman" pitchFamily="18" charset="0"/>
              </a:rPr>
              <a:t>A crescut interesul  pentru utilizarea </a:t>
            </a:r>
            <a:r>
              <a:rPr lang="en-US" sz="1600" b="1" i="1" dirty="0" err="1" smtClean="0">
                <a:solidFill>
                  <a:srgbClr val="000000"/>
                </a:solidFill>
                <a:latin typeface="Times New Roman" pitchFamily="18" charset="0"/>
                <a:ea typeface="Times New Roman" pitchFamily="18" charset="0"/>
                <a:cs typeface="Times New Roman" pitchFamily="18" charset="0"/>
              </a:rPr>
              <a:t>mijloacele</a:t>
            </a:r>
            <a:r>
              <a:rPr lang="en-US" sz="1600" b="1" i="1" dirty="0" smtClean="0">
                <a:solidFill>
                  <a:srgbClr val="000000"/>
                </a:solidFill>
                <a:latin typeface="Times New Roman" pitchFamily="18" charset="0"/>
                <a:ea typeface="Times New Roman" pitchFamily="18" charset="0"/>
                <a:cs typeface="Times New Roman" pitchFamily="18" charset="0"/>
              </a:rPr>
              <a:t> </a:t>
            </a:r>
            <a:r>
              <a:rPr lang="en-US" sz="1600" b="1" i="1" dirty="0" err="1" smtClean="0">
                <a:solidFill>
                  <a:srgbClr val="000000"/>
                </a:solidFill>
                <a:latin typeface="Times New Roman" pitchFamily="18" charset="0"/>
                <a:ea typeface="Times New Roman" pitchFamily="18" charset="0"/>
                <a:cs typeface="Times New Roman" pitchFamily="18" charset="0"/>
              </a:rPr>
              <a:t>moderne</a:t>
            </a:r>
            <a:r>
              <a:rPr lang="ro-RO" sz="1600" b="1" i="1" dirty="0" smtClean="0">
                <a:solidFill>
                  <a:srgbClr val="000000"/>
                </a:solidFill>
                <a:latin typeface="Times New Roman" pitchFamily="18" charset="0"/>
                <a:ea typeface="Times New Roman" pitchFamily="18" charset="0"/>
                <a:cs typeface="Times New Roman" pitchFamily="18" charset="0"/>
              </a:rPr>
              <a:t>!</a:t>
            </a:r>
            <a:endParaRPr lang="en-US" sz="1600" dirty="0"/>
          </a:p>
        </p:txBody>
      </p:sp>
      <p:sp>
        <p:nvSpPr>
          <p:cNvPr id="23" name="Rectangle 22"/>
          <p:cNvSpPr/>
          <p:nvPr/>
        </p:nvSpPr>
        <p:spPr>
          <a:xfrm>
            <a:off x="4211960" y="1124744"/>
            <a:ext cx="2592288" cy="584775"/>
          </a:xfrm>
          <a:prstGeom prst="rect">
            <a:avLst/>
          </a:prstGeom>
        </p:spPr>
        <p:txBody>
          <a:bodyPr wrap="square">
            <a:spAutoFit/>
          </a:bodyPr>
          <a:lstStyle/>
          <a:p>
            <a:r>
              <a:rPr lang="ro-RO" sz="1600" b="1" i="1" dirty="0" smtClean="0">
                <a:solidFill>
                  <a:srgbClr val="000000"/>
                </a:solidFill>
                <a:latin typeface="Times New Roman" pitchFamily="18" charset="0"/>
                <a:ea typeface="Times New Roman" pitchFamily="18" charset="0"/>
                <a:cs typeface="Times New Roman" pitchFamily="18" charset="0"/>
              </a:rPr>
              <a:t>Relația educ-copil a devenit una </a:t>
            </a:r>
            <a:r>
              <a:rPr lang="en-US" sz="1600" b="1" i="1" dirty="0" smtClean="0">
                <a:solidFill>
                  <a:srgbClr val="000000"/>
                </a:solidFill>
                <a:latin typeface="Times New Roman" pitchFamily="18" charset="0"/>
                <a:ea typeface="Times New Roman" pitchFamily="18" charset="0"/>
                <a:cs typeface="Times New Roman" pitchFamily="18" charset="0"/>
              </a:rPr>
              <a:t>“</a:t>
            </a:r>
            <a:r>
              <a:rPr lang="en-US" sz="1600" b="1" i="1" dirty="0" err="1" smtClean="0">
                <a:solidFill>
                  <a:srgbClr val="000000"/>
                </a:solidFill>
                <a:latin typeface="Times New Roman" pitchFamily="18" charset="0"/>
                <a:ea typeface="Times New Roman" pitchFamily="18" charset="0"/>
                <a:cs typeface="Times New Roman" pitchFamily="18" charset="0"/>
              </a:rPr>
              <a:t>mai</a:t>
            </a:r>
            <a:r>
              <a:rPr lang="en-US" sz="1600" b="1" i="1" dirty="0" smtClean="0">
                <a:solidFill>
                  <a:srgbClr val="000000"/>
                </a:solidFill>
                <a:latin typeface="Times New Roman" pitchFamily="18" charset="0"/>
                <a:ea typeface="Times New Roman" pitchFamily="18" charset="0"/>
                <a:cs typeface="Times New Roman" pitchFamily="18" charset="0"/>
              </a:rPr>
              <a:t> de </a:t>
            </a:r>
            <a:r>
              <a:rPr lang="en-US" sz="1600" b="1" i="1" dirty="0" err="1" smtClean="0">
                <a:solidFill>
                  <a:srgbClr val="000000"/>
                </a:solidFill>
                <a:latin typeface="Times New Roman" pitchFamily="18" charset="0"/>
                <a:ea typeface="Times New Roman" pitchFamily="18" charset="0"/>
                <a:cs typeface="Times New Roman" pitchFamily="18" charset="0"/>
              </a:rPr>
              <a:t>suflet</a:t>
            </a:r>
            <a:r>
              <a:rPr lang="ro-RO" sz="1600" b="1" i="1" dirty="0" smtClean="0">
                <a:solidFill>
                  <a:srgbClr val="000000"/>
                </a:solidFill>
                <a:latin typeface="Times New Roman" pitchFamily="18" charset="0"/>
                <a:ea typeface="Times New Roman" pitchFamily="18" charset="0"/>
                <a:cs typeface="Times New Roman" pitchFamily="18" charset="0"/>
              </a:rPr>
              <a:t>!</a:t>
            </a:r>
            <a:r>
              <a:rPr lang="en-US" sz="1600" b="1" i="1" dirty="0" smtClean="0">
                <a:solidFill>
                  <a:srgbClr val="000000"/>
                </a:solidFill>
                <a:latin typeface="Times New Roman" pitchFamily="18" charset="0"/>
                <a:ea typeface="Times New Roman" pitchFamily="18" charset="0"/>
                <a:cs typeface="Times New Roman" pitchFamily="18" charset="0"/>
              </a:rPr>
              <a:t>”</a:t>
            </a:r>
            <a:endParaRPr lang="en-US" sz="1600" dirty="0"/>
          </a:p>
        </p:txBody>
      </p:sp>
      <p:sp>
        <p:nvSpPr>
          <p:cNvPr id="24" name="Rectangle 23"/>
          <p:cNvSpPr/>
          <p:nvPr/>
        </p:nvSpPr>
        <p:spPr>
          <a:xfrm flipH="1">
            <a:off x="5652120" y="6237312"/>
            <a:ext cx="3491880" cy="646331"/>
          </a:xfrm>
          <a:prstGeom prst="rect">
            <a:avLst/>
          </a:prstGeom>
        </p:spPr>
        <p:txBody>
          <a:bodyPr wrap="square">
            <a:spAutoFit/>
          </a:bodyPr>
          <a:lstStyle/>
          <a:p>
            <a:r>
              <a:rPr lang="ro-RO" b="1" i="1" dirty="0" smtClean="0">
                <a:latin typeface="Times New Roman" pitchFamily="18" charset="0"/>
                <a:cs typeface="Times New Roman" pitchFamily="18" charset="0"/>
              </a:rPr>
              <a:t>Întâlnim mai multe colege cărora nu le este teamă de  </a:t>
            </a:r>
            <a:r>
              <a:rPr lang="en-US" b="1" i="1" dirty="0" err="1" smtClean="0">
                <a:latin typeface="Times New Roman" pitchFamily="18" charset="0"/>
                <a:cs typeface="Times New Roman" pitchFamily="18" charset="0"/>
              </a:rPr>
              <a:t>provocări</a:t>
            </a:r>
            <a:r>
              <a:rPr lang="ro-RO" b="1" i="1" dirty="0" smtClean="0">
                <a:latin typeface="Times New Roman" pitchFamily="18" charset="0"/>
                <a:cs typeface="Times New Roman" pitchFamily="18" charset="0"/>
              </a:rPr>
              <a:t>!</a:t>
            </a:r>
            <a:r>
              <a:rPr lang="en-US" b="1" i="1" dirty="0" smtClean="0">
                <a:latin typeface="Times New Roman" pitchFamily="18" charset="0"/>
                <a:cs typeface="Times New Roman" pitchFamily="18" charset="0"/>
              </a:rPr>
              <a:t> </a:t>
            </a:r>
            <a:endParaRPr lang="en-US" dirty="0"/>
          </a:p>
        </p:txBody>
      </p:sp>
      <p:sp>
        <p:nvSpPr>
          <p:cNvPr id="25" name="Rectangle 24"/>
          <p:cNvSpPr/>
          <p:nvPr/>
        </p:nvSpPr>
        <p:spPr>
          <a:xfrm>
            <a:off x="179512" y="6237312"/>
            <a:ext cx="5112567" cy="700000"/>
          </a:xfrm>
          <a:prstGeom prst="rect">
            <a:avLst/>
          </a:prstGeom>
        </p:spPr>
        <p:txBody>
          <a:bodyPr wrap="square">
            <a:spAutoFit/>
          </a:bodyPr>
          <a:lstStyle/>
          <a:p>
            <a:pPr fontAlgn="base">
              <a:lnSpc>
                <a:spcPct val="150000"/>
              </a:lnSpc>
              <a:spcBef>
                <a:spcPct val="0"/>
              </a:spcBef>
              <a:spcAft>
                <a:spcPct val="0"/>
              </a:spcAft>
            </a:pPr>
            <a:r>
              <a:rPr lang="ro-RO" sz="1400" b="1" i="1" dirty="0" smtClean="0">
                <a:latin typeface="Times New Roman" pitchFamily="18" charset="0"/>
                <a:cs typeface="Times New Roman" pitchFamily="18" charset="0"/>
              </a:rPr>
              <a:t>Multe activități care poartă </a:t>
            </a:r>
            <a:r>
              <a:rPr lang="en-US" sz="1400" b="1" i="1" dirty="0" err="1" smtClean="0">
                <a:latin typeface="Times New Roman" pitchFamily="18" charset="0"/>
                <a:cs typeface="Times New Roman" pitchFamily="18" charset="0"/>
              </a:rPr>
              <a:t>amprenta</a:t>
            </a:r>
            <a:r>
              <a:rPr lang="en-US" sz="1400" b="1" i="1" dirty="0" smtClean="0">
                <a:latin typeface="Times New Roman" pitchFamily="18" charset="0"/>
                <a:cs typeface="Times New Roman" pitchFamily="18" charset="0"/>
              </a:rPr>
              <a:t> </a:t>
            </a:r>
            <a:r>
              <a:rPr lang="en-US" sz="1400" b="1" i="1" dirty="0" err="1" smtClean="0">
                <a:latin typeface="Times New Roman" pitchFamily="18" charset="0"/>
                <a:cs typeface="Times New Roman" pitchFamily="18" charset="0"/>
              </a:rPr>
              <a:t>creativităţii</a:t>
            </a:r>
            <a:r>
              <a:rPr lang="ro-RO" sz="1400" b="1" i="1" dirty="0" smtClean="0">
                <a:latin typeface="Times New Roman" pitchFamily="18" charset="0"/>
                <a:cs typeface="Times New Roman" pitchFamily="18" charset="0"/>
              </a:rPr>
              <a:t> și a </a:t>
            </a:r>
            <a:r>
              <a:rPr lang="en-US" sz="1400" b="1" i="1" dirty="0" err="1" smtClean="0">
                <a:latin typeface="Times New Roman" pitchFamily="18" charset="0"/>
                <a:cs typeface="Times New Roman" pitchFamily="18" charset="0"/>
              </a:rPr>
              <a:t>originalităţii</a:t>
            </a:r>
            <a:r>
              <a:rPr lang="ro-RO" sz="1400" b="1" i="1" dirty="0">
                <a:latin typeface="Times New Roman" pitchFamily="18" charset="0"/>
                <a:cs typeface="Times New Roman" pitchFamily="18" charset="0"/>
              </a:rPr>
              <a:t>!</a:t>
            </a:r>
            <a:r>
              <a:rPr lang="en-US" sz="1400" b="1" i="1" dirty="0" smtClean="0">
                <a:latin typeface="Times New Roman" pitchFamily="18" charset="0"/>
                <a:cs typeface="Times New Roman" pitchFamily="18" charset="0"/>
              </a:rPr>
              <a:t> </a:t>
            </a:r>
            <a:endParaRPr lang="ro-RO" sz="1400" b="1" i="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drumuricatretine.files.wordpress.com/2010/02/urme-pe-nisip.jpg?w=296&amp;h=300"/>
          <p:cNvPicPr>
            <a:picLocks noChangeAspect="1" noChangeArrowheads="1"/>
          </p:cNvPicPr>
          <p:nvPr/>
        </p:nvPicPr>
        <p:blipFill>
          <a:blip r:embed="rId2" cstate="print"/>
          <a:srcRect/>
          <a:stretch>
            <a:fillRect/>
          </a:stretch>
        </p:blipFill>
        <p:spPr bwMode="auto">
          <a:xfrm>
            <a:off x="0" y="44624"/>
            <a:ext cx="9144000" cy="6813376"/>
          </a:xfrm>
          <a:prstGeom prst="rect">
            <a:avLst/>
          </a:prstGeom>
        </p:spPr>
        <p:style>
          <a:lnRef idx="2">
            <a:schemeClr val="accent6"/>
          </a:lnRef>
          <a:fillRef idx="1">
            <a:schemeClr val="lt1"/>
          </a:fillRef>
          <a:effectRef idx="0">
            <a:schemeClr val="accent6"/>
          </a:effectRef>
          <a:fontRef idx="minor">
            <a:schemeClr val="dk1"/>
          </a:fontRef>
        </p:style>
      </p:pic>
      <p:sp>
        <p:nvSpPr>
          <p:cNvPr id="4" name="Rectangle 3"/>
          <p:cNvSpPr/>
          <p:nvPr/>
        </p:nvSpPr>
        <p:spPr>
          <a:xfrm rot="21315648">
            <a:off x="431205" y="593243"/>
            <a:ext cx="3709000" cy="830997"/>
          </a:xfrm>
          <a:prstGeom prst="rect">
            <a:avLst/>
          </a:prstGeom>
        </p:spPr>
        <p:txBody>
          <a:bodyPr wrap="square">
            <a:spAutoFit/>
          </a:bodyPr>
          <a:lstStyle/>
          <a:p>
            <a:pPr algn="ctr"/>
            <a:r>
              <a:rPr lang="ro-RO" sz="1600" b="1" i="1" dirty="0" smtClean="0">
                <a:latin typeface="Calibri" pitchFamily="34" charset="0"/>
                <a:cs typeface="Calibri" pitchFamily="34" charset="0"/>
              </a:rPr>
              <a:t>Identificat și alocat: </a:t>
            </a:r>
            <a:r>
              <a:rPr lang="en-US" sz="1600" b="1" i="1" dirty="0" err="1" smtClean="0">
                <a:latin typeface="Calibri" pitchFamily="34" charset="0"/>
                <a:cs typeface="Calibri" pitchFamily="34" charset="0"/>
              </a:rPr>
              <a:t>resurse</a:t>
            </a:r>
            <a:r>
              <a:rPr lang="en-US" sz="1600" b="1" i="1" dirty="0" smtClean="0">
                <a:latin typeface="Calibri" pitchFamily="34" charset="0"/>
                <a:cs typeface="Calibri" pitchFamily="34" charset="0"/>
              </a:rPr>
              <a:t>, </a:t>
            </a:r>
            <a:r>
              <a:rPr lang="en-US" sz="1600" b="1" i="1" dirty="0" err="1" smtClean="0">
                <a:latin typeface="Calibri" pitchFamily="34" charset="0"/>
                <a:cs typeface="Calibri" pitchFamily="34" charset="0"/>
              </a:rPr>
              <a:t>strategi</a:t>
            </a:r>
            <a:r>
              <a:rPr lang="ro-RO" sz="1600" b="1" i="1" dirty="0" smtClean="0">
                <a:latin typeface="Calibri" pitchFamily="34" charset="0"/>
                <a:cs typeface="Calibri" pitchFamily="34" charset="0"/>
              </a:rPr>
              <a:t>i</a:t>
            </a:r>
            <a:r>
              <a:rPr lang="en-US" sz="1600" b="1" i="1" dirty="0" smtClean="0">
                <a:latin typeface="Calibri" pitchFamily="34" charset="0"/>
                <a:cs typeface="Calibri" pitchFamily="34" charset="0"/>
              </a:rPr>
              <a:t>,</a:t>
            </a:r>
            <a:r>
              <a:rPr lang="ro-RO" sz="1600" b="1" i="1" dirty="0" smtClean="0">
                <a:latin typeface="Calibri" pitchFamily="34" charset="0"/>
                <a:cs typeface="Calibri" pitchFamily="34" charset="0"/>
              </a:rPr>
              <a:t> acțiune, perseverență,</a:t>
            </a:r>
            <a:r>
              <a:rPr lang="en-US" sz="1600" b="1" i="1" dirty="0" smtClean="0">
                <a:latin typeface="Calibri" pitchFamily="34" charset="0"/>
                <a:cs typeface="Calibri" pitchFamily="34" charset="0"/>
              </a:rPr>
              <a:t> </a:t>
            </a:r>
            <a:r>
              <a:rPr lang="en-US" sz="1600" b="1" i="1" dirty="0" err="1" smtClean="0">
                <a:latin typeface="Calibri" pitchFamily="34" charset="0"/>
                <a:cs typeface="Calibri" pitchFamily="34" charset="0"/>
              </a:rPr>
              <a:t>curaj</a:t>
            </a:r>
            <a:r>
              <a:rPr lang="ro-RO" sz="1600" b="1" i="1" dirty="0" smtClean="0">
                <a:latin typeface="Calibri" pitchFamily="34" charset="0"/>
                <a:cs typeface="Calibri" pitchFamily="34" charset="0"/>
              </a:rPr>
              <a:t>, timp și </a:t>
            </a:r>
            <a:r>
              <a:rPr lang="en-US" sz="1600" b="1" i="1" dirty="0" err="1" smtClean="0">
                <a:latin typeface="Calibri" pitchFamily="34" charset="0"/>
                <a:cs typeface="Calibri" pitchFamily="34" charset="0"/>
              </a:rPr>
              <a:t>echilibru</a:t>
            </a:r>
            <a:r>
              <a:rPr lang="ro-RO" sz="1600" b="1" i="1" dirty="0" smtClean="0">
                <a:latin typeface="Calibri" pitchFamily="34" charset="0"/>
                <a:cs typeface="Calibri" pitchFamily="34" charset="0"/>
              </a:rPr>
              <a:t>!</a:t>
            </a:r>
            <a:r>
              <a:rPr lang="en-US" sz="1600" b="1" i="1" dirty="0" smtClean="0">
                <a:latin typeface="Calibri" pitchFamily="34" charset="0"/>
                <a:cs typeface="Calibri" pitchFamily="34" charset="0"/>
              </a:rPr>
              <a:t> </a:t>
            </a:r>
            <a:endParaRPr lang="en-US" sz="1600" i="1" dirty="0">
              <a:latin typeface="Calibri" pitchFamily="34" charset="0"/>
              <a:cs typeface="Calibri" pitchFamily="34" charset="0"/>
            </a:endParaRPr>
          </a:p>
        </p:txBody>
      </p:sp>
      <p:sp>
        <p:nvSpPr>
          <p:cNvPr id="5" name="Rectangle 4"/>
          <p:cNvSpPr/>
          <p:nvPr/>
        </p:nvSpPr>
        <p:spPr>
          <a:xfrm rot="21139000">
            <a:off x="694418" y="3347853"/>
            <a:ext cx="3454234" cy="523220"/>
          </a:xfrm>
          <a:prstGeom prst="rect">
            <a:avLst/>
          </a:prstGeom>
        </p:spPr>
        <p:txBody>
          <a:bodyPr wrap="square">
            <a:spAutoFit/>
          </a:bodyPr>
          <a:lstStyle/>
          <a:p>
            <a:r>
              <a:rPr lang="en-US" sz="1400" b="1" i="1" dirty="0" err="1" smtClean="0"/>
              <a:t>dezvoltarea</a:t>
            </a:r>
            <a:r>
              <a:rPr lang="en-US" sz="1400" b="1" i="1" dirty="0" smtClean="0"/>
              <a:t> </a:t>
            </a:r>
            <a:r>
              <a:rPr lang="ro-RO" sz="1400" b="1" i="1" dirty="0" smtClean="0"/>
              <a:t> </a:t>
            </a:r>
            <a:r>
              <a:rPr lang="en-US" sz="1400" b="1" i="1" dirty="0" err="1" smtClean="0"/>
              <a:t>unor</a:t>
            </a:r>
            <a:r>
              <a:rPr lang="en-US" sz="1400" b="1" i="1" dirty="0" smtClean="0"/>
              <a:t> </a:t>
            </a:r>
            <a:r>
              <a:rPr lang="en-US" sz="1400" b="1" i="1" dirty="0" err="1" smtClean="0"/>
              <a:t>strategii</a:t>
            </a:r>
            <a:r>
              <a:rPr lang="en-US" sz="1400" b="1" i="1" dirty="0" smtClean="0"/>
              <a:t> </a:t>
            </a:r>
            <a:r>
              <a:rPr lang="en-US" sz="1400" b="1" i="1" dirty="0" err="1" smtClean="0"/>
              <a:t>eficiente</a:t>
            </a:r>
            <a:r>
              <a:rPr lang="en-US" sz="1400" b="1" i="1" dirty="0" smtClean="0"/>
              <a:t> </a:t>
            </a:r>
            <a:r>
              <a:rPr lang="en-US" sz="1400" b="1" i="1" dirty="0" err="1" smtClean="0"/>
              <a:t>pentru</a:t>
            </a:r>
            <a:r>
              <a:rPr lang="en-US" sz="1400" b="1" i="1" dirty="0" smtClean="0"/>
              <a:t> a </a:t>
            </a:r>
            <a:r>
              <a:rPr lang="en-US" sz="1400" b="1" i="1" dirty="0" err="1" smtClean="0"/>
              <a:t>folosi</a:t>
            </a:r>
            <a:r>
              <a:rPr lang="en-US" sz="1400" b="1" i="1" dirty="0" smtClean="0"/>
              <a:t> </a:t>
            </a:r>
            <a:r>
              <a:rPr lang="en-US" sz="1400" b="1" i="1" dirty="0" err="1" smtClean="0"/>
              <a:t>schimbarea</a:t>
            </a:r>
            <a:r>
              <a:rPr lang="en-US" sz="1400" b="1" i="1" dirty="0" smtClean="0"/>
              <a:t> </a:t>
            </a:r>
            <a:r>
              <a:rPr lang="en-US" sz="1400" b="1" i="1" dirty="0" err="1" smtClean="0"/>
              <a:t>în</a:t>
            </a:r>
            <a:r>
              <a:rPr lang="en-US" sz="1400" b="1" i="1" dirty="0" smtClean="0"/>
              <a:t> </a:t>
            </a:r>
            <a:r>
              <a:rPr lang="en-US" sz="1400" b="1" i="1" dirty="0" err="1" smtClean="0"/>
              <a:t>folosul</a:t>
            </a:r>
            <a:r>
              <a:rPr lang="ro-RO" sz="1400" b="1" i="1" dirty="0" smtClean="0"/>
              <a:t> copiilor!</a:t>
            </a:r>
            <a:endParaRPr lang="en-US" sz="1400" b="1" i="1" dirty="0"/>
          </a:p>
        </p:txBody>
      </p:sp>
      <p:sp>
        <p:nvSpPr>
          <p:cNvPr id="6" name="Rectangle 5"/>
          <p:cNvSpPr/>
          <p:nvPr/>
        </p:nvSpPr>
        <p:spPr>
          <a:xfrm rot="20625970">
            <a:off x="516269" y="4141122"/>
            <a:ext cx="4355240" cy="1323439"/>
          </a:xfrm>
          <a:prstGeom prst="rect">
            <a:avLst/>
          </a:prstGeom>
        </p:spPr>
        <p:txBody>
          <a:bodyPr wrap="square">
            <a:spAutoFit/>
          </a:bodyPr>
          <a:lstStyle/>
          <a:p>
            <a:pPr lvl="0"/>
            <a:r>
              <a:rPr lang="ro-RO" sz="1600" b="1" i="1" dirty="0" smtClean="0">
                <a:latin typeface="Calibri" pitchFamily="34" charset="0"/>
                <a:cs typeface="Calibri" pitchFamily="34" charset="0"/>
              </a:rPr>
              <a:t>progrese în lucru pe metoda proiectului tematic ( în c</a:t>
            </a:r>
            <a:r>
              <a:rPr lang="ro-RO" sz="1600" b="1" i="1" dirty="0" smtClean="0">
                <a:latin typeface="Calibri" pitchFamily="34" charset="0"/>
                <a:ea typeface="Calibri" pitchFamily="34" charset="0"/>
                <a:cs typeface="Calibri" pitchFamily="34" charset="0"/>
              </a:rPr>
              <a:t>ăutări și tatonări în jurul temei indicate de titlu, cu descrieri , cu reflecții profunde și interesante, în realizarea de portofolii personale și de grup etc)</a:t>
            </a:r>
            <a:endParaRPr lang="en-US" sz="1600" b="1" i="1" dirty="0">
              <a:latin typeface="Calibri" pitchFamily="34" charset="0"/>
              <a:cs typeface="Calibri" pitchFamily="34" charset="0"/>
            </a:endParaRPr>
          </a:p>
        </p:txBody>
      </p:sp>
      <p:sp>
        <p:nvSpPr>
          <p:cNvPr id="7" name="Rectangle 6"/>
          <p:cNvSpPr/>
          <p:nvPr/>
        </p:nvSpPr>
        <p:spPr>
          <a:xfrm>
            <a:off x="4860032" y="1484784"/>
            <a:ext cx="4283968" cy="584775"/>
          </a:xfrm>
          <a:prstGeom prst="rect">
            <a:avLst/>
          </a:prstGeom>
        </p:spPr>
        <p:txBody>
          <a:bodyPr wrap="square">
            <a:spAutoFit/>
          </a:bodyPr>
          <a:lstStyle/>
          <a:p>
            <a:r>
              <a:rPr lang="ro-RO" sz="1600" b="1" i="1" dirty="0" smtClean="0"/>
              <a:t>Oferta educațională zilnică, a fost consistent îmbunătățită!</a:t>
            </a:r>
          </a:p>
        </p:txBody>
      </p:sp>
      <p:sp>
        <p:nvSpPr>
          <p:cNvPr id="8" name="Rectangle 7"/>
          <p:cNvSpPr/>
          <p:nvPr/>
        </p:nvSpPr>
        <p:spPr>
          <a:xfrm>
            <a:off x="539552" y="2492897"/>
            <a:ext cx="5328592" cy="338554"/>
          </a:xfrm>
          <a:prstGeom prst="rect">
            <a:avLst/>
          </a:prstGeom>
        </p:spPr>
        <p:txBody>
          <a:bodyPr wrap="square">
            <a:spAutoFit/>
          </a:bodyPr>
          <a:lstStyle/>
          <a:p>
            <a:r>
              <a:rPr lang="ro-RO" sz="1600" b="1" i="1" dirty="0" smtClean="0"/>
              <a:t>progrese în abordarea interdisciplinară a conținuturilor!</a:t>
            </a:r>
          </a:p>
        </p:txBody>
      </p:sp>
      <p:sp>
        <p:nvSpPr>
          <p:cNvPr id="9" name="Rectangle 8"/>
          <p:cNvSpPr/>
          <p:nvPr/>
        </p:nvSpPr>
        <p:spPr>
          <a:xfrm>
            <a:off x="5796136" y="3645024"/>
            <a:ext cx="3347864" cy="338554"/>
          </a:xfrm>
          <a:prstGeom prst="rect">
            <a:avLst/>
          </a:prstGeom>
        </p:spPr>
        <p:txBody>
          <a:bodyPr wrap="square">
            <a:spAutoFit/>
          </a:bodyPr>
          <a:lstStyle/>
          <a:p>
            <a:pPr algn="just"/>
            <a:r>
              <a:rPr lang="ro-RO" sz="1600" b="1" i="1" dirty="0" smtClean="0"/>
              <a:t>crearea  unui mediu cald și prietenos!</a:t>
            </a:r>
          </a:p>
        </p:txBody>
      </p:sp>
      <p:sp>
        <p:nvSpPr>
          <p:cNvPr id="10" name="Rectangle 9"/>
          <p:cNvSpPr/>
          <p:nvPr/>
        </p:nvSpPr>
        <p:spPr>
          <a:xfrm>
            <a:off x="4788024" y="116632"/>
            <a:ext cx="4248472" cy="584775"/>
          </a:xfrm>
          <a:prstGeom prst="rect">
            <a:avLst/>
          </a:prstGeom>
        </p:spPr>
        <p:txBody>
          <a:bodyPr wrap="square">
            <a:spAutoFit/>
          </a:bodyPr>
          <a:lstStyle/>
          <a:p>
            <a:pPr eaLnBrk="0" fontAlgn="base" hangingPunct="0">
              <a:spcBef>
                <a:spcPct val="0"/>
              </a:spcBef>
              <a:spcAft>
                <a:spcPct val="0"/>
              </a:spcAft>
            </a:pPr>
            <a:r>
              <a:rPr lang="ro-RO" sz="1600" b="1" i="1" dirty="0" smtClean="0">
                <a:latin typeface="Times New Roman" pitchFamily="18" charset="0"/>
                <a:ea typeface="Calibri" pitchFamily="34" charset="0"/>
                <a:cs typeface="Times New Roman" pitchFamily="18" charset="0"/>
              </a:rPr>
              <a:t>Multe activități pe tema recunoștinței:.mamă, bunci, tați, orfani, bolnavi</a:t>
            </a:r>
            <a:r>
              <a:rPr lang="ro-RO" sz="1600" b="1" i="1" dirty="0">
                <a:latin typeface="Times New Roman" pitchFamily="18" charset="0"/>
                <a:ea typeface="Calibri" pitchFamily="34" charset="0"/>
                <a:cs typeface="Times New Roman" pitchFamily="18" charset="0"/>
              </a:rPr>
              <a:t>.</a:t>
            </a:r>
            <a:endParaRPr lang="ro-RO" sz="1600" b="1" i="1" dirty="0" smtClean="0"/>
          </a:p>
        </p:txBody>
      </p:sp>
      <p:sp>
        <p:nvSpPr>
          <p:cNvPr id="11" name="Rectangle 10"/>
          <p:cNvSpPr/>
          <p:nvPr/>
        </p:nvSpPr>
        <p:spPr>
          <a:xfrm>
            <a:off x="3419872" y="5373215"/>
            <a:ext cx="5724128" cy="584775"/>
          </a:xfrm>
          <a:prstGeom prst="rect">
            <a:avLst/>
          </a:prstGeom>
        </p:spPr>
        <p:txBody>
          <a:bodyPr wrap="square">
            <a:spAutoFit/>
          </a:bodyPr>
          <a:lstStyle/>
          <a:p>
            <a:r>
              <a:rPr lang="ro-RO" sz="1600" b="1" i="1" dirty="0" smtClean="0">
                <a:latin typeface="Times New Roman" pitchFamily="18" charset="0"/>
                <a:ea typeface="Calibri" pitchFamily="34" charset="0"/>
                <a:cs typeface="Times New Roman" pitchFamily="18" charset="0"/>
              </a:rPr>
              <a:t>Am dezvoltat relația cu culoarea prin artă!</a:t>
            </a:r>
          </a:p>
          <a:p>
            <a:r>
              <a:rPr lang="ro-RO" sz="1600" b="1" i="1" dirty="0" smtClean="0">
                <a:latin typeface="Times New Roman" pitchFamily="18" charset="0"/>
                <a:ea typeface="Calibri" pitchFamily="34" charset="0"/>
                <a:cs typeface="Times New Roman" pitchFamily="18" charset="0"/>
              </a:rPr>
              <a:t>Am acordat mai multe  șanse de dezvoltare prin culoare, muzică!</a:t>
            </a:r>
            <a:endParaRPr lang="en-US" sz="1600" b="1" i="1" dirty="0"/>
          </a:p>
        </p:txBody>
      </p:sp>
      <p:sp>
        <p:nvSpPr>
          <p:cNvPr id="12" name="Rectangle 11"/>
          <p:cNvSpPr/>
          <p:nvPr/>
        </p:nvSpPr>
        <p:spPr>
          <a:xfrm>
            <a:off x="5436096" y="2420888"/>
            <a:ext cx="3600400" cy="1077218"/>
          </a:xfrm>
          <a:prstGeom prst="rect">
            <a:avLst/>
          </a:prstGeom>
        </p:spPr>
        <p:txBody>
          <a:bodyPr wrap="square">
            <a:spAutoFit/>
          </a:bodyPr>
          <a:lstStyle/>
          <a:p>
            <a:r>
              <a:rPr lang="ro-RO" sz="1600" b="1" i="1" dirty="0" smtClean="0">
                <a:latin typeface="Times New Roman" pitchFamily="18" charset="0"/>
                <a:ea typeface="Calibri" pitchFamily="34" charset="0"/>
                <a:cs typeface="Times New Roman" pitchFamily="18" charset="0"/>
              </a:rPr>
              <a:t>Minunateleserbări prin care am prezentat lumii copiii </a:t>
            </a:r>
            <a:r>
              <a:rPr lang="ro-RO" sz="1600" b="1" i="1" dirty="0" smtClean="0">
                <a:ea typeface="Calibri" pitchFamily="34" charset="0"/>
                <a:cs typeface="Times New Roman" pitchFamily="18" charset="0"/>
              </a:rPr>
              <a:t>î</a:t>
            </a:r>
            <a:r>
              <a:rPr lang="ro-RO" sz="1600" b="1" i="1" dirty="0" smtClean="0">
                <a:latin typeface="Times New Roman" pitchFamily="18" charset="0"/>
                <a:ea typeface="Calibri" pitchFamily="34" charset="0"/>
                <a:cs typeface="Times New Roman" pitchFamily="18" charset="0"/>
              </a:rPr>
              <a:t>n Haina tipului de inteligență specific fiecăruia dintre ei!</a:t>
            </a:r>
            <a:endParaRPr lang="en-US" sz="1600" b="1" i="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492896"/>
            <a:ext cx="8640960" cy="34163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ctr" eaLnBrk="0" fontAlgn="base" hangingPunct="0">
              <a:lnSpc>
                <a:spcPct val="150000"/>
              </a:lnSpc>
              <a:spcBef>
                <a:spcPct val="0"/>
              </a:spcBef>
              <a:spcAft>
                <a:spcPct val="0"/>
              </a:spcAft>
            </a:pPr>
            <a:r>
              <a:rPr lang="ro-RO" sz="4800" b="1" i="1" dirty="0" smtClean="0">
                <a:latin typeface="Arial Black" pitchFamily="34" charset="0"/>
                <a:ea typeface="Calibri" pitchFamily="34" charset="0"/>
                <a:cs typeface="Times New Roman" pitchFamily="18" charset="0"/>
              </a:rPr>
              <a:t>Rezultatele aparțin celor care și-au propus să construiască!</a:t>
            </a:r>
            <a:endParaRPr lang="en-US" sz="4800" b="1" i="1" dirty="0" smtClean="0">
              <a:latin typeface="Arial Black" pitchFamily="34" charset="0"/>
              <a:cs typeface="Arial" pitchFamily="34" charset="0"/>
            </a:endParaRPr>
          </a:p>
        </p:txBody>
      </p:sp>
      <p:pic>
        <p:nvPicPr>
          <p:cNvPr id="3" name="Picture 2" descr="Imagine similarÄ"/>
          <p:cNvPicPr>
            <a:picLocks noChangeAspect="1" noChangeArrowheads="1" noCrop="1"/>
          </p:cNvPicPr>
          <p:nvPr/>
        </p:nvPicPr>
        <p:blipFill>
          <a:blip r:embed="rId2" cstate="print"/>
          <a:srcRect/>
          <a:stretch>
            <a:fillRect/>
          </a:stretch>
        </p:blipFill>
        <p:spPr bwMode="auto">
          <a:xfrm rot="13302816">
            <a:off x="2421286" y="-218673"/>
            <a:ext cx="3675244" cy="36720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3728" y="188640"/>
            <a:ext cx="4248472"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o-RO" sz="3600" b="1" i="1" dirty="0" smtClean="0">
                <a:latin typeface="Arial Black" pitchFamily="34" charset="0"/>
              </a:rPr>
              <a:t>În concluzie: </a:t>
            </a:r>
            <a:endParaRPr lang="en-US" sz="3600" dirty="0"/>
          </a:p>
        </p:txBody>
      </p:sp>
      <p:sp>
        <p:nvSpPr>
          <p:cNvPr id="3" name="Rectangle 2"/>
          <p:cNvSpPr/>
          <p:nvPr/>
        </p:nvSpPr>
        <p:spPr>
          <a:xfrm>
            <a:off x="179512" y="980728"/>
            <a:ext cx="8784976" cy="6735371"/>
          </a:xfrm>
          <a:prstGeom prst="rect">
            <a:avLst/>
          </a:prstGeom>
        </p:spPr>
        <p:txBody>
          <a:bodyPr wrap="square">
            <a:spAutoFit/>
          </a:bodyPr>
          <a:lstStyle/>
          <a:p>
            <a:pPr algn="just">
              <a:lnSpc>
                <a:spcPct val="150000"/>
              </a:lnSpc>
              <a:buFont typeface="Arial" pitchFamily="34" charset="0"/>
              <a:buChar char="•"/>
            </a:pPr>
            <a:r>
              <a:rPr lang="ro-RO" b="1" i="1" dirty="0" smtClean="0">
                <a:latin typeface="Arial Black" pitchFamily="34" charset="0"/>
                <a:cs typeface="Arial" pitchFamily="34" charset="0"/>
              </a:rPr>
              <a:t>Cea mai mare parte dintre noi , au acționat în concordanță cu nevoile copilului și cu principiile pedagogiei moderne, străduindu-se să asigure dreptul copilului la o educație de calitate. </a:t>
            </a:r>
          </a:p>
          <a:p>
            <a:pPr algn="just">
              <a:lnSpc>
                <a:spcPct val="150000"/>
              </a:lnSpc>
            </a:pPr>
            <a:endParaRPr lang="ro-RO" b="1" i="1" dirty="0" smtClean="0">
              <a:latin typeface="Arial Black" pitchFamily="34" charset="0"/>
              <a:cs typeface="Arial" pitchFamily="34" charset="0"/>
            </a:endParaRPr>
          </a:p>
          <a:p>
            <a:pPr algn="just">
              <a:lnSpc>
                <a:spcPct val="150000"/>
              </a:lnSpc>
              <a:buFont typeface="Arial" pitchFamily="34" charset="0"/>
              <a:buChar char="•"/>
            </a:pPr>
            <a:r>
              <a:rPr lang="en-US" i="1" dirty="0" err="1" smtClean="0">
                <a:latin typeface="Arial Black" pitchFamily="34" charset="0"/>
              </a:rPr>
              <a:t>Sunt</a:t>
            </a:r>
            <a:r>
              <a:rPr lang="en-US" i="1" dirty="0" smtClean="0">
                <a:latin typeface="Arial Black" pitchFamily="34" charset="0"/>
              </a:rPr>
              <a:t> </a:t>
            </a:r>
            <a:r>
              <a:rPr lang="ro-RO" i="1" dirty="0" smtClean="0">
                <a:latin typeface="Arial Black" pitchFamily="34" charset="0"/>
              </a:rPr>
              <a:t>colege și grădinițe </a:t>
            </a:r>
            <a:r>
              <a:rPr lang="en-US" i="1" dirty="0" smtClean="0">
                <a:latin typeface="Arial Black" pitchFamily="34" charset="0"/>
              </a:rPr>
              <a:t>etalon, care pot </a:t>
            </a:r>
            <a:r>
              <a:rPr lang="en-US" i="1" dirty="0" err="1" smtClean="0">
                <a:latin typeface="Arial Black" pitchFamily="34" charset="0"/>
              </a:rPr>
              <a:t>sta</a:t>
            </a:r>
            <a:r>
              <a:rPr lang="en-US" i="1" dirty="0" smtClean="0">
                <a:latin typeface="Arial Black" pitchFamily="34" charset="0"/>
              </a:rPr>
              <a:t> </a:t>
            </a:r>
            <a:r>
              <a:rPr lang="en-US" i="1" dirty="0" err="1" smtClean="0">
                <a:latin typeface="Arial Black" pitchFamily="34" charset="0"/>
              </a:rPr>
              <a:t>alături</a:t>
            </a:r>
            <a:r>
              <a:rPr lang="en-US" i="1" dirty="0" smtClean="0">
                <a:latin typeface="Arial Black" pitchFamily="34" charset="0"/>
              </a:rPr>
              <a:t> de </a:t>
            </a:r>
            <a:r>
              <a:rPr lang="en-US" i="1" dirty="0" err="1" smtClean="0">
                <a:latin typeface="Arial Black" pitchFamily="34" charset="0"/>
              </a:rPr>
              <a:t>performan</a:t>
            </a:r>
            <a:r>
              <a:rPr lang="ro-RO" i="1" dirty="0" smtClean="0">
                <a:latin typeface="Arial Black" pitchFamily="34" charset="0"/>
              </a:rPr>
              <a:t>ț</a:t>
            </a:r>
            <a:r>
              <a:rPr lang="en-US" i="1" dirty="0" smtClean="0">
                <a:latin typeface="Arial Black" pitchFamily="34" charset="0"/>
              </a:rPr>
              <a:t>e </a:t>
            </a:r>
            <a:r>
              <a:rPr lang="en-US" i="1" dirty="0" err="1" smtClean="0">
                <a:latin typeface="Arial Black" pitchFamily="34" charset="0"/>
              </a:rPr>
              <a:t>recunoscute</a:t>
            </a:r>
            <a:r>
              <a:rPr lang="en-US" i="1" dirty="0" smtClean="0">
                <a:latin typeface="Arial Black" pitchFamily="34" charset="0"/>
              </a:rPr>
              <a:t> </a:t>
            </a:r>
            <a:r>
              <a:rPr lang="en-US" i="1" dirty="0" err="1" smtClean="0">
                <a:latin typeface="Arial Black" pitchFamily="34" charset="0"/>
              </a:rPr>
              <a:t>în</a:t>
            </a:r>
            <a:r>
              <a:rPr lang="en-US" i="1" dirty="0" smtClean="0">
                <a:latin typeface="Arial Black" pitchFamily="34" charset="0"/>
              </a:rPr>
              <a:t> </a:t>
            </a:r>
            <a:r>
              <a:rPr lang="en-US" i="1" dirty="0" err="1" smtClean="0">
                <a:latin typeface="Arial Black" pitchFamily="34" charset="0"/>
              </a:rPr>
              <a:t>lume</a:t>
            </a:r>
            <a:r>
              <a:rPr lang="en-US" i="1" dirty="0" smtClean="0">
                <a:latin typeface="Arial Black" pitchFamily="34" charset="0"/>
              </a:rPr>
              <a:t>. </a:t>
            </a:r>
            <a:endParaRPr lang="ro-RO" i="1" dirty="0" smtClean="0">
              <a:latin typeface="Arial Black" pitchFamily="34" charset="0"/>
            </a:endParaRPr>
          </a:p>
          <a:p>
            <a:pPr algn="just">
              <a:lnSpc>
                <a:spcPct val="150000"/>
              </a:lnSpc>
            </a:pPr>
            <a:endParaRPr lang="ro-RO" i="1" dirty="0" smtClean="0">
              <a:latin typeface="Arial Black" pitchFamily="34" charset="0"/>
            </a:endParaRPr>
          </a:p>
          <a:p>
            <a:pPr algn="just">
              <a:lnSpc>
                <a:spcPct val="150000"/>
              </a:lnSpc>
              <a:buFont typeface="Arial" pitchFamily="34" charset="0"/>
              <a:buChar char="•"/>
            </a:pPr>
            <a:r>
              <a:rPr lang="ro-RO" i="1" dirty="0" smtClean="0">
                <a:latin typeface="Arial Black" pitchFamily="34" charset="0"/>
              </a:rPr>
              <a:t>Ne dorim ca, astfel de rezultate să nu fie </a:t>
            </a:r>
            <a:r>
              <a:rPr lang="en-US" i="1" dirty="0" smtClean="0">
                <a:latin typeface="Arial Black" pitchFamily="34" charset="0"/>
              </a:rPr>
              <a:t> </a:t>
            </a:r>
            <a:r>
              <a:rPr lang="en-US" i="1" dirty="0" err="1" smtClean="0">
                <a:latin typeface="Arial Black" pitchFamily="34" charset="0"/>
              </a:rPr>
              <a:t>insulare</a:t>
            </a:r>
            <a:r>
              <a:rPr lang="en-US" i="1" dirty="0" smtClean="0">
                <a:latin typeface="Arial Black" pitchFamily="34" charset="0"/>
              </a:rPr>
              <a:t> </a:t>
            </a:r>
            <a:r>
              <a:rPr lang="ro-RO" i="1" dirty="0" smtClean="0">
                <a:latin typeface="Arial Black" pitchFamily="34" charset="0"/>
              </a:rPr>
              <a:t>, ne dorim </a:t>
            </a:r>
            <a:r>
              <a:rPr lang="en-US" i="1" dirty="0" smtClean="0">
                <a:latin typeface="Arial Black" pitchFamily="34" charset="0"/>
              </a:rPr>
              <a:t>o con-</a:t>
            </a:r>
            <a:r>
              <a:rPr lang="en-US" i="1" dirty="0" err="1" smtClean="0">
                <a:latin typeface="Arial Black" pitchFamily="34" charset="0"/>
              </a:rPr>
              <a:t>gregare</a:t>
            </a:r>
            <a:r>
              <a:rPr lang="en-US" i="1" dirty="0" smtClean="0">
                <a:latin typeface="Arial Black" pitchFamily="34" charset="0"/>
              </a:rPr>
              <a:t> a </a:t>
            </a:r>
            <a:r>
              <a:rPr lang="en-US" i="1" dirty="0" err="1" smtClean="0">
                <a:latin typeface="Arial Black" pitchFamily="34" charset="0"/>
              </a:rPr>
              <a:t>eforturilor</a:t>
            </a:r>
            <a:r>
              <a:rPr lang="en-US" i="1" dirty="0" smtClean="0">
                <a:latin typeface="Arial Black" pitchFamily="34" charset="0"/>
              </a:rPr>
              <a:t>,</a:t>
            </a:r>
            <a:r>
              <a:rPr lang="ro-RO" i="1" dirty="0" smtClean="0">
                <a:latin typeface="Arial Black" pitchFamily="34" charset="0"/>
              </a:rPr>
              <a:t> de </a:t>
            </a:r>
            <a:r>
              <a:rPr lang="en-US" i="1" dirty="0" err="1" smtClean="0">
                <a:latin typeface="Arial Black" pitchFamily="34" charset="0"/>
              </a:rPr>
              <a:t>strategi</a:t>
            </a:r>
            <a:r>
              <a:rPr lang="ro-RO" i="1" dirty="0" smtClean="0">
                <a:latin typeface="Arial Black" pitchFamily="34" charset="0"/>
              </a:rPr>
              <a:t>i</a:t>
            </a:r>
            <a:r>
              <a:rPr lang="en-US" i="1" dirty="0" smtClean="0">
                <a:latin typeface="Arial Black" pitchFamily="34" charset="0"/>
              </a:rPr>
              <a:t> care </a:t>
            </a:r>
            <a:r>
              <a:rPr lang="en-US" i="1" dirty="0" err="1" smtClean="0">
                <a:latin typeface="Arial Black" pitchFamily="34" charset="0"/>
              </a:rPr>
              <a:t>să</a:t>
            </a:r>
            <a:r>
              <a:rPr lang="en-US" i="1" dirty="0" smtClean="0">
                <a:latin typeface="Arial Black" pitchFamily="34" charset="0"/>
              </a:rPr>
              <a:t> </a:t>
            </a:r>
            <a:r>
              <a:rPr lang="en-US" i="1" dirty="0" err="1" smtClean="0">
                <a:latin typeface="Arial Black" pitchFamily="34" charset="0"/>
              </a:rPr>
              <a:t>unifice</a:t>
            </a:r>
            <a:r>
              <a:rPr lang="ro-RO" i="1" dirty="0" smtClean="0">
                <a:latin typeface="Arial Black" pitchFamily="34" charset="0"/>
              </a:rPr>
              <a:t> potențialul întregului din fiecare colectiv, </a:t>
            </a:r>
            <a:r>
              <a:rPr lang="en-US" i="1" dirty="0" smtClean="0">
                <a:latin typeface="Arial Black" pitchFamily="34" charset="0"/>
              </a:rPr>
              <a:t>care se </a:t>
            </a:r>
            <a:r>
              <a:rPr lang="en-US" i="1" dirty="0" err="1" smtClean="0">
                <a:latin typeface="Arial Black" pitchFamily="34" charset="0"/>
              </a:rPr>
              <a:t>pierde</a:t>
            </a:r>
            <a:r>
              <a:rPr lang="en-US" i="1" dirty="0" smtClean="0">
                <a:latin typeface="Arial Black" pitchFamily="34" charset="0"/>
              </a:rPr>
              <a:t>, </a:t>
            </a:r>
            <a:r>
              <a:rPr lang="en-US" i="1" dirty="0" err="1" smtClean="0">
                <a:latin typeface="Arial Black" pitchFamily="34" charset="0"/>
              </a:rPr>
              <a:t>nefiind</a:t>
            </a:r>
            <a:r>
              <a:rPr lang="en-US" i="1" dirty="0" smtClean="0">
                <a:latin typeface="Arial Black" pitchFamily="34" charset="0"/>
              </a:rPr>
              <a:t> </a:t>
            </a:r>
            <a:r>
              <a:rPr lang="en-US" i="1" dirty="0" err="1" smtClean="0">
                <a:latin typeface="Arial Black" pitchFamily="34" charset="0"/>
              </a:rPr>
              <a:t>suficient</a:t>
            </a:r>
            <a:r>
              <a:rPr lang="en-US" i="1" dirty="0" smtClean="0">
                <a:latin typeface="Arial Black" pitchFamily="34" charset="0"/>
              </a:rPr>
              <a:t> </a:t>
            </a:r>
            <a:r>
              <a:rPr lang="en-US" i="1" dirty="0" err="1" smtClean="0">
                <a:latin typeface="Arial Black" pitchFamily="34" charset="0"/>
              </a:rPr>
              <a:t>fructificat</a:t>
            </a:r>
            <a:r>
              <a:rPr lang="en-US" i="1" dirty="0" smtClean="0">
                <a:latin typeface="Arial Black" pitchFamily="34" charset="0"/>
              </a:rPr>
              <a:t>, </a:t>
            </a:r>
            <a:r>
              <a:rPr lang="en-US" i="1" dirty="0" err="1" smtClean="0">
                <a:latin typeface="Arial Black" pitchFamily="34" charset="0"/>
              </a:rPr>
              <a:t>stimula</a:t>
            </a:r>
            <a:r>
              <a:rPr lang="ro-RO" i="1" dirty="0" smtClean="0">
                <a:latin typeface="Arial Black" pitchFamily="34" charset="0"/>
              </a:rPr>
              <a:t>t..</a:t>
            </a:r>
            <a:r>
              <a:rPr lang="en-US" i="1" dirty="0" smtClean="0">
                <a:latin typeface="Arial Black" pitchFamily="34" charset="0"/>
              </a:rPr>
              <a:t>. </a:t>
            </a:r>
            <a:endParaRPr lang="ro-RO" i="1" dirty="0" smtClean="0">
              <a:latin typeface="Arial Black" pitchFamily="34" charset="0"/>
            </a:endParaRPr>
          </a:p>
          <a:p>
            <a:pPr algn="just">
              <a:lnSpc>
                <a:spcPct val="150000"/>
              </a:lnSpc>
            </a:pPr>
            <a:endParaRPr lang="ro-RO" i="1" dirty="0" smtClean="0">
              <a:latin typeface="Arial Black" pitchFamily="34" charset="0"/>
            </a:endParaRPr>
          </a:p>
          <a:p>
            <a:pPr algn="just">
              <a:lnSpc>
                <a:spcPct val="150000"/>
              </a:lnSpc>
              <a:buFont typeface="Arial" pitchFamily="34" charset="0"/>
              <a:buChar char="•"/>
            </a:pPr>
            <a:r>
              <a:rPr lang="ro-RO" i="1" dirty="0" smtClean="0">
                <a:latin typeface="Arial Black" pitchFamily="34" charset="0"/>
              </a:rPr>
              <a:t>Performanța se obține </a:t>
            </a:r>
            <a:r>
              <a:rPr lang="en-US" i="1" dirty="0" smtClean="0">
                <a:latin typeface="Arial Black" pitchFamily="34" charset="0"/>
              </a:rPr>
              <a:t>nu </a:t>
            </a:r>
            <a:r>
              <a:rPr lang="en-US" i="1" dirty="0" err="1" smtClean="0">
                <a:latin typeface="Arial Black" pitchFamily="34" charset="0"/>
              </a:rPr>
              <a:t>prin</a:t>
            </a:r>
            <a:r>
              <a:rPr lang="en-US" i="1" dirty="0" smtClean="0">
                <a:latin typeface="Arial Black" pitchFamily="34" charset="0"/>
              </a:rPr>
              <a:t> </a:t>
            </a:r>
            <a:r>
              <a:rPr lang="en-US" i="1" dirty="0" err="1" smtClean="0">
                <a:latin typeface="Arial Black" pitchFamily="34" charset="0"/>
              </a:rPr>
              <a:t>excepţii</a:t>
            </a:r>
            <a:r>
              <a:rPr lang="en-US" i="1" dirty="0" smtClean="0">
                <a:latin typeface="Arial Black" pitchFamily="34" charset="0"/>
              </a:rPr>
              <a:t>, </a:t>
            </a:r>
            <a:r>
              <a:rPr lang="en-US" i="1" dirty="0" err="1" smtClean="0">
                <a:latin typeface="Arial Black" pitchFamily="34" charset="0"/>
              </a:rPr>
              <a:t>ci</a:t>
            </a:r>
            <a:r>
              <a:rPr lang="en-US" i="1" dirty="0" smtClean="0">
                <a:latin typeface="Arial Black" pitchFamily="34" charset="0"/>
              </a:rPr>
              <a:t> </a:t>
            </a:r>
            <a:r>
              <a:rPr lang="en-US" i="1" dirty="0" err="1" smtClean="0">
                <a:latin typeface="Arial Black" pitchFamily="34" charset="0"/>
              </a:rPr>
              <a:t>prin</a:t>
            </a:r>
            <a:r>
              <a:rPr lang="en-US" i="1" dirty="0" smtClean="0">
                <a:latin typeface="Arial Black" pitchFamily="34" charset="0"/>
              </a:rPr>
              <a:t> </a:t>
            </a:r>
            <a:r>
              <a:rPr lang="en-US" i="1" dirty="0" err="1" smtClean="0">
                <a:latin typeface="Arial Black" pitchFamily="34" charset="0"/>
              </a:rPr>
              <a:t>realizările</a:t>
            </a:r>
            <a:r>
              <a:rPr lang="en-US" i="1" dirty="0" smtClean="0">
                <a:latin typeface="Arial Black" pitchFamily="34" charset="0"/>
              </a:rPr>
              <a:t> </a:t>
            </a:r>
            <a:r>
              <a:rPr lang="en-US" i="1" dirty="0" err="1" smtClean="0">
                <a:latin typeface="Arial Black" pitchFamily="34" charset="0"/>
              </a:rPr>
              <a:t>mediane</a:t>
            </a:r>
            <a:r>
              <a:rPr lang="en-US" i="1" dirty="0" smtClean="0">
                <a:latin typeface="Arial Black" pitchFamily="34" charset="0"/>
              </a:rPr>
              <a:t>, </a:t>
            </a:r>
            <a:r>
              <a:rPr lang="en-US" i="1" dirty="0" err="1" smtClean="0">
                <a:latin typeface="Arial Black" pitchFamily="34" charset="0"/>
              </a:rPr>
              <a:t>normale</a:t>
            </a:r>
            <a:r>
              <a:rPr lang="en-US" i="1" dirty="0" smtClean="0">
                <a:latin typeface="Arial Black" pitchFamily="34" charset="0"/>
              </a:rPr>
              <a:t>. </a:t>
            </a:r>
            <a:r>
              <a:rPr lang="en-US" i="1" dirty="0" err="1" smtClean="0">
                <a:latin typeface="Arial Black" pitchFamily="34" charset="0"/>
              </a:rPr>
              <a:t>Noi</a:t>
            </a:r>
            <a:r>
              <a:rPr lang="en-US" i="1" dirty="0" smtClean="0">
                <a:latin typeface="Arial Black" pitchFamily="34" charset="0"/>
              </a:rPr>
              <a:t> nu </a:t>
            </a:r>
            <a:r>
              <a:rPr lang="en-US" i="1" dirty="0" err="1" smtClean="0">
                <a:latin typeface="Arial Black" pitchFamily="34" charset="0"/>
              </a:rPr>
              <a:t>avem</a:t>
            </a:r>
            <a:r>
              <a:rPr lang="en-US" i="1" dirty="0" smtClean="0">
                <a:latin typeface="Arial Black" pitchFamily="34" charset="0"/>
              </a:rPr>
              <a:t> o </a:t>
            </a:r>
            <a:r>
              <a:rPr lang="en-US" i="1" dirty="0" err="1" smtClean="0">
                <a:latin typeface="Arial Black" pitchFamily="34" charset="0"/>
              </a:rPr>
              <a:t>problemă</a:t>
            </a:r>
            <a:r>
              <a:rPr lang="en-US" i="1" dirty="0" smtClean="0">
                <a:latin typeface="Arial Black" pitchFamily="34" charset="0"/>
              </a:rPr>
              <a:t> cu </a:t>
            </a:r>
            <a:r>
              <a:rPr lang="en-US" i="1" dirty="0" err="1" smtClean="0">
                <a:latin typeface="Arial Black" pitchFamily="34" charset="0"/>
              </a:rPr>
              <a:t>excepţia</a:t>
            </a:r>
            <a:r>
              <a:rPr lang="en-US" i="1" dirty="0" smtClean="0">
                <a:latin typeface="Arial Black" pitchFamily="34" charset="0"/>
              </a:rPr>
              <a:t>, </a:t>
            </a:r>
            <a:r>
              <a:rPr lang="en-US" i="1" dirty="0" err="1" smtClean="0">
                <a:latin typeface="Arial Black" pitchFamily="34" charset="0"/>
              </a:rPr>
              <a:t>ci</a:t>
            </a:r>
            <a:r>
              <a:rPr lang="en-US" i="1" dirty="0" smtClean="0">
                <a:latin typeface="Arial Black" pitchFamily="34" charset="0"/>
              </a:rPr>
              <a:t> cu </a:t>
            </a:r>
            <a:r>
              <a:rPr lang="en-US" i="1" dirty="0" err="1" smtClean="0">
                <a:latin typeface="Arial Black" pitchFamily="34" charset="0"/>
              </a:rPr>
              <a:t>normalitatea</a:t>
            </a:r>
            <a:r>
              <a:rPr lang="en-US" i="1" dirty="0" smtClean="0">
                <a:latin typeface="Arial Black" pitchFamily="34" charset="0"/>
              </a:rPr>
              <a:t>.</a:t>
            </a:r>
            <a:endParaRPr lang="ro-RO" i="1" dirty="0" smtClean="0">
              <a:latin typeface="Arial Black" pitchFamily="34" charset="0"/>
            </a:endParaRPr>
          </a:p>
          <a:p>
            <a:pPr algn="just">
              <a:lnSpc>
                <a:spcPct val="150000"/>
              </a:lnSpc>
            </a:pPr>
            <a:endParaRPr lang="en-US" sz="1400" dirty="0" smtClean="0"/>
          </a:p>
          <a:p>
            <a:endParaRPr lang="ro-RO" sz="1400" dirty="0" smtClean="0"/>
          </a:p>
          <a:p>
            <a:r>
              <a:rPr lang="en-US" sz="1400" dirty="0" smtClean="0"/>
              <a:t> </a:t>
            </a:r>
            <a:endParaRPr lang="ro-RO" b="1" i="1" dirty="0" smtClean="0">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556791"/>
            <a:ext cx="8640960" cy="4662815"/>
          </a:xfrm>
          <a:prstGeom prst="rect">
            <a:avLst/>
          </a:prstGeom>
        </p:spPr>
        <p:txBody>
          <a:bodyPr wrap="square">
            <a:spAutoFit/>
          </a:bodyPr>
          <a:lstStyle/>
          <a:p>
            <a:pPr algn="just">
              <a:lnSpc>
                <a:spcPct val="150000"/>
              </a:lnSpc>
              <a:buFont typeface="Arial" pitchFamily="34" charset="0"/>
              <a:buChar char="•"/>
            </a:pPr>
            <a:r>
              <a:rPr lang="ro-RO" b="1" i="1" dirty="0" smtClean="0">
                <a:latin typeface="Arial Black" pitchFamily="34" charset="0"/>
                <a:ea typeface="Calibri" pitchFamily="34" charset="0"/>
                <a:cs typeface="Times New Roman" pitchFamily="18" charset="0"/>
              </a:rPr>
              <a:t>Dar, nu avem voie să nu vedem că actualul ”Titanic” are o înclinație îngrijorătoare/amenințătoare! O înclinație a punții morale, etice și uneori profesionale... constatată cu îngrijorare de unii intelectuali. </a:t>
            </a:r>
          </a:p>
          <a:p>
            <a:pPr algn="just">
              <a:lnSpc>
                <a:spcPct val="150000"/>
              </a:lnSpc>
            </a:pPr>
            <a:endParaRPr lang="ro-RO" b="1" i="1" dirty="0" smtClean="0">
              <a:latin typeface="Arial Black" pitchFamily="34" charset="0"/>
              <a:ea typeface="Calibri" pitchFamily="34" charset="0"/>
              <a:cs typeface="Times New Roman" pitchFamily="18" charset="0"/>
            </a:endParaRPr>
          </a:p>
          <a:p>
            <a:pPr algn="just">
              <a:lnSpc>
                <a:spcPct val="150000"/>
              </a:lnSpc>
              <a:buFont typeface="Arial" pitchFamily="34" charset="0"/>
              <a:buChar char="•"/>
            </a:pPr>
            <a:r>
              <a:rPr lang="ro-RO" b="1" i="1" dirty="0" smtClean="0">
                <a:latin typeface="Arial Black" pitchFamily="34" charset="0"/>
                <a:ea typeface="Calibri" pitchFamily="34" charset="0"/>
                <a:cs typeface="Times New Roman" pitchFamily="18" charset="0"/>
              </a:rPr>
              <a:t>Pentru a nu se scufunda trebuie să reînvățăm cu toții câteva lucruri simple, normale: dragostea de profesie, iubirea de copiii, frumusețea meseriei de educatoare...</a:t>
            </a:r>
          </a:p>
          <a:p>
            <a:pPr algn="just">
              <a:lnSpc>
                <a:spcPct val="150000"/>
              </a:lnSpc>
            </a:pPr>
            <a:endParaRPr lang="ro-RO" b="1" i="1" dirty="0" smtClean="0">
              <a:latin typeface="Arial Black" pitchFamily="34" charset="0"/>
              <a:ea typeface="Calibri" pitchFamily="34" charset="0"/>
              <a:cs typeface="Times New Roman" pitchFamily="18" charset="0"/>
            </a:endParaRPr>
          </a:p>
          <a:p>
            <a:pPr algn="just">
              <a:lnSpc>
                <a:spcPct val="150000"/>
              </a:lnSpc>
              <a:buFont typeface="Arial" pitchFamily="34" charset="0"/>
              <a:buChar char="•"/>
            </a:pPr>
            <a:r>
              <a:rPr lang="ro-RO" b="1" i="1" dirty="0" smtClean="0">
                <a:latin typeface="Arial Black" pitchFamily="34" charset="0"/>
                <a:ea typeface="Calibri" pitchFamily="34" charset="0"/>
                <a:cs typeface="Times New Roman" pitchFamily="18" charset="0"/>
              </a:rPr>
              <a:t>Și este urgent să reînvățăm a plânge pentru durerea semenului... să facem să răsune din nou muzica umanului, adică simpatia! </a:t>
            </a:r>
            <a:endParaRPr lang="en-US" b="1" dirty="0"/>
          </a:p>
        </p:txBody>
      </p:sp>
      <p:sp>
        <p:nvSpPr>
          <p:cNvPr id="3" name="Rectangle 2"/>
          <p:cNvSpPr/>
          <p:nvPr/>
        </p:nvSpPr>
        <p:spPr>
          <a:xfrm>
            <a:off x="2411760" y="476672"/>
            <a:ext cx="2470581"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o-RO" sz="5400" i="1" dirty="0" smtClean="0">
                <a:latin typeface="Arial Black" pitchFamily="34" charset="0"/>
                <a:ea typeface="Calibri" pitchFamily="34" charset="0"/>
                <a:cs typeface="Times New Roman" pitchFamily="18" charset="0"/>
              </a:rPr>
              <a:t>Dar...</a:t>
            </a:r>
            <a:endParaRPr lang="en-US" sz="54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24744"/>
            <a:ext cx="9144000" cy="5078313"/>
          </a:xfrm>
          <a:prstGeom prst="rect">
            <a:avLst/>
          </a:prstGeom>
        </p:spPr>
        <p:txBody>
          <a:bodyPr wrap="square">
            <a:spAutoFit/>
          </a:bodyPr>
          <a:lstStyle/>
          <a:p>
            <a:pPr>
              <a:lnSpc>
                <a:spcPct val="150000"/>
              </a:lnSpc>
              <a:buFont typeface="Arial" pitchFamily="34" charset="0"/>
              <a:buChar char="•"/>
            </a:pPr>
            <a:r>
              <a:rPr lang="en-US" sz="2400" b="1" i="1" dirty="0" err="1" smtClean="0">
                <a:latin typeface="Arial Black" pitchFamily="34" charset="0"/>
              </a:rPr>
              <a:t>Asistăm</a:t>
            </a:r>
            <a:r>
              <a:rPr lang="en-US" sz="2400" b="1" i="1" dirty="0" smtClean="0">
                <a:latin typeface="Arial Black" pitchFamily="34" charset="0"/>
              </a:rPr>
              <a:t> la o </a:t>
            </a:r>
            <a:r>
              <a:rPr lang="en-US" sz="2400" b="1" i="1" dirty="0" err="1" smtClean="0">
                <a:latin typeface="Arial Black" pitchFamily="34" charset="0"/>
              </a:rPr>
              <a:t>criză</a:t>
            </a:r>
            <a:r>
              <a:rPr lang="en-US" sz="2400" b="1" i="1" dirty="0" smtClean="0">
                <a:latin typeface="Arial Black" pitchFamily="34" charset="0"/>
              </a:rPr>
              <a:t> a</a:t>
            </a:r>
            <a:r>
              <a:rPr lang="ro-RO" sz="2400" b="1" i="1" dirty="0" smtClean="0">
                <a:latin typeface="Arial Black" pitchFamily="34" charset="0"/>
              </a:rPr>
              <a:t> </a:t>
            </a:r>
            <a:r>
              <a:rPr lang="en-US" sz="2400" b="1" i="1" dirty="0" err="1" smtClean="0">
                <a:latin typeface="Arial Black" pitchFamily="34" charset="0"/>
              </a:rPr>
              <a:t>viziunii</a:t>
            </a:r>
            <a:r>
              <a:rPr lang="en-US" sz="2400" b="1" i="1" dirty="0" smtClean="0">
                <a:latin typeface="Arial Black" pitchFamily="34" charset="0"/>
              </a:rPr>
              <a:t> des</a:t>
            </a:r>
            <a:r>
              <a:rPr lang="ro-RO" sz="2400" b="1" i="1" dirty="0" smtClean="0">
                <a:latin typeface="Arial Black" pitchFamily="34" charset="0"/>
              </a:rPr>
              <a:t>pre gradinita, la o depreciere a interesului pentru actul formativ, atât la nivelul educaților cât și a educatorilor! </a:t>
            </a:r>
          </a:p>
          <a:p>
            <a:pPr>
              <a:lnSpc>
                <a:spcPct val="150000"/>
              </a:lnSpc>
              <a:buFont typeface="Arial" pitchFamily="34" charset="0"/>
              <a:buChar char="•"/>
            </a:pPr>
            <a:r>
              <a:rPr lang="ro-RO" sz="2400" b="1" i="1" dirty="0" smtClean="0">
                <a:latin typeface="Arial Black" pitchFamily="34" charset="0"/>
              </a:rPr>
              <a:t>Printre foile unor rapoarte de activitate respiră un soi de blazare a raportării! </a:t>
            </a:r>
          </a:p>
          <a:p>
            <a:pPr>
              <a:lnSpc>
                <a:spcPct val="150000"/>
              </a:lnSpc>
              <a:buFont typeface="Arial" pitchFamily="34" charset="0"/>
              <a:buChar char="•"/>
            </a:pPr>
            <a:r>
              <a:rPr lang="ro-RO" sz="2400" b="1" i="1" dirty="0" smtClean="0">
                <a:latin typeface="Arial Black" pitchFamily="34" charset="0"/>
              </a:rPr>
              <a:t>Strategiile didactice utilizate...parcă și acestea respiră un soi de prăfuială... </a:t>
            </a:r>
          </a:p>
          <a:p>
            <a:pPr>
              <a:lnSpc>
                <a:spcPct val="150000"/>
              </a:lnSpc>
              <a:buFont typeface="Arial" pitchFamily="34" charset="0"/>
              <a:buChar char="•"/>
            </a:pPr>
            <a:r>
              <a:rPr lang="ro-RO" sz="2400" b="1" i="1" dirty="0" smtClean="0">
                <a:latin typeface="Arial Black" pitchFamily="34" charset="0"/>
              </a:rPr>
              <a:t>Relația părinte-grădiniță este departe de ceea ce presupune un parteneriat real și în folosul copilului!</a:t>
            </a:r>
          </a:p>
        </p:txBody>
      </p:sp>
      <p:sp>
        <p:nvSpPr>
          <p:cNvPr id="3" name="Rectangle 2"/>
          <p:cNvSpPr/>
          <p:nvPr/>
        </p:nvSpPr>
        <p:spPr>
          <a:xfrm>
            <a:off x="1403648" y="332656"/>
            <a:ext cx="6264696" cy="76944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ctr" fontAlgn="base">
              <a:spcBef>
                <a:spcPct val="0"/>
              </a:spcBef>
              <a:spcAft>
                <a:spcPct val="0"/>
              </a:spcAft>
            </a:pPr>
            <a:r>
              <a:rPr lang="ro-RO" sz="4400" b="1" dirty="0" smtClean="0">
                <a:latin typeface="Calibri"/>
                <a:cs typeface="Times New Roman" pitchFamily="18" charset="0"/>
              </a:rPr>
              <a:t>”Vinovații... fără vină?!”</a:t>
            </a:r>
            <a:endParaRPr lang="en-US" sz="44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988840"/>
            <a:ext cx="8424936" cy="3323987"/>
          </a:xfrm>
          <a:prstGeom prst="rect">
            <a:avLst/>
          </a:prstGeom>
        </p:spPr>
        <p:txBody>
          <a:bodyPr wrap="square">
            <a:spAutoFit/>
          </a:bodyPr>
          <a:lstStyle/>
          <a:p>
            <a:pPr algn="just">
              <a:lnSpc>
                <a:spcPct val="150000"/>
              </a:lnSpc>
            </a:pPr>
            <a:r>
              <a:rPr lang="ro-RO" sz="2000" b="1" i="1" dirty="0" smtClean="0">
                <a:latin typeface="Arial Black" pitchFamily="34" charset="0"/>
              </a:rPr>
              <a:t>”Vai, cum a ajuns educația...</a:t>
            </a:r>
          </a:p>
          <a:p>
            <a:pPr algn="just">
              <a:lnSpc>
                <a:spcPct val="150000"/>
              </a:lnSpc>
              <a:buFontTx/>
              <a:buChar char="-"/>
            </a:pPr>
            <a:r>
              <a:rPr lang="en-US" sz="2000" b="1" i="1" dirty="0" smtClean="0">
                <a:latin typeface="Arial Black" pitchFamily="34" charset="0"/>
              </a:rPr>
              <a:t> </a:t>
            </a:r>
            <a:r>
              <a:rPr lang="ro-RO" sz="2000" b="1" i="1" dirty="0" smtClean="0">
                <a:latin typeface="Arial Black" pitchFamily="34" charset="0"/>
              </a:rPr>
              <a:t>”Vai </a:t>
            </a:r>
            <a:r>
              <a:rPr lang="en-US" sz="2000" b="1" i="1" dirty="0" err="1" smtClean="0">
                <a:latin typeface="Arial Black" pitchFamily="34" charset="0"/>
              </a:rPr>
              <a:t>cât</a:t>
            </a:r>
            <a:r>
              <a:rPr lang="en-US" sz="2000" b="1" i="1" dirty="0" smtClean="0">
                <a:latin typeface="Arial Black" pitchFamily="34" charset="0"/>
              </a:rPr>
              <a:t> </a:t>
            </a:r>
            <a:r>
              <a:rPr lang="en-US" sz="2000" b="1" i="1" dirty="0" err="1" smtClean="0">
                <a:latin typeface="Arial Black" pitchFamily="34" charset="0"/>
              </a:rPr>
              <a:t>sunt</a:t>
            </a:r>
            <a:r>
              <a:rPr lang="en-US" sz="2000" b="1" i="1" dirty="0" smtClean="0">
                <a:latin typeface="Arial Black" pitchFamily="34" charset="0"/>
              </a:rPr>
              <a:t> de </a:t>
            </a:r>
            <a:r>
              <a:rPr lang="en-US" sz="2000" b="1" i="1" dirty="0" err="1" smtClean="0">
                <a:latin typeface="Arial Black" pitchFamily="34" charset="0"/>
              </a:rPr>
              <a:t>răsfăţaţi</a:t>
            </a:r>
            <a:r>
              <a:rPr lang="en-US" sz="2000" b="1" i="1" dirty="0" smtClean="0">
                <a:latin typeface="Arial Black" pitchFamily="34" charset="0"/>
              </a:rPr>
              <a:t> </a:t>
            </a:r>
            <a:r>
              <a:rPr lang="en-US" sz="2000" b="1" i="1" dirty="0" err="1" smtClean="0">
                <a:latin typeface="Arial Black" pitchFamily="34" charset="0"/>
              </a:rPr>
              <a:t>şi</a:t>
            </a:r>
            <a:r>
              <a:rPr lang="en-US" sz="2000" b="1" i="1" dirty="0" smtClean="0">
                <a:latin typeface="Arial Black" pitchFamily="34" charset="0"/>
              </a:rPr>
              <a:t> </a:t>
            </a:r>
            <a:r>
              <a:rPr lang="en-US" sz="2000" b="1" i="1" dirty="0" err="1" smtClean="0">
                <a:latin typeface="Arial Black" pitchFamily="34" charset="0"/>
              </a:rPr>
              <a:t>obraznici</a:t>
            </a:r>
            <a:r>
              <a:rPr lang="ro-RO" sz="2000" b="1" i="1" dirty="0" smtClean="0">
                <a:latin typeface="Arial Black" pitchFamily="34" charset="0"/>
              </a:rPr>
              <a:t> copiii de astăzi!”</a:t>
            </a:r>
            <a:r>
              <a:rPr lang="en-US" sz="2000" b="1" i="1" dirty="0" smtClean="0">
                <a:latin typeface="Arial Black" pitchFamily="34" charset="0"/>
              </a:rPr>
              <a:t>, </a:t>
            </a:r>
            <a:endParaRPr lang="ro-RO" sz="2000" b="1" i="1" dirty="0" smtClean="0">
              <a:latin typeface="Arial Black" pitchFamily="34" charset="0"/>
            </a:endParaRPr>
          </a:p>
          <a:p>
            <a:pPr algn="just">
              <a:lnSpc>
                <a:spcPct val="150000"/>
              </a:lnSpc>
              <a:buFontTx/>
              <a:buChar char="-"/>
            </a:pPr>
            <a:r>
              <a:rPr lang="ro-RO" sz="2000" b="1" i="1" dirty="0" smtClean="0">
                <a:latin typeface="Arial Black" pitchFamily="34" charset="0"/>
              </a:rPr>
              <a:t>”Vai, </a:t>
            </a:r>
            <a:r>
              <a:rPr lang="en-US" sz="2000" b="1" i="1" dirty="0" err="1" smtClean="0">
                <a:latin typeface="Arial Black" pitchFamily="34" charset="0"/>
              </a:rPr>
              <a:t>cât</a:t>
            </a:r>
            <a:r>
              <a:rPr lang="en-US" sz="2000" b="1" i="1" dirty="0" smtClean="0">
                <a:latin typeface="Arial Black" pitchFamily="34" charset="0"/>
              </a:rPr>
              <a:t> </a:t>
            </a:r>
            <a:r>
              <a:rPr lang="en-US" sz="2000" b="1" i="1" dirty="0" err="1" smtClean="0">
                <a:latin typeface="Arial Black" pitchFamily="34" charset="0"/>
              </a:rPr>
              <a:t>sunt</a:t>
            </a:r>
            <a:r>
              <a:rPr lang="en-US" sz="2000" b="1" i="1" dirty="0" smtClean="0">
                <a:latin typeface="Arial Black" pitchFamily="34" charset="0"/>
              </a:rPr>
              <a:t> de </a:t>
            </a:r>
            <a:r>
              <a:rPr lang="en-US" sz="2000" b="1" i="1" dirty="0" err="1" smtClean="0">
                <a:latin typeface="Arial Black" pitchFamily="34" charset="0"/>
              </a:rPr>
              <a:t>încărcate</a:t>
            </a:r>
            <a:r>
              <a:rPr lang="en-US" sz="2000" b="1" i="1" dirty="0" smtClean="0">
                <a:latin typeface="Arial Black" pitchFamily="34" charset="0"/>
              </a:rPr>
              <a:t> </a:t>
            </a:r>
            <a:r>
              <a:rPr lang="en-US" sz="2000" b="1" i="1" dirty="0" err="1" smtClean="0">
                <a:latin typeface="Arial Black" pitchFamily="34" charset="0"/>
              </a:rPr>
              <a:t>programele</a:t>
            </a:r>
            <a:r>
              <a:rPr lang="en-US" sz="2000" b="1" i="1" dirty="0" smtClean="0">
                <a:latin typeface="Arial Black" pitchFamily="34" charset="0"/>
              </a:rPr>
              <a:t> </a:t>
            </a:r>
            <a:r>
              <a:rPr lang="en-US" sz="2000" b="1" i="1" dirty="0" err="1" smtClean="0">
                <a:latin typeface="Arial Black" pitchFamily="34" charset="0"/>
              </a:rPr>
              <a:t>şcolare</a:t>
            </a:r>
            <a:r>
              <a:rPr lang="ro-RO" sz="2000" b="1" i="1" dirty="0" smtClean="0">
                <a:latin typeface="Arial Black" pitchFamily="34" charset="0"/>
              </a:rPr>
              <a:t>”, ”</a:t>
            </a:r>
          </a:p>
          <a:p>
            <a:pPr algn="just">
              <a:lnSpc>
                <a:spcPct val="150000"/>
              </a:lnSpc>
              <a:buFontTx/>
              <a:buChar char="-"/>
            </a:pPr>
            <a:r>
              <a:rPr lang="ro-RO" sz="2000" b="1" i="1" dirty="0" smtClean="0">
                <a:latin typeface="Arial Black" pitchFamily="34" charset="0"/>
              </a:rPr>
              <a:t>”Vai cât de greu este cu noua generație de copii ”; </a:t>
            </a:r>
          </a:p>
          <a:p>
            <a:pPr algn="just">
              <a:lnSpc>
                <a:spcPct val="150000"/>
              </a:lnSpc>
              <a:buFontTx/>
              <a:buChar char="-"/>
            </a:pPr>
            <a:r>
              <a:rPr lang="ro-RO" sz="2000" b="1" i="1" dirty="0" smtClean="0">
                <a:latin typeface="Arial Black" pitchFamily="34" charset="0"/>
              </a:rPr>
              <a:t>”Vai, ce părinți.....!”</a:t>
            </a:r>
          </a:p>
          <a:p>
            <a:pPr algn="just">
              <a:lnSpc>
                <a:spcPct val="150000"/>
              </a:lnSpc>
            </a:pPr>
            <a:r>
              <a:rPr lang="ro-RO" sz="2000" b="1" i="1" dirty="0" smtClean="0">
                <a:latin typeface="Arial Black" pitchFamily="34" charset="0"/>
              </a:rPr>
              <a:t>”ce copii erau </a:t>
            </a:r>
            <a:r>
              <a:rPr lang="en-US" sz="2000" b="1" i="1" dirty="0" err="1" smtClean="0">
                <a:latin typeface="Arial Black" pitchFamily="34" charset="0"/>
              </a:rPr>
              <a:t>pe</a:t>
            </a:r>
            <a:r>
              <a:rPr lang="en-US" sz="2000" b="1" i="1" dirty="0" smtClean="0">
                <a:latin typeface="Arial Black" pitchFamily="34" charset="0"/>
              </a:rPr>
              <a:t> </a:t>
            </a:r>
            <a:r>
              <a:rPr lang="en-US" sz="2000" b="1" i="1" dirty="0" err="1" smtClean="0">
                <a:latin typeface="Arial Black" pitchFamily="34" charset="0"/>
              </a:rPr>
              <a:t>vremuri</a:t>
            </a:r>
            <a:r>
              <a:rPr lang="ro-RO" sz="2000" b="1" i="1" dirty="0" smtClean="0">
                <a:latin typeface="Arial Black" pitchFamily="34" charset="0"/>
              </a:rPr>
              <a:t>....”</a:t>
            </a:r>
          </a:p>
          <a:p>
            <a:pPr algn="just">
              <a:lnSpc>
                <a:spcPct val="150000"/>
              </a:lnSpc>
            </a:pPr>
            <a:r>
              <a:rPr lang="ro-RO" sz="2000" b="1" i="1" dirty="0" smtClean="0">
                <a:latin typeface="Arial Black" pitchFamily="34" charset="0"/>
              </a:rPr>
              <a:t>- Și? Și ce facem pentru asta?</a:t>
            </a:r>
          </a:p>
        </p:txBody>
      </p:sp>
      <p:sp>
        <p:nvSpPr>
          <p:cNvPr id="3" name="Rectangle 2"/>
          <p:cNvSpPr/>
          <p:nvPr/>
        </p:nvSpPr>
        <p:spPr>
          <a:xfrm>
            <a:off x="611560" y="620688"/>
            <a:ext cx="7488832" cy="830997"/>
          </a:xfrm>
          <a:prstGeom prst="rect">
            <a:avLst/>
          </a:prstGeom>
        </p:spPr>
        <p:txBody>
          <a:bodyPr wrap="square">
            <a:spAutoFit/>
          </a:bodyPr>
          <a:lstStyle/>
          <a:p>
            <a:pPr lvl="0" algn="ctr" fontAlgn="base">
              <a:spcBef>
                <a:spcPct val="0"/>
              </a:spcBef>
              <a:spcAft>
                <a:spcPct val="0"/>
              </a:spcAft>
            </a:pPr>
            <a:r>
              <a:rPr lang="ro-RO" sz="2400" b="1" i="1" dirty="0" smtClean="0">
                <a:latin typeface="Arial Black" pitchFamily="34" charset="0"/>
                <a:cs typeface="Times New Roman" pitchFamily="18" charset="0"/>
              </a:rPr>
              <a:t>Ne desfășurăm activitatea într-un noian de  ”păreri” și judecăți de ”valoare”...</a:t>
            </a:r>
            <a:endParaRPr lang="en-US" sz="2400" b="1" i="1" dirty="0" smtClean="0">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20688"/>
            <a:ext cx="9036496" cy="1384995"/>
          </a:xfrm>
          <a:prstGeom prst="rect">
            <a:avLst/>
          </a:prstGeom>
        </p:spPr>
        <p:txBody>
          <a:bodyPr wrap="square">
            <a:spAutoFit/>
          </a:bodyPr>
          <a:lstStyle/>
          <a:p>
            <a:pPr algn="just">
              <a:lnSpc>
                <a:spcPct val="150000"/>
              </a:lnSpc>
            </a:pPr>
            <a:r>
              <a:rPr lang="ro-RO" sz="2000" i="1" dirty="0" smtClean="0">
                <a:latin typeface="Arial Black" pitchFamily="34" charset="0"/>
                <a:ea typeface="Calibri" pitchFamily="34" charset="0"/>
                <a:cs typeface="Arial" pitchFamily="34" charset="0"/>
              </a:rPr>
              <a:t>	</a:t>
            </a:r>
            <a:r>
              <a:rPr lang="ro-RO" i="1" dirty="0" smtClean="0">
                <a:latin typeface="Arial Black" pitchFamily="34" charset="0"/>
                <a:ea typeface="Calibri" pitchFamily="34" charset="0"/>
                <a:cs typeface="Arial" pitchFamily="34" charset="0"/>
              </a:rPr>
              <a:t>Echipe manageriale cu rezultate și-au propus, să performeze. Apoi, au identificat strategii specifice  managementului </a:t>
            </a:r>
            <a:r>
              <a:rPr lang="en-US" i="1" dirty="0" smtClean="0">
                <a:latin typeface="Arial Black" pitchFamily="34" charset="0"/>
                <a:ea typeface="Calibri" pitchFamily="34" charset="0"/>
                <a:cs typeface="Arial" pitchFamily="34" charset="0"/>
              </a:rPr>
              <a:t>de </a:t>
            </a:r>
            <a:r>
              <a:rPr lang="ro-RO" i="1" dirty="0" smtClean="0">
                <a:latin typeface="Arial Black" pitchFamily="34" charset="0"/>
                <a:ea typeface="Calibri" pitchFamily="34" charset="0"/>
                <a:cs typeface="Arial" pitchFamily="34" charset="0"/>
              </a:rPr>
              <a:t>performanță! GRADINITA NR 9 BARLAD! CERCUL DIRECTOARELOR</a:t>
            </a:r>
            <a:endParaRPr lang="en-US" dirty="0" smtClean="0">
              <a:latin typeface="Arial Black" pitchFamily="34" charset="0"/>
            </a:endParaRPr>
          </a:p>
        </p:txBody>
      </p:sp>
      <p:sp>
        <p:nvSpPr>
          <p:cNvPr id="7" name="Rectangle 6"/>
          <p:cNvSpPr/>
          <p:nvPr/>
        </p:nvSpPr>
        <p:spPr>
          <a:xfrm>
            <a:off x="1043609" y="116632"/>
            <a:ext cx="6696743" cy="830997"/>
          </a:xfrm>
          <a:prstGeom prst="rect">
            <a:avLst/>
          </a:prstGeom>
        </p:spPr>
        <p:txBody>
          <a:bodyPr wrap="square">
            <a:spAutoFit/>
          </a:bodyPr>
          <a:lstStyle/>
          <a:p>
            <a:pPr lvl="1" algn="ctr"/>
            <a:r>
              <a:rPr lang="ro-RO" sz="2400" i="1" dirty="0" smtClean="0">
                <a:latin typeface="Arial Black" pitchFamily="34" charset="0"/>
                <a:cs typeface="Arial" pitchFamily="34" charset="0"/>
              </a:rPr>
              <a:t>REZULTATE OBTINUTE! </a:t>
            </a:r>
          </a:p>
          <a:p>
            <a:pPr lvl="1" algn="ctr"/>
            <a:r>
              <a:rPr lang="ro-RO" sz="2400" i="1" dirty="0" smtClean="0">
                <a:latin typeface="Arial Black" pitchFamily="34" charset="0"/>
                <a:cs typeface="Arial" pitchFamily="34" charset="0"/>
              </a:rPr>
              <a:t>Performantă !</a:t>
            </a:r>
            <a:endParaRPr lang="en-US" sz="2400" i="1" dirty="0">
              <a:latin typeface="Arial Black" pitchFamily="34" charset="0"/>
              <a:cs typeface="Arial"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764" y="2005683"/>
            <a:ext cx="4631015" cy="2604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1331" y="4610629"/>
            <a:ext cx="3766854" cy="211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916832"/>
            <a:ext cx="3600400"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9512" y="1268760"/>
            <a:ext cx="8964488" cy="7694414"/>
          </a:xfrm>
          <a:prstGeom prst="rect">
            <a:avLst/>
          </a:prstGeom>
          <a:effectLst>
            <a:glow rad="228600">
              <a:schemeClr val="accent1">
                <a:satMod val="175000"/>
                <a:alpha val="40000"/>
              </a:schemeClr>
            </a:glow>
          </a:effectLst>
        </p:spPr>
        <p:txBody>
          <a:bodyPr wrap="square">
            <a:spAutoFit/>
          </a:bodyPr>
          <a:lstStyle/>
          <a:p>
            <a:pPr marL="342900" indent="-342900"/>
            <a:endParaRPr lang="ro-RO" sz="2000" b="1" dirty="0" smtClean="0">
              <a:latin typeface="Calibri" pitchFamily="34" charset="0"/>
              <a:cs typeface="Calibri" pitchFamily="34" charset="0"/>
            </a:endParaRPr>
          </a:p>
          <a:p>
            <a:pPr>
              <a:buFont typeface="Arial" pitchFamily="34" charset="0"/>
              <a:buChar char="•"/>
            </a:pPr>
            <a:r>
              <a:rPr lang="en-US" sz="2000" b="1" dirty="0" err="1" smtClean="0">
                <a:latin typeface="Arial Black" pitchFamily="34" charset="0"/>
                <a:cs typeface="Calibri" pitchFamily="34" charset="0"/>
              </a:rPr>
              <a:t>Educaţia</a:t>
            </a:r>
            <a:r>
              <a:rPr lang="en-US" sz="2000" b="1" dirty="0" smtClean="0">
                <a:latin typeface="Arial Black" pitchFamily="34" charset="0"/>
                <a:cs typeface="Calibri" pitchFamily="34" charset="0"/>
              </a:rPr>
              <a:t> a </a:t>
            </a:r>
            <a:r>
              <a:rPr lang="en-US" sz="2000" b="1" dirty="0" err="1" smtClean="0">
                <a:latin typeface="Arial Black" pitchFamily="34" charset="0"/>
                <a:cs typeface="Calibri" pitchFamily="34" charset="0"/>
              </a:rPr>
              <a:t>însemnat</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întotdeauna</a:t>
            </a:r>
            <a:r>
              <a:rPr lang="en-US" sz="2000" b="1" dirty="0" smtClean="0">
                <a:latin typeface="Arial Black" pitchFamily="34" charset="0"/>
                <a:cs typeface="Calibri" pitchFamily="34" charset="0"/>
              </a:rPr>
              <a:t> </a:t>
            </a:r>
            <a:r>
              <a:rPr lang="ro-RO" sz="2000" b="1" dirty="0" smtClean="0">
                <a:latin typeface="Arial Black" pitchFamily="34" charset="0"/>
                <a:cs typeface="Calibri" pitchFamily="34" charset="0"/>
              </a:rPr>
              <a:t>schimbare!</a:t>
            </a:r>
          </a:p>
          <a:p>
            <a:endParaRPr lang="ro-RO" sz="2000" b="1" dirty="0" smtClean="0">
              <a:latin typeface="Arial Black" pitchFamily="34" charset="0"/>
              <a:cs typeface="Calibri" pitchFamily="34" charset="0"/>
            </a:endParaRPr>
          </a:p>
          <a:p>
            <a:pPr lvl="0">
              <a:buFont typeface="Arial" pitchFamily="34" charset="0"/>
              <a:buChar char="•"/>
            </a:pPr>
            <a:r>
              <a:rPr lang="en-US" sz="2000" b="1" dirty="0" err="1" smtClean="0">
                <a:solidFill>
                  <a:srgbClr val="333333"/>
                </a:solidFill>
                <a:latin typeface="Arial Black" pitchFamily="34" charset="0"/>
                <a:ea typeface="Calibri" pitchFamily="34" charset="0"/>
                <a:cs typeface="Calibri" pitchFamily="34" charset="0"/>
              </a:rPr>
              <a:t>Fiecare</a:t>
            </a:r>
            <a:r>
              <a:rPr lang="en-US" sz="2000" b="1" dirty="0" smtClean="0">
                <a:solidFill>
                  <a:srgbClr val="333333"/>
                </a:solidFill>
                <a:latin typeface="Arial Black" pitchFamily="34" charset="0"/>
                <a:ea typeface="Calibri" pitchFamily="34" charset="0"/>
                <a:cs typeface="Calibri" pitchFamily="34" charset="0"/>
              </a:rPr>
              <a:t> </a:t>
            </a:r>
            <a:r>
              <a:rPr lang="en-US" sz="2000" b="1" dirty="0" err="1" smtClean="0">
                <a:solidFill>
                  <a:srgbClr val="333333"/>
                </a:solidFill>
                <a:latin typeface="Arial Black" pitchFamily="34" charset="0"/>
                <a:ea typeface="Calibri" pitchFamily="34" charset="0"/>
                <a:cs typeface="Calibri" pitchFamily="34" charset="0"/>
              </a:rPr>
              <a:t>epoc</a:t>
            </a:r>
            <a:r>
              <a:rPr lang="ro-RO" sz="2000" b="1" dirty="0" smtClean="0">
                <a:solidFill>
                  <a:srgbClr val="333333"/>
                </a:solidFill>
                <a:latin typeface="Arial Black" pitchFamily="34" charset="0"/>
                <a:ea typeface="Calibri" pitchFamily="34" charset="0"/>
                <a:cs typeface="Calibri" pitchFamily="34" charset="0"/>
              </a:rPr>
              <a:t>ă</a:t>
            </a:r>
            <a:r>
              <a:rPr lang="en-US" sz="2000" b="1" dirty="0" smtClean="0">
                <a:solidFill>
                  <a:srgbClr val="333333"/>
                </a:solidFill>
                <a:latin typeface="Arial Black" pitchFamily="34" charset="0"/>
                <a:ea typeface="Calibri" pitchFamily="34" charset="0"/>
                <a:cs typeface="Calibri" pitchFamily="34" charset="0"/>
              </a:rPr>
              <a:t> a </a:t>
            </a:r>
            <a:r>
              <a:rPr lang="en-US" sz="2000" b="1" dirty="0" err="1" smtClean="0">
                <a:solidFill>
                  <a:srgbClr val="333333"/>
                </a:solidFill>
                <a:latin typeface="Arial Black" pitchFamily="34" charset="0"/>
                <a:ea typeface="Calibri" pitchFamily="34" charset="0"/>
                <a:cs typeface="Calibri" pitchFamily="34" charset="0"/>
              </a:rPr>
              <a:t>evolu</a:t>
            </a:r>
            <a:r>
              <a:rPr lang="ro-RO" sz="2000" b="1" dirty="0" smtClean="0">
                <a:solidFill>
                  <a:srgbClr val="333333"/>
                </a:solidFill>
                <a:latin typeface="Arial Black" pitchFamily="34" charset="0"/>
                <a:ea typeface="Calibri" pitchFamily="34" charset="0"/>
                <a:cs typeface="Calibri" pitchFamily="34" charset="0"/>
              </a:rPr>
              <a:t>ț</a:t>
            </a:r>
            <a:r>
              <a:rPr lang="en-US" sz="2000" b="1" dirty="0" err="1" smtClean="0">
                <a:solidFill>
                  <a:srgbClr val="333333"/>
                </a:solidFill>
                <a:latin typeface="Arial Black" pitchFamily="34" charset="0"/>
                <a:ea typeface="Calibri" pitchFamily="34" charset="0"/>
                <a:cs typeface="Calibri" pitchFamily="34" charset="0"/>
              </a:rPr>
              <a:t>iei</a:t>
            </a:r>
            <a:r>
              <a:rPr lang="en-US" sz="2000" b="1" dirty="0" smtClean="0">
                <a:solidFill>
                  <a:srgbClr val="333333"/>
                </a:solidFill>
                <a:latin typeface="Arial Black" pitchFamily="34" charset="0"/>
                <a:ea typeface="Calibri" pitchFamily="34" charset="0"/>
                <a:cs typeface="Calibri" pitchFamily="34" charset="0"/>
              </a:rPr>
              <a:t> </a:t>
            </a:r>
            <a:r>
              <a:rPr lang="en-US" sz="2000" b="1" dirty="0" err="1" smtClean="0">
                <a:solidFill>
                  <a:srgbClr val="333333"/>
                </a:solidFill>
                <a:latin typeface="Arial Black" pitchFamily="34" charset="0"/>
                <a:ea typeface="Calibri" pitchFamily="34" charset="0"/>
                <a:cs typeface="Calibri" pitchFamily="34" charset="0"/>
              </a:rPr>
              <a:t>umane</a:t>
            </a:r>
            <a:r>
              <a:rPr lang="en-US" sz="2000" b="1" dirty="0" smtClean="0">
                <a:solidFill>
                  <a:srgbClr val="333333"/>
                </a:solidFill>
                <a:latin typeface="Arial Black" pitchFamily="34" charset="0"/>
                <a:ea typeface="Calibri" pitchFamily="34" charset="0"/>
                <a:cs typeface="Calibri" pitchFamily="34" charset="0"/>
              </a:rPr>
              <a:t> a </a:t>
            </a:r>
            <a:r>
              <a:rPr lang="en-US" sz="2000" b="1" dirty="0" err="1" smtClean="0">
                <a:solidFill>
                  <a:srgbClr val="333333"/>
                </a:solidFill>
                <a:latin typeface="Arial Black" pitchFamily="34" charset="0"/>
                <a:ea typeface="Calibri" pitchFamily="34" charset="0"/>
                <a:cs typeface="Calibri" pitchFamily="34" charset="0"/>
              </a:rPr>
              <a:t>avut</a:t>
            </a:r>
            <a:r>
              <a:rPr lang="en-US" sz="2000" b="1" dirty="0" smtClean="0">
                <a:solidFill>
                  <a:srgbClr val="333333"/>
                </a:solidFill>
                <a:latin typeface="Arial Black" pitchFamily="34" charset="0"/>
                <a:ea typeface="Calibri" pitchFamily="34" charset="0"/>
                <a:cs typeface="Calibri" pitchFamily="34" charset="0"/>
              </a:rPr>
              <a:t> </a:t>
            </a:r>
            <a:r>
              <a:rPr lang="ro-RO" sz="2000" b="1" dirty="0" smtClean="0">
                <a:solidFill>
                  <a:srgbClr val="333333"/>
                </a:solidFill>
                <a:latin typeface="Arial Black" pitchFamily="34" charset="0"/>
                <a:ea typeface="Calibri" pitchFamily="34" charset="0"/>
                <a:cs typeface="Calibri" pitchFamily="34" charset="0"/>
              </a:rPr>
              <a:t> </a:t>
            </a:r>
            <a:r>
              <a:rPr lang="en-US" sz="2000" b="1" dirty="0" err="1" smtClean="0">
                <a:solidFill>
                  <a:srgbClr val="333333"/>
                </a:solidFill>
                <a:latin typeface="Arial Black" pitchFamily="34" charset="0"/>
                <a:ea typeface="Calibri" pitchFamily="34" charset="0"/>
                <a:cs typeface="Calibri" pitchFamily="34" charset="0"/>
              </a:rPr>
              <a:t>perioade</a:t>
            </a:r>
            <a:r>
              <a:rPr lang="en-US" sz="2000" b="1" dirty="0" smtClean="0">
                <a:solidFill>
                  <a:srgbClr val="333333"/>
                </a:solidFill>
                <a:latin typeface="Arial Black" pitchFamily="34" charset="0"/>
                <a:ea typeface="Calibri" pitchFamily="34" charset="0"/>
                <a:cs typeface="Calibri" pitchFamily="34" charset="0"/>
              </a:rPr>
              <a:t> de c</a:t>
            </a:r>
            <a:r>
              <a:rPr lang="ro-RO" sz="2000" b="1" dirty="0" smtClean="0">
                <a:solidFill>
                  <a:srgbClr val="333333"/>
                </a:solidFill>
                <a:latin typeface="Arial Black" pitchFamily="34" charset="0"/>
                <a:ea typeface="Calibri" pitchFamily="34" charset="0"/>
                <a:cs typeface="Calibri" pitchFamily="34" charset="0"/>
              </a:rPr>
              <a:t>ă</a:t>
            </a:r>
            <a:r>
              <a:rPr lang="en-US" sz="2000" b="1" dirty="0" err="1" smtClean="0">
                <a:solidFill>
                  <a:srgbClr val="333333"/>
                </a:solidFill>
                <a:latin typeface="Arial Black" pitchFamily="34" charset="0"/>
                <a:ea typeface="Calibri" pitchFamily="34" charset="0"/>
                <a:cs typeface="Calibri" pitchFamily="34" charset="0"/>
              </a:rPr>
              <a:t>utare</a:t>
            </a:r>
            <a:r>
              <a:rPr lang="en-US" sz="2000" b="1" dirty="0" smtClean="0">
                <a:solidFill>
                  <a:srgbClr val="333333"/>
                </a:solidFill>
                <a:latin typeface="Arial Black" pitchFamily="34" charset="0"/>
                <a:ea typeface="Calibri" pitchFamily="34" charset="0"/>
                <a:cs typeface="Calibri" pitchFamily="34" charset="0"/>
              </a:rPr>
              <a:t> a </a:t>
            </a:r>
            <a:r>
              <a:rPr lang="en-US" sz="2000" b="1" dirty="0" err="1" smtClean="0">
                <a:solidFill>
                  <a:srgbClr val="333333"/>
                </a:solidFill>
                <a:latin typeface="Arial Black" pitchFamily="34" charset="0"/>
                <a:ea typeface="Calibri" pitchFamily="34" charset="0"/>
                <a:cs typeface="Calibri" pitchFamily="34" charset="0"/>
              </a:rPr>
              <a:t>cel</a:t>
            </a:r>
            <a:r>
              <a:rPr lang="ro-RO" sz="2000" b="1" dirty="0" smtClean="0">
                <a:solidFill>
                  <a:srgbClr val="333333"/>
                </a:solidFill>
                <a:latin typeface="Arial Black" pitchFamily="34" charset="0"/>
                <a:ea typeface="Calibri" pitchFamily="34" charset="0"/>
                <a:cs typeface="Calibri" pitchFamily="34" charset="0"/>
              </a:rPr>
              <a:t>or </a:t>
            </a:r>
            <a:r>
              <a:rPr lang="en-US" sz="2000" b="1" dirty="0" err="1" smtClean="0">
                <a:solidFill>
                  <a:srgbClr val="333333"/>
                </a:solidFill>
                <a:latin typeface="Arial Black" pitchFamily="34" charset="0"/>
                <a:ea typeface="Calibri" pitchFamily="34" charset="0"/>
                <a:cs typeface="Calibri" pitchFamily="34" charset="0"/>
              </a:rPr>
              <a:t>mai</a:t>
            </a:r>
            <a:r>
              <a:rPr lang="en-US" sz="2000" b="1" dirty="0" smtClean="0">
                <a:solidFill>
                  <a:srgbClr val="333333"/>
                </a:solidFill>
                <a:latin typeface="Arial Black" pitchFamily="34" charset="0"/>
                <a:ea typeface="Calibri" pitchFamily="34" charset="0"/>
                <a:cs typeface="Calibri" pitchFamily="34" charset="0"/>
              </a:rPr>
              <a:t> </a:t>
            </a:r>
            <a:r>
              <a:rPr lang="en-US" sz="2000" b="1" dirty="0" err="1" smtClean="0">
                <a:solidFill>
                  <a:srgbClr val="333333"/>
                </a:solidFill>
                <a:latin typeface="Arial Black" pitchFamily="34" charset="0"/>
                <a:ea typeface="Calibri" pitchFamily="34" charset="0"/>
                <a:cs typeface="Calibri" pitchFamily="34" charset="0"/>
              </a:rPr>
              <a:t>bune</a:t>
            </a:r>
            <a:r>
              <a:rPr lang="ro-RO" sz="2000" b="1" dirty="0" smtClean="0">
                <a:solidFill>
                  <a:srgbClr val="333333"/>
                </a:solidFill>
                <a:latin typeface="Arial Black" pitchFamily="34" charset="0"/>
                <a:ea typeface="Calibri" pitchFamily="34" charset="0"/>
                <a:cs typeface="Calibri" pitchFamily="34" charset="0"/>
              </a:rPr>
              <a:t> soluții!</a:t>
            </a:r>
          </a:p>
          <a:p>
            <a:pPr lvl="0"/>
            <a:r>
              <a:rPr lang="ro-RO" sz="2000" b="1" dirty="0" smtClean="0">
                <a:solidFill>
                  <a:srgbClr val="333333"/>
                </a:solidFill>
                <a:latin typeface="Arial Black" pitchFamily="34" charset="0"/>
                <a:ea typeface="Calibri" pitchFamily="34" charset="0"/>
                <a:cs typeface="Calibri" pitchFamily="34" charset="0"/>
              </a:rPr>
              <a:t> </a:t>
            </a:r>
            <a:endParaRPr lang="ro-RO" sz="2000" b="1" dirty="0" smtClean="0">
              <a:latin typeface="Arial Black" pitchFamily="34" charset="0"/>
              <a:cs typeface="Calibri" pitchFamily="34" charset="0"/>
            </a:endParaRPr>
          </a:p>
          <a:p>
            <a:pPr lvl="0">
              <a:buFont typeface="Arial" pitchFamily="34" charset="0"/>
              <a:buChar char="•"/>
            </a:pPr>
            <a:r>
              <a:rPr lang="ro-RO" sz="2000" b="1" dirty="0" smtClean="0">
                <a:latin typeface="Arial Black" pitchFamily="34" charset="0"/>
                <a:cs typeface="Calibri" pitchFamily="34" charset="0"/>
              </a:rPr>
              <a:t> Lumea evoluează și ”Nici </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noi</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şi</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vremurile</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noastre</a:t>
            </a:r>
            <a:r>
              <a:rPr lang="ro-RO" sz="2000" b="1" dirty="0" smtClean="0">
                <a:latin typeface="Arial Black" pitchFamily="34" charset="0"/>
                <a:cs typeface="Calibri" pitchFamily="34" charset="0"/>
              </a:rPr>
              <a:t>  nu </a:t>
            </a:r>
            <a:r>
              <a:rPr lang="en-US" sz="2000" b="1" dirty="0" err="1" smtClean="0">
                <a:latin typeface="Arial Black" pitchFamily="34" charset="0"/>
                <a:cs typeface="Calibri" pitchFamily="34" charset="0"/>
              </a:rPr>
              <a:t>mai</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suntem</a:t>
            </a:r>
            <a:r>
              <a:rPr lang="en-US" sz="2000" b="1" dirty="0" smtClean="0">
                <a:latin typeface="Arial Black" pitchFamily="34" charset="0"/>
                <a:cs typeface="Calibri" pitchFamily="34" charset="0"/>
              </a:rPr>
              <a:t> ca </a:t>
            </a:r>
            <a:r>
              <a:rPr lang="en-US" sz="2000" b="1" dirty="0" err="1" smtClean="0">
                <a:latin typeface="Arial Black" pitchFamily="34" charset="0"/>
                <a:cs typeface="Calibri" pitchFamily="34" charset="0"/>
              </a:rPr>
              <a:t>pe</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vremuri</a:t>
            </a:r>
            <a:r>
              <a:rPr lang="ro-RO" sz="2000" b="1" dirty="0" smtClean="0">
                <a:latin typeface="Arial Black" pitchFamily="34" charset="0"/>
                <a:cs typeface="Calibri" pitchFamily="34" charset="0"/>
              </a:rPr>
              <a:t>”...</a:t>
            </a:r>
          </a:p>
          <a:p>
            <a:endParaRPr lang="ro-RO" sz="2000" b="1" dirty="0" smtClean="0">
              <a:latin typeface="Arial Black" pitchFamily="34" charset="0"/>
              <a:cs typeface="Calibri" pitchFamily="34" charset="0"/>
            </a:endParaRPr>
          </a:p>
          <a:p>
            <a:pPr>
              <a:buFont typeface="Arial" pitchFamily="34" charset="0"/>
              <a:buChar char="•"/>
            </a:pPr>
            <a:r>
              <a:rPr lang="en-US" sz="2000" b="1" dirty="0" err="1" smtClean="0">
                <a:latin typeface="Arial Black" pitchFamily="34" charset="0"/>
                <a:cs typeface="Calibri" pitchFamily="34" charset="0"/>
              </a:rPr>
              <a:t>Educaţia</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românească</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este</a:t>
            </a:r>
            <a:r>
              <a:rPr lang="ro-RO" sz="2000" b="1" dirty="0" smtClean="0">
                <a:latin typeface="Arial Black" pitchFamily="34" charset="0"/>
                <a:cs typeface="Calibri" pitchFamily="34" charset="0"/>
              </a:rPr>
              <a:t>,</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încă</a:t>
            </a:r>
            <a:r>
              <a:rPr lang="ro-RO"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tributară</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învăţământului</a:t>
            </a:r>
            <a:r>
              <a:rPr lang="en-US" sz="2000" b="1" dirty="0" smtClean="0">
                <a:latin typeface="Arial Black" pitchFamily="34" charset="0"/>
                <a:cs typeface="Calibri" pitchFamily="34" charset="0"/>
              </a:rPr>
              <a:t> din era pre-</a:t>
            </a:r>
            <a:r>
              <a:rPr lang="en-US" sz="2000" b="1" dirty="0" err="1" smtClean="0">
                <a:latin typeface="Arial Black" pitchFamily="34" charset="0"/>
                <a:cs typeface="Calibri" pitchFamily="34" charset="0"/>
              </a:rPr>
              <a:t>internetului</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aceea</a:t>
            </a:r>
            <a:r>
              <a:rPr lang="en-US" sz="2000" b="1" dirty="0" smtClean="0">
                <a:latin typeface="Arial Black" pitchFamily="34" charset="0"/>
                <a:cs typeface="Calibri" pitchFamily="34" charset="0"/>
              </a:rPr>
              <a:t> care a format</a:t>
            </a:r>
            <a:r>
              <a:rPr lang="ro-RO" sz="2000" b="1" dirty="0" smtClean="0">
                <a:latin typeface="Arial Black" pitchFamily="34" charset="0"/>
                <a:cs typeface="Calibri" pitchFamily="34" charset="0"/>
              </a:rPr>
              <a:t> o mare parte a </a:t>
            </a:r>
            <a:r>
              <a:rPr lang="en-US" sz="2000" b="1" dirty="0" err="1" smtClean="0">
                <a:latin typeface="Arial Black" pitchFamily="34" charset="0"/>
                <a:cs typeface="Calibri" pitchFamily="34" charset="0"/>
              </a:rPr>
              <a:t>formatori</a:t>
            </a:r>
            <a:r>
              <a:rPr lang="ro-RO" sz="2000" b="1" dirty="0" smtClean="0">
                <a:latin typeface="Arial Black" pitchFamily="34" charset="0"/>
                <a:cs typeface="Calibri" pitchFamily="34" charset="0"/>
              </a:rPr>
              <a:t>lor</a:t>
            </a:r>
            <a:r>
              <a:rPr lang="en-US" sz="2000" b="1" dirty="0" smtClean="0">
                <a:latin typeface="Arial Black" pitchFamily="34" charset="0"/>
                <a:cs typeface="Calibri" pitchFamily="34" charset="0"/>
              </a:rPr>
              <a:t> de a</a:t>
            </a:r>
            <a:r>
              <a:rPr lang="ro-RO" sz="2000" b="1" dirty="0" smtClean="0">
                <a:latin typeface="Arial Black" pitchFamily="34" charset="0"/>
                <a:cs typeface="Calibri" pitchFamily="34" charset="0"/>
              </a:rPr>
              <a:t>stă</a:t>
            </a:r>
            <a:r>
              <a:rPr lang="en-US" sz="2000" b="1" dirty="0" err="1" smtClean="0">
                <a:latin typeface="Arial Black" pitchFamily="34" charset="0"/>
                <a:cs typeface="Calibri" pitchFamily="34" charset="0"/>
              </a:rPr>
              <a:t>zi</a:t>
            </a:r>
            <a:r>
              <a:rPr lang="ro-RO" sz="2000" b="1" dirty="0" smtClean="0">
                <a:latin typeface="Arial Black" pitchFamily="34" charset="0"/>
                <a:cs typeface="Calibri" pitchFamily="34" charset="0"/>
              </a:rPr>
              <a:t>?!</a:t>
            </a:r>
            <a:r>
              <a:rPr lang="en-US" sz="2000" b="1" dirty="0" smtClean="0">
                <a:latin typeface="Arial Black" pitchFamily="34" charset="0"/>
                <a:cs typeface="Calibri" pitchFamily="34" charset="0"/>
              </a:rPr>
              <a:t> </a:t>
            </a:r>
            <a:endParaRPr lang="ro-RO" sz="2000" b="1" dirty="0" smtClean="0">
              <a:latin typeface="Arial Black" pitchFamily="34" charset="0"/>
              <a:cs typeface="Calibri" pitchFamily="34" charset="0"/>
            </a:endParaRPr>
          </a:p>
          <a:p>
            <a:endParaRPr lang="ro-RO" sz="2000" b="1" dirty="0" smtClean="0">
              <a:latin typeface="Arial Black" pitchFamily="34" charset="0"/>
              <a:cs typeface="Calibri" pitchFamily="34" charset="0"/>
            </a:endParaRPr>
          </a:p>
          <a:p>
            <a:pPr>
              <a:buFont typeface="Arial" pitchFamily="34" charset="0"/>
              <a:buChar char="•"/>
            </a:pPr>
            <a:r>
              <a:rPr lang="ro-RO" sz="2000" b="1" dirty="0" smtClean="0">
                <a:latin typeface="Arial Black" pitchFamily="34" charset="0"/>
                <a:cs typeface="Calibri" pitchFamily="34" charset="0"/>
              </a:rPr>
              <a:t>Ș</a:t>
            </a:r>
            <a:r>
              <a:rPr lang="en-US" sz="2000" b="1" dirty="0" err="1" smtClean="0">
                <a:latin typeface="Arial Black" pitchFamily="34" charset="0"/>
                <a:cs typeface="Calibri" pitchFamily="34" charset="0"/>
              </a:rPr>
              <a:t>coala</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în</a:t>
            </a:r>
            <a:r>
              <a:rPr lang="en-US" sz="2000" b="1" dirty="0" smtClean="0">
                <a:latin typeface="Arial Black" pitchFamily="34" charset="0"/>
                <a:cs typeface="Calibri" pitchFamily="34" charset="0"/>
              </a:rPr>
              <a:t> care am </a:t>
            </a:r>
            <a:r>
              <a:rPr lang="en-US" sz="2000" b="1" dirty="0" err="1" smtClean="0">
                <a:latin typeface="Arial Black" pitchFamily="34" charset="0"/>
                <a:cs typeface="Calibri" pitchFamily="34" charset="0"/>
              </a:rPr>
              <a:t>crescut</a:t>
            </a:r>
            <a:r>
              <a:rPr lang="ro-RO" sz="2000" b="1" dirty="0" smtClean="0">
                <a:latin typeface="Arial Black" pitchFamily="34" charset="0"/>
                <a:cs typeface="Calibri" pitchFamily="34" charset="0"/>
              </a:rPr>
              <a:t>, mare parte dintre noi, </a:t>
            </a:r>
            <a:r>
              <a:rPr lang="en-US" sz="2000" b="1" dirty="0" err="1" smtClean="0">
                <a:latin typeface="Arial Black" pitchFamily="34" charset="0"/>
                <a:cs typeface="Calibri" pitchFamily="34" charset="0"/>
              </a:rPr>
              <a:t>îşi</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propunea</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să</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scoată</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roboţei</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docili</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capabili</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să</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memoreze</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cât</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mai</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multe</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comenzi</a:t>
            </a:r>
            <a:r>
              <a:rPr lang="ro-RO" sz="2000" b="1" dirty="0" smtClean="0">
                <a:latin typeface="Arial Black" pitchFamily="34" charset="0"/>
                <a:cs typeface="Calibri" pitchFamily="34" charset="0"/>
              </a:rPr>
              <a:t> și, din păcate, </a:t>
            </a:r>
            <a:r>
              <a:rPr lang="ro-RO" sz="2000" b="1" dirty="0">
                <a:latin typeface="Arial Black" pitchFamily="34" charset="0"/>
                <a:cs typeface="Calibri" pitchFamily="34" charset="0"/>
              </a:rPr>
              <a:t>m</a:t>
            </a:r>
            <a:r>
              <a:rPr lang="en-US" sz="2000" b="1" dirty="0" err="1" smtClean="0">
                <a:latin typeface="Arial Black" pitchFamily="34" charset="0"/>
                <a:cs typeface="Calibri" pitchFamily="34" charset="0"/>
              </a:rPr>
              <a:t>ulţi</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mai</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credem</a:t>
            </a:r>
            <a:r>
              <a:rPr lang="ro-RO" sz="2000" b="1" dirty="0" smtClean="0">
                <a:latin typeface="Arial Black" pitchFamily="34" charset="0"/>
                <a:cs typeface="Calibri" pitchFamily="34" charset="0"/>
              </a:rPr>
              <a:t>,</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încă</a:t>
            </a:r>
            <a:r>
              <a:rPr lang="ro-RO" sz="2000" b="1" dirty="0" smtClean="0">
                <a:latin typeface="Arial Black" pitchFamily="34" charset="0"/>
                <a:cs typeface="Calibri" pitchFamily="34" charset="0"/>
              </a:rPr>
              <a:t>,</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în</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acea</a:t>
            </a:r>
            <a:r>
              <a:rPr lang="en-US" sz="2000" b="1" dirty="0" smtClean="0">
                <a:latin typeface="Arial Black" pitchFamily="34" charset="0"/>
                <a:cs typeface="Calibri" pitchFamily="34" charset="0"/>
              </a:rPr>
              <a:t> </a:t>
            </a:r>
            <a:r>
              <a:rPr lang="en-US" sz="2000" b="1" dirty="0" err="1" smtClean="0">
                <a:latin typeface="Arial Black" pitchFamily="34" charset="0"/>
                <a:cs typeface="Calibri" pitchFamily="34" charset="0"/>
              </a:rPr>
              <a:t>educaţie</a:t>
            </a:r>
            <a:r>
              <a:rPr lang="ro-RO" sz="2000" b="1" dirty="0">
                <a:latin typeface="Arial Black" pitchFamily="34" charset="0"/>
                <a:cs typeface="Calibri" pitchFamily="34" charset="0"/>
              </a:rPr>
              <a:t>!</a:t>
            </a:r>
            <a:endParaRPr lang="ro-RO" sz="2000" b="1" dirty="0" smtClean="0">
              <a:latin typeface="Arial Black" pitchFamily="34" charset="0"/>
              <a:cs typeface="Calibri" pitchFamily="34" charset="0"/>
            </a:endParaRPr>
          </a:p>
          <a:p>
            <a:pPr marL="342900" indent="-342900"/>
            <a:endParaRPr lang="ro-RO" sz="2000" b="1" dirty="0" smtClean="0">
              <a:latin typeface="Arial Black" pitchFamily="34" charset="0"/>
              <a:cs typeface="Calibri" pitchFamily="34" charset="0"/>
            </a:endParaRPr>
          </a:p>
          <a:p>
            <a:pPr marL="342900" indent="-342900" algn="just"/>
            <a:endParaRPr lang="ro-RO" sz="2000" b="1" dirty="0" smtClean="0">
              <a:ln>
                <a:solidFill>
                  <a:srgbClr val="C00000"/>
                </a:solidFill>
              </a:ln>
              <a:solidFill>
                <a:srgbClr val="0070C0"/>
              </a:solidFill>
              <a:latin typeface="Arial Black" pitchFamily="34" charset="0"/>
              <a:cs typeface="Calibri" pitchFamily="34" charset="0"/>
            </a:endParaRPr>
          </a:p>
          <a:p>
            <a:endParaRPr lang="ro-RO" sz="1600" b="1" dirty="0" smtClean="0">
              <a:ln>
                <a:solidFill>
                  <a:srgbClr val="C00000"/>
                </a:solidFill>
              </a:ln>
              <a:solidFill>
                <a:srgbClr val="C00000"/>
              </a:solidFill>
            </a:endParaRPr>
          </a:p>
          <a:p>
            <a:endParaRPr lang="ro-RO" sz="1600" b="1" dirty="0" smtClean="0">
              <a:ln>
                <a:solidFill>
                  <a:srgbClr val="C00000"/>
                </a:solidFill>
              </a:ln>
              <a:solidFill>
                <a:srgbClr val="C00000"/>
              </a:solidFill>
            </a:endParaRPr>
          </a:p>
          <a:p>
            <a:endParaRPr lang="ro-RO" sz="1600" dirty="0" smtClean="0"/>
          </a:p>
          <a:p>
            <a:endParaRPr lang="ro-RO" sz="1600" dirty="0" smtClean="0"/>
          </a:p>
          <a:p>
            <a:r>
              <a:rPr lang="ro-RO" sz="1600" dirty="0" smtClean="0"/>
              <a:t> </a:t>
            </a:r>
          </a:p>
          <a:p>
            <a:endParaRPr lang="en-US" sz="1600" dirty="0" smtClean="0"/>
          </a:p>
          <a:p>
            <a:endParaRPr lang="en-US" dirty="0" smtClean="0"/>
          </a:p>
        </p:txBody>
      </p:sp>
      <p:sp>
        <p:nvSpPr>
          <p:cNvPr id="4" name="Rectangle 3"/>
          <p:cNvSpPr/>
          <p:nvPr/>
        </p:nvSpPr>
        <p:spPr>
          <a:xfrm>
            <a:off x="107504" y="332657"/>
            <a:ext cx="8784976"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o-RO" sz="3200" b="1" i="1" dirty="0" smtClean="0">
                <a:latin typeface="Arial Black" pitchFamily="34" charset="0"/>
                <a:cs typeface="Times New Roman" pitchFamily="18" charset="0"/>
              </a:rPr>
              <a:t>...încercând să înțelegem aflăm că...?</a:t>
            </a:r>
            <a:endParaRPr lang="en-US" sz="3200" i="1" dirty="0">
              <a:latin typeface="Arial Black"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88640"/>
            <a:ext cx="8856984" cy="95410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o-RO" sz="2800" b="1" i="1" dirty="0" smtClean="0">
                <a:latin typeface="Arial Black" pitchFamily="34" charset="0"/>
                <a:cs typeface="Times New Roman" pitchFamily="18" charset="0"/>
              </a:rPr>
              <a:t>Ne recăpătăm optimismul pentru că statisticile arată: </a:t>
            </a:r>
            <a:endParaRPr lang="en-US" sz="2800" i="1" dirty="0">
              <a:latin typeface="Arial Black" pitchFamily="34" charset="0"/>
            </a:endParaRPr>
          </a:p>
        </p:txBody>
      </p:sp>
      <p:sp>
        <p:nvSpPr>
          <p:cNvPr id="3" name="Rectangle 2"/>
          <p:cNvSpPr/>
          <p:nvPr/>
        </p:nvSpPr>
        <p:spPr>
          <a:xfrm>
            <a:off x="0" y="1052736"/>
            <a:ext cx="9144000" cy="6278642"/>
          </a:xfrm>
          <a:prstGeom prst="rect">
            <a:avLst/>
          </a:prstGeom>
        </p:spPr>
        <p:txBody>
          <a:bodyPr wrap="square">
            <a:spAutoFit/>
          </a:bodyPr>
          <a:lstStyle/>
          <a:p>
            <a:pPr marL="342900" indent="-342900" algn="just">
              <a:lnSpc>
                <a:spcPct val="150000"/>
              </a:lnSpc>
              <a:buFont typeface="Arial" pitchFamily="34" charset="0"/>
              <a:buChar char="•"/>
            </a:pPr>
            <a:r>
              <a:rPr lang="ro-RO" sz="2000" dirty="0" smtClean="0">
                <a:latin typeface="Times New Roman" pitchFamily="18" charset="0"/>
                <a:cs typeface="Times New Roman" pitchFamily="18" charset="0"/>
              </a:rPr>
              <a:t>O</a:t>
            </a:r>
            <a:r>
              <a:rPr lang="en-US" sz="2000" dirty="0" err="1" smtClean="0">
                <a:latin typeface="Times New Roman" pitchFamily="18" charset="0"/>
                <a:cs typeface="Times New Roman" pitchFamily="18" charset="0"/>
              </a:rPr>
              <a:t>amenii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sunt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diferiţi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atât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în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ceea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ce</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priveşte</a:t>
            </a:r>
            <a:r>
              <a:rPr lang="en-US" sz="2000" dirty="0" smtClean="0">
                <a:latin typeface="Times New Roman" pitchFamily="18" charset="0"/>
                <a:cs typeface="Times New Roman" pitchFamily="18" charset="0"/>
              </a:rPr>
              <a:t> </a:t>
            </a:r>
            <a:r>
              <a:rPr lang="ro-RO" sz="2000" dirty="0" smtClean="0">
                <a:solidFill>
                  <a:schemeClr val="accent2"/>
                </a:solidFill>
                <a:latin typeface="Times New Roman" pitchFamily="18" charset="0"/>
                <a:cs typeface="Times New Roman" pitchFamily="18" charset="0"/>
              </a:rPr>
              <a:t>ritmul</a:t>
            </a:r>
            <a:r>
              <a:rPr lang="en-US" sz="2000" dirty="0" smtClean="0">
                <a:latin typeface="Times New Roman" pitchFamily="18" charset="0"/>
                <a:cs typeface="Times New Roman" pitchFamily="18" charset="0"/>
              </a:rPr>
              <a:t> de </a:t>
            </a:r>
            <a:r>
              <a:rPr lang="en-US" sz="2000" dirty="0" err="1" smtClean="0">
                <a:latin typeface="Times New Roman" pitchFamily="18" charset="0"/>
                <a:cs typeface="Times New Roman" pitchFamily="18" charset="0"/>
              </a:rPr>
              <a:t>învăţare</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cât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şi</a:t>
            </a:r>
            <a:r>
              <a:rPr lang="en-US" sz="2000" dirty="0" smtClean="0">
                <a:latin typeface="Times New Roman" pitchFamily="18" charset="0"/>
                <a:cs typeface="Times New Roman" pitchFamily="18" charset="0"/>
              </a:rPr>
              <a:t> </a:t>
            </a:r>
            <a:r>
              <a:rPr lang="ro-RO" sz="2000" dirty="0" smtClean="0">
                <a:solidFill>
                  <a:schemeClr val="accent2"/>
                </a:solidFill>
                <a:latin typeface="Times New Roman" pitchFamily="18" charset="0"/>
                <a:cs typeface="Times New Roman" pitchFamily="18" charset="0"/>
              </a:rPr>
              <a:t>rezistența</a:t>
            </a:r>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 la </a:t>
            </a:r>
            <a:r>
              <a:rPr lang="en-US" sz="2000" dirty="0" err="1" smtClean="0">
                <a:latin typeface="Times New Roman" pitchFamily="18" charset="0"/>
                <a:cs typeface="Times New Roman" pitchFamily="18" charset="0"/>
              </a:rPr>
              <a:t>nou</a:t>
            </a:r>
            <a:r>
              <a:rPr lang="ro-RO" sz="2000" dirty="0" smtClean="0">
                <a:latin typeface="Times New Roman" pitchFamily="18" charset="0"/>
                <a:cs typeface="Times New Roman" pitchFamily="18" charset="0"/>
              </a:rPr>
              <a:t>!</a:t>
            </a:r>
          </a:p>
          <a:p>
            <a:pPr marL="342900" indent="-342900" algn="just">
              <a:lnSpc>
                <a:spcPct val="150000"/>
              </a:lnSpc>
              <a:buFont typeface="Arial" pitchFamily="34" charset="0"/>
              <a:buChar char="•"/>
            </a:pPr>
            <a:r>
              <a:rPr lang="ro-RO" sz="2000" dirty="0" smtClean="0">
                <a:latin typeface="Times New Roman" pitchFamily="18" charset="0"/>
                <a:cs typeface="Times New Roman" pitchFamily="18" charset="0"/>
              </a:rPr>
              <a:t>N</a:t>
            </a:r>
            <a:r>
              <a:rPr lang="en-US" sz="2000" dirty="0" smtClean="0">
                <a:latin typeface="Times New Roman" pitchFamily="18" charset="0"/>
                <a:cs typeface="Times New Roman" pitchFamily="18" charset="0"/>
              </a:rPr>
              <a:t>u </a:t>
            </a:r>
            <a:r>
              <a:rPr lang="en-US" sz="2000" dirty="0" err="1" smtClean="0">
                <a:latin typeface="Times New Roman" pitchFamily="18" charset="0"/>
                <a:cs typeface="Times New Roman" pitchFamily="18" charset="0"/>
              </a:rPr>
              <a:t>toată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lumea</a:t>
            </a:r>
            <a:r>
              <a:rPr lang="ro-RO" sz="2000" dirty="0" smtClean="0">
                <a:latin typeface="Times New Roman" pitchFamily="18" charset="0"/>
                <a:cs typeface="Times New Roman" pitchFamily="18" charset="0"/>
              </a:rPr>
              <a:t>  </a:t>
            </a:r>
            <a:r>
              <a:rPr lang="ro-RO" sz="2000" dirty="0" smtClean="0">
                <a:solidFill>
                  <a:schemeClr val="accent2"/>
                </a:solidFill>
                <a:latin typeface="Times New Roman" pitchFamily="18" charset="0"/>
                <a:cs typeface="Times New Roman" pitchFamily="18" charset="0"/>
              </a:rPr>
              <a:t>îmbrățișează</a:t>
            </a:r>
            <a:r>
              <a:rPr lang="ro-RO"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imediat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şi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necondiţionat</a:t>
            </a:r>
            <a:r>
              <a:rPr lang="en-US" sz="2000" dirty="0" smtClean="0">
                <a:latin typeface="Times New Roman" pitchFamily="18" charset="0"/>
                <a:cs typeface="Times New Roman" pitchFamily="18" charset="0"/>
              </a:rPr>
              <a:t> </a:t>
            </a:r>
            <a:r>
              <a:rPr lang="ro-RO" sz="2000" dirty="0" smtClean="0">
                <a:solidFill>
                  <a:schemeClr val="accent2"/>
                </a:solidFill>
                <a:latin typeface="Times New Roman" pitchFamily="18" charset="0"/>
                <a:cs typeface="Times New Roman" pitchFamily="18" charset="0"/>
              </a:rPr>
              <a:t>schimbările </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propuse</a:t>
            </a:r>
            <a:r>
              <a:rPr lang="ro-RO" sz="2000" dirty="0" smtClean="0">
                <a:latin typeface="Times New Roman" pitchFamily="18" charset="0"/>
                <a:cs typeface="Times New Roman" pitchFamily="18" charset="0"/>
              </a:rPr>
              <a:t>!</a:t>
            </a:r>
          </a:p>
          <a:p>
            <a:pPr marL="342900" indent="-342900" algn="just">
              <a:lnSpc>
                <a:spcPct val="150000"/>
              </a:lnSpc>
              <a:buFont typeface="Arial" pitchFamily="34" charset="0"/>
              <a:buChar char="•"/>
            </a:pPr>
            <a:r>
              <a:rPr lang="ro-RO" sz="2000" dirty="0" err="1" smtClean="0">
                <a:latin typeface="Times New Roman" pitchFamily="18" charset="0"/>
                <a:cs typeface="Times New Roman" pitchFamily="18" charset="0"/>
              </a:rPr>
              <a:t>F</a:t>
            </a:r>
            <a:r>
              <a:rPr lang="en-US" sz="2000" dirty="0" err="1" smtClean="0">
                <a:latin typeface="Times New Roman" pitchFamily="18" charset="0"/>
                <a:cs typeface="Times New Roman" pitchFamily="18" charset="0"/>
              </a:rPr>
              <a:t>ilozofia</a:t>
            </a:r>
            <a:r>
              <a:rPr lang="en-US" sz="2000" dirty="0" smtClean="0">
                <a:latin typeface="Times New Roman" pitchFamily="18" charset="0"/>
                <a:cs typeface="Times New Roman" pitchFamily="18" charset="0"/>
              </a:rPr>
              <a:t> oriental</a:t>
            </a:r>
            <a:r>
              <a:rPr lang="ro-RO" sz="2000" dirty="0" smtClean="0">
                <a:latin typeface="Times New Roman" pitchFamily="18" charset="0"/>
                <a:cs typeface="Times New Roman" pitchFamily="18" charset="0"/>
              </a:rPr>
              <a:t>ă spune că o</a:t>
            </a:r>
            <a:r>
              <a:rPr lang="en-US" sz="2000" dirty="0" smtClean="0">
                <a:latin typeface="Times New Roman" pitchFamily="18" charset="0"/>
                <a:cs typeface="Times New Roman" pitchFamily="18" charset="0"/>
              </a:rPr>
              <a:t>rice </a:t>
            </a:r>
            <a:r>
              <a:rPr lang="en-US" sz="2000" dirty="0" err="1" smtClean="0">
                <a:latin typeface="Times New Roman" pitchFamily="18" charset="0"/>
                <a:cs typeface="Times New Roman" pitchFamily="18" charset="0"/>
              </a:rPr>
              <a:t>schimbare</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implic</a:t>
            </a:r>
            <a:r>
              <a:rPr lang="ro-RO" sz="2000" dirty="0" smtClean="0">
                <a:latin typeface="Times New Roman" pitchFamily="18" charset="0"/>
                <a:cs typeface="Times New Roman" pitchFamily="18" charset="0"/>
              </a:rPr>
              <a:t>ă</a:t>
            </a:r>
            <a:r>
              <a:rPr lang="en-US" sz="2000" dirty="0" smtClean="0">
                <a:latin typeface="Times New Roman" pitchFamily="18" charset="0"/>
                <a:cs typeface="Times New Roman" pitchFamily="18" charset="0"/>
              </a:rPr>
              <a:t> </a:t>
            </a:r>
            <a:r>
              <a:rPr lang="ro-RO" sz="2000" dirty="0" smtClean="0">
                <a:latin typeface="Times New Roman" pitchFamily="18" charset="0"/>
                <a:cs typeface="Times New Roman" pitchFamily="18" charset="0"/>
              </a:rPr>
              <a:t>”</a:t>
            </a:r>
            <a:r>
              <a:rPr lang="ro-RO" sz="2000" dirty="0" smtClean="0">
                <a:solidFill>
                  <a:schemeClr val="accent2"/>
                </a:solidFill>
                <a:latin typeface="Times New Roman" pitchFamily="18" charset="0"/>
                <a:cs typeface="Times New Roman" pitchFamily="18" charset="0"/>
              </a:rPr>
              <a:t>suferință</a:t>
            </a:r>
            <a:r>
              <a:rPr lang="en-US" sz="2000" dirty="0" smtClean="0">
                <a:latin typeface="Times New Roman" pitchFamily="18" charset="0"/>
                <a:cs typeface="Times New Roman" pitchFamily="18" charset="0"/>
              </a:rPr>
              <a:t>” </a:t>
            </a:r>
            <a:r>
              <a:rPr lang="ro-RO" sz="2000" dirty="0" smtClean="0">
                <a:latin typeface="Times New Roman" pitchFamily="18" charset="0"/>
                <a:cs typeface="Times New Roman" pitchFamily="18" charset="0"/>
              </a:rPr>
              <a:t>iar, u</a:t>
            </a:r>
            <a:r>
              <a:rPr lang="en-US" sz="2000" dirty="0" err="1" smtClean="0">
                <a:latin typeface="Times New Roman" pitchFamily="18" charset="0"/>
                <a:cs typeface="Times New Roman" pitchFamily="18" charset="0"/>
              </a:rPr>
              <a:t>neori</a:t>
            </a:r>
            <a:r>
              <a:rPr lang="en-US" sz="2000" dirty="0" smtClean="0">
                <a:latin typeface="Times New Roman" pitchFamily="18" charset="0"/>
                <a:cs typeface="Times New Roman" pitchFamily="18" charset="0"/>
              </a:rPr>
              <a:t>, „a nu </a:t>
            </a:r>
            <a:r>
              <a:rPr lang="en-US" sz="2000" dirty="0" err="1" smtClean="0">
                <a:latin typeface="Times New Roman" pitchFamily="18" charset="0"/>
                <a:cs typeface="Times New Roman" pitchFamily="18" charset="0"/>
              </a:rPr>
              <a:t>schimba</a:t>
            </a:r>
            <a:r>
              <a:rPr lang="ro-RO"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poate</a:t>
            </a:r>
            <a:r>
              <a:rPr lang="en-US" sz="2000" dirty="0" smtClean="0">
                <a:latin typeface="Times New Roman" pitchFamily="18" charset="0"/>
                <a:cs typeface="Times New Roman" pitchFamily="18" charset="0"/>
              </a:rPr>
              <a:t> genera </a:t>
            </a:r>
            <a:r>
              <a:rPr lang="ro-RO" sz="2000" dirty="0" smtClean="0">
                <a:latin typeface="Times New Roman" pitchFamily="18" charset="0"/>
                <a:cs typeface="Times New Roman" pitchFamily="18" charset="0"/>
              </a:rPr>
              <a:t>ș</a:t>
            </a:r>
            <a:r>
              <a:rPr lang="en-US" sz="2000" dirty="0" err="1" smtClean="0">
                <a:latin typeface="Times New Roman" pitchFamily="18" charset="0"/>
                <a:cs typeface="Times New Roman" pitchFamily="18" charset="0"/>
              </a:rPr>
              <a:t>i</a:t>
            </a:r>
            <a:r>
              <a:rPr lang="en-US" sz="2000" dirty="0" smtClean="0">
                <a:latin typeface="Times New Roman" pitchFamily="18" charset="0"/>
                <a:cs typeface="Times New Roman" pitchFamily="18" charset="0"/>
              </a:rPr>
              <a:t> </a:t>
            </a:r>
            <a:r>
              <a:rPr lang="ro-RO" sz="2000" dirty="0" smtClean="0">
                <a:latin typeface="Times New Roman" pitchFamily="18" charset="0"/>
                <a:cs typeface="Times New Roman" pitchFamily="18" charset="0"/>
              </a:rPr>
              <a:t>”</a:t>
            </a:r>
            <a:r>
              <a:rPr lang="ro-RO" sz="2000" dirty="0" smtClean="0">
                <a:solidFill>
                  <a:schemeClr val="accent2"/>
                </a:solidFill>
                <a:latin typeface="Times New Roman" pitchFamily="18" charset="0"/>
                <a:cs typeface="Times New Roman" pitchFamily="18" charset="0"/>
              </a:rPr>
              <a:t>mai mai multă suferință</a:t>
            </a:r>
            <a:r>
              <a:rPr lang="en-US" sz="2000" dirty="0" smtClean="0">
                <a:latin typeface="Times New Roman" pitchFamily="18" charset="0"/>
                <a:cs typeface="Times New Roman" pitchFamily="18" charset="0"/>
              </a:rPr>
              <a:t>!</a:t>
            </a:r>
            <a:r>
              <a:rPr lang="ro-RO" sz="2000" dirty="0" smtClean="0">
                <a:latin typeface="Times New Roman" pitchFamily="18" charset="0"/>
                <a:cs typeface="Times New Roman" pitchFamily="18" charset="0"/>
              </a:rPr>
              <a:t>”</a:t>
            </a:r>
          </a:p>
          <a:p>
            <a:pPr marL="342900" indent="-342900" algn="just">
              <a:lnSpc>
                <a:spcPct val="150000"/>
              </a:lnSpc>
              <a:buFont typeface="Arial" pitchFamily="34" charset="0"/>
              <a:buChar char="•"/>
            </a:pPr>
            <a:r>
              <a:rPr lang="ro-RO" sz="2000" dirty="0" err="1" smtClean="0">
                <a:latin typeface="Times New Roman" pitchFamily="18" charset="0"/>
                <a:cs typeface="Times New Roman" pitchFamily="18" charset="0"/>
              </a:rPr>
              <a:t>N</a:t>
            </a:r>
            <a:r>
              <a:rPr lang="en-US" sz="2000" dirty="0" err="1" smtClean="0">
                <a:latin typeface="Times New Roman" pitchFamily="18" charset="0"/>
                <a:cs typeface="Times New Roman" pitchFamily="18" charset="0"/>
              </a:rPr>
              <a:t>oi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înşine</a:t>
            </a:r>
            <a:r>
              <a:rPr lang="en-US" sz="2000" dirty="0" smtClean="0">
                <a:latin typeface="Times New Roman" pitchFamily="18" charset="0"/>
                <a:cs typeface="Times New Roman" pitchFamily="18" charset="0"/>
              </a:rPr>
              <a:t> </a:t>
            </a:r>
            <a:r>
              <a:rPr lang="ro-RO" sz="2000" dirty="0" smtClean="0">
                <a:latin typeface="Times New Roman" pitchFamily="18" charset="0"/>
                <a:cs typeface="Times New Roman" pitchFamily="18" charset="0"/>
              </a:rPr>
              <a:t>trebuie </a:t>
            </a:r>
            <a:r>
              <a:rPr lang="en-US" sz="2000" dirty="0" err="1" smtClean="0">
                <a:latin typeface="Times New Roman" pitchFamily="18" charset="0"/>
                <a:cs typeface="Times New Roman" pitchFamily="18" charset="0"/>
              </a:rPr>
              <a:t>să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avem</a:t>
            </a:r>
            <a:r>
              <a:rPr lang="en-US" sz="2000" dirty="0" smtClean="0">
                <a:latin typeface="Times New Roman" pitchFamily="18" charset="0"/>
                <a:cs typeface="Times New Roman" pitchFamily="18" charset="0"/>
              </a:rPr>
              <a:t> o </a:t>
            </a:r>
            <a:r>
              <a:rPr lang="en-US" sz="2000" dirty="0" err="1" smtClean="0">
                <a:latin typeface="Times New Roman" pitchFamily="18" charset="0"/>
                <a:cs typeface="Times New Roman" pitchFamily="18" charset="0"/>
              </a:rPr>
              <a:t>viziune</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sănătoasă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despre</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şcoală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Dincolo</a:t>
            </a:r>
            <a:r>
              <a:rPr lang="en-US" sz="2000" dirty="0" smtClean="0">
                <a:latin typeface="Times New Roman" pitchFamily="18" charset="0"/>
                <a:cs typeface="Times New Roman" pitchFamily="18" charset="0"/>
              </a:rPr>
              <a:t> de </a:t>
            </a:r>
            <a:r>
              <a:rPr lang="en-US" sz="2000" dirty="0" err="1" smtClean="0">
                <a:latin typeface="Times New Roman" pitchFamily="18" charset="0"/>
                <a:cs typeface="Times New Roman" pitchFamily="18" charset="0"/>
              </a:rPr>
              <a:t>greutăţile</a:t>
            </a:r>
            <a:r>
              <a:rPr lang="ro-RO"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prin</a:t>
            </a:r>
            <a:r>
              <a:rPr lang="en-US" sz="2000" dirty="0" smtClean="0">
                <a:latin typeface="Times New Roman" pitchFamily="18" charset="0"/>
                <a:cs typeface="Times New Roman" pitchFamily="18" charset="0"/>
              </a:rPr>
              <a:t> care </a:t>
            </a:r>
            <a:r>
              <a:rPr lang="en-US" sz="2000" dirty="0" err="1" smtClean="0">
                <a:latin typeface="Times New Roman" pitchFamily="18" charset="0"/>
                <a:cs typeface="Times New Roman" pitchFamily="18" charset="0"/>
              </a:rPr>
              <a:t>trece</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astăzi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învăţământul</a:t>
            </a:r>
            <a:r>
              <a:rPr lang="en-US" sz="2000" dirty="0" smtClean="0">
                <a:latin typeface="Times New Roman" pitchFamily="18" charset="0"/>
                <a:cs typeface="Times New Roman" pitchFamily="18" charset="0"/>
              </a:rPr>
              <a:t> din </a:t>
            </a:r>
            <a:r>
              <a:rPr lang="en-US" sz="2000" dirty="0" err="1" smtClean="0">
                <a:latin typeface="Times New Roman" pitchFamily="18" charset="0"/>
                <a:cs typeface="Times New Roman" pitchFamily="18" charset="0"/>
              </a:rPr>
              <a:t>ţara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noastră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trebuie</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ştim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ce</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aşteptăm</a:t>
            </a:r>
            <a:r>
              <a:rPr lang="en-US" sz="2000" dirty="0" smtClean="0">
                <a:latin typeface="Times New Roman" pitchFamily="18" charset="0"/>
                <a:cs typeface="Times New Roman" pitchFamily="18" charset="0"/>
              </a:rPr>
              <a:t> de la </a:t>
            </a:r>
            <a:r>
              <a:rPr lang="en-US" sz="2000" dirty="0" err="1" smtClean="0">
                <a:latin typeface="Times New Roman" pitchFamily="18" charset="0"/>
                <a:cs typeface="Times New Roman" pitchFamily="18" charset="0"/>
              </a:rPr>
              <a:t>şcoală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şi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îi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recunoaştem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rolul</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pozitiv</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pe</a:t>
            </a:r>
            <a:r>
              <a:rPr lang="en-US" sz="2000" dirty="0" smtClean="0">
                <a:latin typeface="Times New Roman" pitchFamily="18" charset="0"/>
                <a:cs typeface="Times New Roman" pitchFamily="18" charset="0"/>
              </a:rPr>
              <a:t> care </a:t>
            </a:r>
            <a:r>
              <a:rPr lang="en-US" sz="2000" dirty="0" err="1" smtClean="0">
                <a:latin typeface="Times New Roman" pitchFamily="18" charset="0"/>
                <a:cs typeface="Times New Roman" pitchFamily="18" charset="0"/>
              </a:rPr>
              <a:t>îl</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joacă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în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viaţa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unui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om</a:t>
            </a:r>
            <a:r>
              <a:rPr lang="en-US" sz="2000" dirty="0" smtClean="0">
                <a:latin typeface="Times New Roman" pitchFamily="18" charset="0"/>
                <a:cs typeface="Times New Roman" pitchFamily="18" charset="0"/>
              </a:rPr>
              <a:t>.</a:t>
            </a:r>
            <a:r>
              <a:rPr lang="ro-RO" sz="2000" dirty="0" smtClean="0">
                <a:latin typeface="Times New Roman" pitchFamily="18" charset="0"/>
                <a:cs typeface="Times New Roman" pitchFamily="18" charset="0"/>
              </a:rPr>
              <a:t> </a:t>
            </a:r>
          </a:p>
          <a:p>
            <a:pPr marL="342900" indent="-342900" algn="just">
              <a:lnSpc>
                <a:spcPct val="150000"/>
              </a:lnSpc>
              <a:buFont typeface="Arial" pitchFamily="34" charset="0"/>
              <a:buChar char="•"/>
            </a:pPr>
            <a:r>
              <a:rPr lang="ro-RO" sz="2000" dirty="0" smtClean="0">
                <a:latin typeface="Times New Roman" pitchFamily="18" charset="0"/>
                <a:cs typeface="Times New Roman" pitchFamily="18" charset="0"/>
              </a:rPr>
              <a:t>Noi trebuie să fim profesorii părinților pentru a înțelege că școala este ”societatea” copiilor lor în această perioadă!”.</a:t>
            </a:r>
            <a:r>
              <a:rPr lang="en-US" sz="2000" dirty="0" smtClean="0">
                <a:latin typeface="Times New Roman" pitchFamily="18" charset="0"/>
                <a:cs typeface="Times New Roman" pitchFamily="18" charset="0"/>
              </a:rPr>
              <a:t> </a:t>
            </a:r>
            <a:endParaRPr lang="ro-RO" sz="2000" dirty="0" smtClean="0">
              <a:latin typeface="Times New Roman" pitchFamily="18" charset="0"/>
              <a:cs typeface="Times New Roman" pitchFamily="18" charset="0"/>
            </a:endParaRPr>
          </a:p>
          <a:p>
            <a:pPr marL="342900" indent="-342900" algn="just">
              <a:lnSpc>
                <a:spcPct val="150000"/>
              </a:lnSpc>
              <a:buFont typeface="Arial" pitchFamily="34" charset="0"/>
              <a:buChar char="•"/>
            </a:pPr>
            <a:r>
              <a:rPr lang="ro-RO" sz="2000" dirty="0" smtClean="0">
                <a:latin typeface="Times New Roman" pitchFamily="18" charset="0"/>
                <a:cs typeface="Times New Roman" pitchFamily="18" charset="0"/>
              </a:rPr>
              <a:t>Să privim aceste aspecte ca fiind </a:t>
            </a:r>
            <a:r>
              <a:rPr lang="en-US" sz="2000" dirty="0" err="1" smtClean="0">
                <a:latin typeface="Times New Roman" pitchFamily="18" charset="0"/>
                <a:cs typeface="Times New Roman" pitchFamily="18" charset="0"/>
              </a:rPr>
              <a:t>probleme</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deosebit</a:t>
            </a:r>
            <a:r>
              <a:rPr lang="en-US" sz="2000" dirty="0" smtClean="0">
                <a:latin typeface="Times New Roman" pitchFamily="18" charset="0"/>
                <a:cs typeface="Times New Roman" pitchFamily="18" charset="0"/>
              </a:rPr>
              <a:t> de </a:t>
            </a:r>
            <a:r>
              <a:rPr lang="en-US" sz="2000" dirty="0" err="1" smtClean="0">
                <a:latin typeface="Times New Roman" pitchFamily="18" charset="0"/>
                <a:cs typeface="Times New Roman" pitchFamily="18" charset="0"/>
              </a:rPr>
              <a:t>importante</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cărora</a:t>
            </a:r>
            <a:r>
              <a:rPr lang="en-US" sz="2000" dirty="0" smtClean="0">
                <a:latin typeface="Times New Roman" pitchFamily="18" charset="0"/>
                <a:cs typeface="Times New Roman" pitchFamily="18" charset="0"/>
              </a:rPr>
              <a:t> </a:t>
            </a:r>
            <a:r>
              <a:rPr lang="ro-RO" sz="2000" dirty="0" smtClean="0">
                <a:solidFill>
                  <a:schemeClr val="accent2"/>
                </a:solidFill>
                <a:latin typeface="Times New Roman" pitchFamily="18" charset="0"/>
                <a:cs typeface="Times New Roman" pitchFamily="18" charset="0"/>
              </a:rPr>
              <a:t>noi </a:t>
            </a:r>
            <a:r>
              <a:rPr lang="en-US" sz="2000" dirty="0" err="1" smtClean="0">
                <a:latin typeface="Times New Roman" pitchFamily="18" charset="0"/>
                <a:cs typeface="Times New Roman" pitchFamily="18" charset="0"/>
              </a:rPr>
              <a:t>trebuie</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să</a:t>
            </a:r>
            <a:r>
              <a:rPr lang="en-US" sz="2000" dirty="0" smtClean="0">
                <a:latin typeface="Times New Roman" pitchFamily="18" charset="0"/>
                <a:cs typeface="Times New Roman" pitchFamily="18" charset="0"/>
              </a:rPr>
              <a:t> le </a:t>
            </a:r>
            <a:r>
              <a:rPr lang="en-US" sz="2000" dirty="0" err="1" smtClean="0">
                <a:latin typeface="Times New Roman" pitchFamily="18" charset="0"/>
                <a:cs typeface="Times New Roman" pitchFamily="18" charset="0"/>
              </a:rPr>
              <a:t>facem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faţă</a:t>
            </a:r>
            <a:r>
              <a:rPr lang="en-US" sz="2000" dirty="0" smtClean="0">
                <a:latin typeface="Times New Roman" pitchFamily="18" charset="0"/>
                <a:cs typeface="Times New Roman" pitchFamily="18" charset="0"/>
              </a:rPr>
              <a:t> cu </a:t>
            </a:r>
            <a:r>
              <a:rPr lang="ro-RO" sz="2000" dirty="0" smtClean="0">
                <a:solidFill>
                  <a:schemeClr val="accent2"/>
                </a:solidFill>
                <a:latin typeface="Times New Roman" pitchFamily="18" charset="0"/>
                <a:cs typeface="Times New Roman" pitchFamily="18" charset="0"/>
              </a:rPr>
              <a:t>curaj!</a:t>
            </a:r>
            <a:endParaRPr lang="en-US" sz="2000" dirty="0" smtClean="0">
              <a:solidFill>
                <a:schemeClr val="accent2"/>
              </a:solidFill>
              <a:latin typeface="Times New Roman" pitchFamily="18" charset="0"/>
              <a:cs typeface="Times New Roman" pitchFamily="18" charset="0"/>
            </a:endParaRPr>
          </a:p>
          <a:p>
            <a:pPr marL="342900" indent="-342900"/>
            <a:endParaRPr lang="ro-RO" sz="2400" b="1" dirty="0" smtClean="0"/>
          </a:p>
          <a:p>
            <a:pPr marL="342900" indent="-342900"/>
            <a:endParaRPr lang="ro-RO"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91680" y="332656"/>
            <a:ext cx="7452320" cy="175432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o-RO" sz="3600" b="1" i="1" dirty="0" smtClean="0">
                <a:latin typeface="Arial Black" pitchFamily="34" charset="0"/>
              </a:rPr>
              <a:t>Între timp lumea evoluează, timpul trece, copiii noștri cresc ...încotro?! </a:t>
            </a:r>
            <a:endParaRPr lang="en-US" sz="3600" i="1" dirty="0">
              <a:latin typeface="Arial Black" pitchFamily="34" charset="0"/>
            </a:endParaRPr>
          </a:p>
        </p:txBody>
      </p:sp>
      <p:sp>
        <p:nvSpPr>
          <p:cNvPr id="10" name="Rectangle 9"/>
          <p:cNvSpPr/>
          <p:nvPr/>
        </p:nvSpPr>
        <p:spPr>
          <a:xfrm>
            <a:off x="0" y="3356992"/>
            <a:ext cx="8820472" cy="1569660"/>
          </a:xfrm>
          <a:prstGeom prst="rect">
            <a:avLst/>
          </a:prstGeom>
        </p:spPr>
        <p:txBody>
          <a:bodyPr wrap="square">
            <a:spAutoFit/>
          </a:bodyPr>
          <a:lstStyle/>
          <a:p>
            <a:pPr algn="just">
              <a:buFont typeface="Arial" pitchFamily="34" charset="0"/>
              <a:buChar char="•"/>
            </a:pPr>
            <a:r>
              <a:rPr lang="en-US" sz="2400" b="1" i="1" dirty="0" smtClean="0">
                <a:solidFill>
                  <a:schemeClr val="accent3"/>
                </a:solidFill>
                <a:latin typeface="Arial Black" pitchFamily="34" charset="0"/>
                <a:ea typeface="Times New Roman" pitchFamily="18" charset="0"/>
                <a:cs typeface="Calibri" pitchFamily="34" charset="0"/>
              </a:rPr>
              <a:t>Augusto </a:t>
            </a:r>
            <a:r>
              <a:rPr lang="en-US" sz="2400" b="1" i="1" dirty="0" err="1" smtClean="0">
                <a:solidFill>
                  <a:schemeClr val="accent3"/>
                </a:solidFill>
                <a:latin typeface="Arial Black" pitchFamily="34" charset="0"/>
                <a:ea typeface="Times New Roman" pitchFamily="18" charset="0"/>
                <a:cs typeface="Calibri" pitchFamily="34" charset="0"/>
              </a:rPr>
              <a:t>Cury</a:t>
            </a:r>
            <a:r>
              <a:rPr lang="ro-RO" sz="2400" b="1" i="1" dirty="0" smtClean="0">
                <a:solidFill>
                  <a:schemeClr val="accent3"/>
                </a:solidFill>
                <a:latin typeface="Arial Black" pitchFamily="34" charset="0"/>
                <a:ea typeface="Times New Roman" pitchFamily="18" charset="0"/>
                <a:cs typeface="Calibri" pitchFamily="34" charset="0"/>
              </a:rPr>
              <a:t>-în”</a:t>
            </a:r>
            <a:r>
              <a:rPr lang="en-US" sz="2400" b="1" i="1" dirty="0" err="1" smtClean="0">
                <a:solidFill>
                  <a:schemeClr val="accent3"/>
                </a:solidFill>
                <a:latin typeface="Arial Black" pitchFamily="34" charset="0"/>
                <a:ea typeface="Times New Roman" pitchFamily="18" charset="0"/>
                <a:cs typeface="Calibri" pitchFamily="34" charset="0"/>
              </a:rPr>
              <a:t>Părinţi</a:t>
            </a:r>
            <a:r>
              <a:rPr lang="en-US" sz="2400" b="1" i="1" dirty="0" smtClean="0">
                <a:solidFill>
                  <a:schemeClr val="accent3"/>
                </a:solidFill>
                <a:latin typeface="Arial Black" pitchFamily="34" charset="0"/>
                <a:ea typeface="Times New Roman" pitchFamily="18" charset="0"/>
                <a:cs typeface="Calibri" pitchFamily="34" charset="0"/>
              </a:rPr>
              <a:t> </a:t>
            </a:r>
            <a:r>
              <a:rPr lang="en-US" sz="2400" b="1" i="1" dirty="0" err="1" smtClean="0">
                <a:solidFill>
                  <a:schemeClr val="accent3"/>
                </a:solidFill>
                <a:latin typeface="Arial Black" pitchFamily="34" charset="0"/>
                <a:ea typeface="Times New Roman" pitchFamily="18" charset="0"/>
                <a:cs typeface="Calibri" pitchFamily="34" charset="0"/>
              </a:rPr>
              <a:t>străluciţi</a:t>
            </a:r>
            <a:r>
              <a:rPr lang="en-US" sz="2400" b="1" i="1" dirty="0" smtClean="0">
                <a:solidFill>
                  <a:schemeClr val="accent3"/>
                </a:solidFill>
                <a:latin typeface="Arial Black" pitchFamily="34" charset="0"/>
                <a:ea typeface="Times New Roman" pitchFamily="18" charset="0"/>
                <a:cs typeface="Calibri" pitchFamily="34" charset="0"/>
              </a:rPr>
              <a:t>, </a:t>
            </a:r>
            <a:r>
              <a:rPr lang="en-US" sz="2400" b="1" i="1" dirty="0" err="1" smtClean="0">
                <a:solidFill>
                  <a:schemeClr val="accent3"/>
                </a:solidFill>
                <a:latin typeface="Arial Black" pitchFamily="34" charset="0"/>
                <a:ea typeface="Times New Roman" pitchFamily="18" charset="0"/>
                <a:cs typeface="Calibri" pitchFamily="34" charset="0"/>
              </a:rPr>
              <a:t>profesori</a:t>
            </a:r>
            <a:r>
              <a:rPr lang="en-US" sz="2400" b="1" i="1" dirty="0" smtClean="0">
                <a:solidFill>
                  <a:schemeClr val="accent3"/>
                </a:solidFill>
                <a:latin typeface="Arial Black" pitchFamily="34" charset="0"/>
                <a:ea typeface="Times New Roman" pitchFamily="18" charset="0"/>
                <a:cs typeface="Calibri" pitchFamily="34" charset="0"/>
              </a:rPr>
              <a:t> </a:t>
            </a:r>
            <a:r>
              <a:rPr lang="en-US" sz="2400" b="1" i="1" dirty="0" err="1" smtClean="0">
                <a:solidFill>
                  <a:schemeClr val="accent3"/>
                </a:solidFill>
                <a:latin typeface="Arial Black" pitchFamily="34" charset="0"/>
                <a:ea typeface="Times New Roman" pitchFamily="18" charset="0"/>
                <a:cs typeface="Calibri" pitchFamily="34" charset="0"/>
              </a:rPr>
              <a:t>fascinanţi</a:t>
            </a:r>
            <a:r>
              <a:rPr lang="ro-RO" sz="2400" b="1" i="1" dirty="0" smtClean="0">
                <a:solidFill>
                  <a:schemeClr val="accent3"/>
                </a:solidFill>
                <a:latin typeface="Arial Black" pitchFamily="34" charset="0"/>
                <a:ea typeface="Times New Roman" pitchFamily="18" charset="0"/>
                <a:cs typeface="Calibri" pitchFamily="34" charset="0"/>
              </a:rPr>
              <a:t>” spune: ”</a:t>
            </a:r>
            <a:r>
              <a:rPr lang="en-US" sz="2400" b="1" i="1" dirty="0" smtClean="0">
                <a:solidFill>
                  <a:schemeClr val="accent3"/>
                </a:solidFill>
                <a:latin typeface="Arial Black" pitchFamily="34" charset="0"/>
                <a:ea typeface="Times New Roman" pitchFamily="18" charset="0"/>
                <a:cs typeface="Calibri" pitchFamily="34" charset="0"/>
              </a:rPr>
              <a:t>Cu </a:t>
            </a:r>
            <a:r>
              <a:rPr lang="en-US" sz="2400" b="1" i="1" dirty="0" err="1" smtClean="0">
                <a:solidFill>
                  <a:schemeClr val="accent3"/>
                </a:solidFill>
                <a:latin typeface="Arial Black" pitchFamily="34" charset="0"/>
                <a:ea typeface="Times New Roman" pitchFamily="18" charset="0"/>
                <a:cs typeface="Calibri" pitchFamily="34" charset="0"/>
              </a:rPr>
              <a:t>cât</a:t>
            </a:r>
            <a:r>
              <a:rPr lang="en-US" sz="2400" b="1" i="1" dirty="0" smtClean="0">
                <a:solidFill>
                  <a:schemeClr val="accent3"/>
                </a:solidFill>
                <a:latin typeface="Arial Black" pitchFamily="34" charset="0"/>
                <a:ea typeface="Times New Roman" pitchFamily="18" charset="0"/>
                <a:cs typeface="Calibri" pitchFamily="34" charset="0"/>
              </a:rPr>
              <a:t> </a:t>
            </a:r>
            <a:r>
              <a:rPr lang="en-US" sz="2400" b="1" i="1" dirty="0" err="1" smtClean="0">
                <a:solidFill>
                  <a:schemeClr val="accent3"/>
                </a:solidFill>
                <a:latin typeface="Arial Black" pitchFamily="34" charset="0"/>
                <a:ea typeface="Times New Roman" pitchFamily="18" charset="0"/>
                <a:cs typeface="Calibri" pitchFamily="34" charset="0"/>
              </a:rPr>
              <a:t>calitatea</a:t>
            </a:r>
            <a:r>
              <a:rPr lang="en-US" sz="2400" b="1" i="1" dirty="0" smtClean="0">
                <a:solidFill>
                  <a:schemeClr val="accent3"/>
                </a:solidFill>
                <a:latin typeface="Arial Black" pitchFamily="34" charset="0"/>
                <a:ea typeface="Times New Roman" pitchFamily="18" charset="0"/>
                <a:cs typeface="Calibri" pitchFamily="34" charset="0"/>
              </a:rPr>
              <a:t> </a:t>
            </a:r>
            <a:r>
              <a:rPr lang="en-US" sz="2400" b="1" i="1" dirty="0" err="1" smtClean="0">
                <a:solidFill>
                  <a:schemeClr val="accent3"/>
                </a:solidFill>
                <a:latin typeface="Arial Black" pitchFamily="34" charset="0"/>
                <a:ea typeface="Times New Roman" pitchFamily="18" charset="0"/>
                <a:cs typeface="Calibri" pitchFamily="34" charset="0"/>
              </a:rPr>
              <a:t>educaţiei</a:t>
            </a:r>
            <a:r>
              <a:rPr lang="en-US" sz="2400" b="1" i="1" dirty="0" smtClean="0">
                <a:solidFill>
                  <a:schemeClr val="accent3"/>
                </a:solidFill>
                <a:latin typeface="Arial Black" pitchFamily="34" charset="0"/>
                <a:ea typeface="Times New Roman" pitchFamily="18" charset="0"/>
                <a:cs typeface="Calibri" pitchFamily="34" charset="0"/>
              </a:rPr>
              <a:t> </a:t>
            </a:r>
            <a:r>
              <a:rPr lang="en-US" sz="2400" b="1" i="1" dirty="0" err="1" smtClean="0">
                <a:solidFill>
                  <a:schemeClr val="accent3"/>
                </a:solidFill>
                <a:latin typeface="Arial Black" pitchFamily="34" charset="0"/>
                <a:ea typeface="Times New Roman" pitchFamily="18" charset="0"/>
                <a:cs typeface="Calibri" pitchFamily="34" charset="0"/>
              </a:rPr>
              <a:t>va</a:t>
            </a:r>
            <a:r>
              <a:rPr lang="en-US" sz="2400" b="1" i="1" dirty="0" smtClean="0">
                <a:solidFill>
                  <a:schemeClr val="accent3"/>
                </a:solidFill>
                <a:latin typeface="Arial Black" pitchFamily="34" charset="0"/>
                <a:ea typeface="Times New Roman" pitchFamily="18" charset="0"/>
                <a:cs typeface="Calibri" pitchFamily="34" charset="0"/>
              </a:rPr>
              <a:t> </a:t>
            </a:r>
            <a:r>
              <a:rPr lang="en-US" sz="2400" b="1" i="1" dirty="0" err="1" smtClean="0">
                <a:solidFill>
                  <a:schemeClr val="accent3"/>
                </a:solidFill>
                <a:latin typeface="Arial Black" pitchFamily="34" charset="0"/>
                <a:ea typeface="Times New Roman" pitchFamily="18" charset="0"/>
                <a:cs typeface="Calibri" pitchFamily="34" charset="0"/>
              </a:rPr>
              <a:t>fi</a:t>
            </a:r>
            <a:r>
              <a:rPr lang="en-US" sz="2400" b="1" i="1" dirty="0" smtClean="0">
                <a:solidFill>
                  <a:schemeClr val="accent3"/>
                </a:solidFill>
                <a:latin typeface="Arial Black" pitchFamily="34" charset="0"/>
                <a:ea typeface="Times New Roman" pitchFamily="18" charset="0"/>
                <a:cs typeface="Calibri" pitchFamily="34" charset="0"/>
              </a:rPr>
              <a:t> </a:t>
            </a:r>
            <a:r>
              <a:rPr lang="en-US" sz="2400" b="1" i="1" dirty="0" err="1" smtClean="0">
                <a:solidFill>
                  <a:schemeClr val="accent3"/>
                </a:solidFill>
                <a:latin typeface="Arial Black" pitchFamily="34" charset="0"/>
                <a:ea typeface="Times New Roman" pitchFamily="18" charset="0"/>
                <a:cs typeface="Calibri" pitchFamily="34" charset="0"/>
              </a:rPr>
              <a:t>mai</a:t>
            </a:r>
            <a:r>
              <a:rPr lang="en-US" sz="2400" b="1" i="1" dirty="0" smtClean="0">
                <a:solidFill>
                  <a:schemeClr val="accent3"/>
                </a:solidFill>
                <a:latin typeface="Arial Black" pitchFamily="34" charset="0"/>
                <a:ea typeface="Times New Roman" pitchFamily="18" charset="0"/>
                <a:cs typeface="Calibri" pitchFamily="34" charset="0"/>
              </a:rPr>
              <a:t> </a:t>
            </a:r>
            <a:r>
              <a:rPr lang="en-US" sz="2400" b="1" i="1" dirty="0" err="1" smtClean="0">
                <a:solidFill>
                  <a:schemeClr val="accent3"/>
                </a:solidFill>
                <a:latin typeface="Arial Black" pitchFamily="34" charset="0"/>
                <a:ea typeface="Times New Roman" pitchFamily="18" charset="0"/>
                <a:cs typeface="Calibri" pitchFamily="34" charset="0"/>
              </a:rPr>
              <a:t>bună</a:t>
            </a:r>
            <a:r>
              <a:rPr lang="en-US" sz="2400" b="1" i="1" dirty="0" smtClean="0">
                <a:solidFill>
                  <a:schemeClr val="accent3"/>
                </a:solidFill>
                <a:latin typeface="Arial Black" pitchFamily="34" charset="0"/>
                <a:ea typeface="Times New Roman" pitchFamily="18" charset="0"/>
                <a:cs typeface="Calibri" pitchFamily="34" charset="0"/>
              </a:rPr>
              <a:t>, cu </a:t>
            </a:r>
            <a:r>
              <a:rPr lang="en-US" sz="2400" b="1" i="1" dirty="0" err="1" smtClean="0">
                <a:solidFill>
                  <a:schemeClr val="accent3"/>
                </a:solidFill>
                <a:latin typeface="Arial Black" pitchFamily="34" charset="0"/>
                <a:ea typeface="Times New Roman" pitchFamily="18" charset="0"/>
                <a:cs typeface="Calibri" pitchFamily="34" charset="0"/>
              </a:rPr>
              <a:t>atât</a:t>
            </a:r>
            <a:r>
              <a:rPr lang="en-US" sz="2400" b="1" i="1" dirty="0" smtClean="0">
                <a:solidFill>
                  <a:schemeClr val="accent3"/>
                </a:solidFill>
                <a:latin typeface="Arial Black" pitchFamily="34" charset="0"/>
                <a:ea typeface="Times New Roman" pitchFamily="18" charset="0"/>
                <a:cs typeface="Calibri" pitchFamily="34" charset="0"/>
              </a:rPr>
              <a:t> </a:t>
            </a:r>
            <a:r>
              <a:rPr lang="en-US" sz="2400" b="1" i="1" dirty="0" err="1" smtClean="0">
                <a:solidFill>
                  <a:schemeClr val="accent3"/>
                </a:solidFill>
                <a:latin typeface="Arial Black" pitchFamily="34" charset="0"/>
                <a:ea typeface="Times New Roman" pitchFamily="18" charset="0"/>
                <a:cs typeface="Calibri" pitchFamily="34" charset="0"/>
              </a:rPr>
              <a:t>mai</a:t>
            </a:r>
            <a:r>
              <a:rPr lang="en-US" sz="2400" b="1" i="1" dirty="0" smtClean="0">
                <a:solidFill>
                  <a:schemeClr val="accent3"/>
                </a:solidFill>
                <a:latin typeface="Arial Black" pitchFamily="34" charset="0"/>
                <a:ea typeface="Times New Roman" pitchFamily="18" charset="0"/>
                <a:cs typeface="Calibri" pitchFamily="34" charset="0"/>
              </a:rPr>
              <a:t> </a:t>
            </a:r>
            <a:r>
              <a:rPr lang="en-US" sz="2400" b="1" i="1" dirty="0" err="1" smtClean="0">
                <a:solidFill>
                  <a:schemeClr val="accent3"/>
                </a:solidFill>
                <a:latin typeface="Arial Black" pitchFamily="34" charset="0"/>
                <a:ea typeface="Times New Roman" pitchFamily="18" charset="0"/>
                <a:cs typeface="Calibri" pitchFamily="34" charset="0"/>
              </a:rPr>
              <a:t>puţin</a:t>
            </a:r>
            <a:r>
              <a:rPr lang="en-US" sz="2400" b="1" i="1" dirty="0" smtClean="0">
                <a:solidFill>
                  <a:schemeClr val="accent3"/>
                </a:solidFill>
                <a:latin typeface="Arial Black" pitchFamily="34" charset="0"/>
                <a:ea typeface="Times New Roman" pitchFamily="18" charset="0"/>
                <a:cs typeface="Calibri" pitchFamily="34" charset="0"/>
              </a:rPr>
              <a:t> important </a:t>
            </a:r>
            <a:r>
              <a:rPr lang="en-US" sz="2400" b="1" i="1" dirty="0" err="1" smtClean="0">
                <a:solidFill>
                  <a:schemeClr val="accent3"/>
                </a:solidFill>
                <a:latin typeface="Arial Black" pitchFamily="34" charset="0"/>
                <a:ea typeface="Times New Roman" pitchFamily="18" charset="0"/>
                <a:cs typeface="Calibri" pitchFamily="34" charset="0"/>
              </a:rPr>
              <a:t>va</a:t>
            </a:r>
            <a:r>
              <a:rPr lang="en-US" sz="2400" b="1" i="1" dirty="0" smtClean="0">
                <a:solidFill>
                  <a:schemeClr val="accent3"/>
                </a:solidFill>
                <a:latin typeface="Arial Black" pitchFamily="34" charset="0"/>
                <a:ea typeface="Times New Roman" pitchFamily="18" charset="0"/>
                <a:cs typeface="Calibri" pitchFamily="34" charset="0"/>
              </a:rPr>
              <a:t> </a:t>
            </a:r>
            <a:r>
              <a:rPr lang="en-US" sz="2400" b="1" i="1" dirty="0" err="1" smtClean="0">
                <a:solidFill>
                  <a:schemeClr val="accent3"/>
                </a:solidFill>
                <a:latin typeface="Arial Black" pitchFamily="34" charset="0"/>
                <a:ea typeface="Times New Roman" pitchFamily="18" charset="0"/>
                <a:cs typeface="Calibri" pitchFamily="34" charset="0"/>
              </a:rPr>
              <a:t>fi</a:t>
            </a:r>
            <a:r>
              <a:rPr lang="en-US" sz="2400" b="1" i="1" dirty="0" smtClean="0">
                <a:solidFill>
                  <a:schemeClr val="accent3"/>
                </a:solidFill>
                <a:latin typeface="Arial Black" pitchFamily="34" charset="0"/>
                <a:ea typeface="Times New Roman" pitchFamily="18" charset="0"/>
                <a:cs typeface="Calibri" pitchFamily="34" charset="0"/>
              </a:rPr>
              <a:t> </a:t>
            </a:r>
            <a:r>
              <a:rPr lang="en-US" sz="2400" b="1" i="1" dirty="0" err="1" smtClean="0">
                <a:solidFill>
                  <a:schemeClr val="accent3"/>
                </a:solidFill>
                <a:latin typeface="Arial Black" pitchFamily="34" charset="0"/>
                <a:ea typeface="Times New Roman" pitchFamily="18" charset="0"/>
                <a:cs typeface="Calibri" pitchFamily="34" charset="0"/>
              </a:rPr>
              <a:t>rolul</a:t>
            </a:r>
            <a:r>
              <a:rPr lang="en-US" sz="2400" b="1" i="1" dirty="0" smtClean="0">
                <a:solidFill>
                  <a:schemeClr val="accent3"/>
                </a:solidFill>
                <a:latin typeface="Arial Black" pitchFamily="34" charset="0"/>
                <a:ea typeface="Times New Roman" pitchFamily="18" charset="0"/>
                <a:cs typeface="Calibri" pitchFamily="34" charset="0"/>
              </a:rPr>
              <a:t> </a:t>
            </a:r>
            <a:r>
              <a:rPr lang="en-US" sz="2400" b="1" i="1" dirty="0" err="1" smtClean="0">
                <a:solidFill>
                  <a:schemeClr val="accent3"/>
                </a:solidFill>
                <a:latin typeface="Arial Black" pitchFamily="34" charset="0"/>
                <a:ea typeface="Times New Roman" pitchFamily="18" charset="0"/>
                <a:cs typeface="Calibri" pitchFamily="34" charset="0"/>
              </a:rPr>
              <a:t>psihiatriei</a:t>
            </a:r>
            <a:r>
              <a:rPr lang="en-US" sz="2400" b="1" i="1" dirty="0" smtClean="0">
                <a:solidFill>
                  <a:schemeClr val="accent3"/>
                </a:solidFill>
                <a:latin typeface="Arial Black" pitchFamily="34" charset="0"/>
                <a:ea typeface="Times New Roman" pitchFamily="18" charset="0"/>
                <a:cs typeface="Calibri" pitchFamily="34" charset="0"/>
              </a:rPr>
              <a:t> </a:t>
            </a:r>
            <a:r>
              <a:rPr lang="en-US" sz="2400" b="1" i="1" dirty="0" err="1" smtClean="0">
                <a:solidFill>
                  <a:schemeClr val="accent3"/>
                </a:solidFill>
                <a:latin typeface="Arial Black" pitchFamily="34" charset="0"/>
                <a:ea typeface="Times New Roman" pitchFamily="18" charset="0"/>
                <a:cs typeface="Calibri" pitchFamily="34" charset="0"/>
              </a:rPr>
              <a:t>în</a:t>
            </a:r>
            <a:r>
              <a:rPr lang="en-US" sz="2400" b="1" i="1" dirty="0" smtClean="0">
                <a:solidFill>
                  <a:schemeClr val="accent3"/>
                </a:solidFill>
                <a:latin typeface="Arial Black" pitchFamily="34" charset="0"/>
                <a:ea typeface="Times New Roman" pitchFamily="18" charset="0"/>
                <a:cs typeface="Calibri" pitchFamily="34" charset="0"/>
              </a:rPr>
              <a:t> </a:t>
            </a:r>
            <a:r>
              <a:rPr lang="en-US" sz="2400" b="1" i="1" dirty="0" err="1" smtClean="0">
                <a:solidFill>
                  <a:schemeClr val="accent3"/>
                </a:solidFill>
                <a:latin typeface="Arial Black" pitchFamily="34" charset="0"/>
                <a:ea typeface="Times New Roman" pitchFamily="18" charset="0"/>
                <a:cs typeface="Calibri" pitchFamily="34" charset="0"/>
              </a:rPr>
              <a:t>mileniul</a:t>
            </a:r>
            <a:r>
              <a:rPr lang="en-US" sz="2400" b="1" i="1" dirty="0" smtClean="0">
                <a:solidFill>
                  <a:schemeClr val="accent3"/>
                </a:solidFill>
                <a:latin typeface="Arial Black" pitchFamily="34" charset="0"/>
                <a:ea typeface="Times New Roman" pitchFamily="18" charset="0"/>
                <a:cs typeface="Calibri" pitchFamily="34" charset="0"/>
              </a:rPr>
              <a:t> al </a:t>
            </a:r>
            <a:r>
              <a:rPr lang="en-US" sz="2400" b="1" i="1" dirty="0" err="1" smtClean="0">
                <a:solidFill>
                  <a:schemeClr val="accent3"/>
                </a:solidFill>
                <a:latin typeface="Arial Black" pitchFamily="34" charset="0"/>
                <a:ea typeface="Times New Roman" pitchFamily="18" charset="0"/>
                <a:cs typeface="Calibri" pitchFamily="34" charset="0"/>
              </a:rPr>
              <a:t>treilea</a:t>
            </a:r>
            <a:r>
              <a:rPr lang="ro-RO" sz="2400" b="1" i="1" dirty="0" smtClean="0">
                <a:solidFill>
                  <a:schemeClr val="accent3"/>
                </a:solidFill>
                <a:latin typeface="Arial Black" pitchFamily="34" charset="0"/>
                <a:ea typeface="Times New Roman" pitchFamily="18" charset="0"/>
                <a:cs typeface="Calibri" pitchFamily="34" charset="0"/>
              </a:rPr>
              <a:t>”</a:t>
            </a:r>
            <a:r>
              <a:rPr lang="en-US" sz="2400" b="1" i="1" dirty="0" smtClean="0">
                <a:solidFill>
                  <a:schemeClr val="accent3"/>
                </a:solidFill>
                <a:latin typeface="Arial Black" pitchFamily="34" charset="0"/>
                <a:ea typeface="Times New Roman" pitchFamily="18" charset="0"/>
                <a:cs typeface="Calibri" pitchFamily="34" charset="0"/>
              </a:rPr>
              <a:t>. </a:t>
            </a:r>
            <a:endParaRPr lang="en-US" sz="2400" b="1" i="1" dirty="0">
              <a:solidFill>
                <a:schemeClr val="accent3"/>
              </a:solidFill>
              <a:latin typeface="Arial Black" pitchFamily="34" charset="0"/>
            </a:endParaRPr>
          </a:p>
        </p:txBody>
      </p:sp>
      <p:sp>
        <p:nvSpPr>
          <p:cNvPr id="11" name="Rectangle 10"/>
          <p:cNvSpPr/>
          <p:nvPr/>
        </p:nvSpPr>
        <p:spPr>
          <a:xfrm>
            <a:off x="0" y="5085184"/>
            <a:ext cx="9144000" cy="1569660"/>
          </a:xfrm>
          <a:prstGeom prst="rect">
            <a:avLst/>
          </a:prstGeom>
        </p:spPr>
        <p:txBody>
          <a:bodyPr wrap="square">
            <a:spAutoFit/>
          </a:bodyPr>
          <a:lstStyle/>
          <a:p>
            <a:pPr algn="just">
              <a:buFont typeface="Arial" pitchFamily="34" charset="0"/>
              <a:buChar char="•"/>
            </a:pPr>
            <a:r>
              <a:rPr lang="ro-RO" sz="2400" b="1" i="1" dirty="0" smtClean="0">
                <a:solidFill>
                  <a:schemeClr val="tx2"/>
                </a:solidFill>
                <a:latin typeface="Arial Black" pitchFamily="34" charset="0"/>
                <a:cs typeface="Calibri" pitchFamily="34" charset="0"/>
              </a:rPr>
              <a:t>”Singura soluție este să f</a:t>
            </a:r>
            <a:r>
              <a:rPr lang="en-US" sz="2400" b="1" i="1" dirty="0" err="1" smtClean="0">
                <a:solidFill>
                  <a:schemeClr val="tx2"/>
                </a:solidFill>
                <a:latin typeface="Arial Black" pitchFamily="34" charset="0"/>
                <a:cs typeface="Calibri" pitchFamily="34" charset="0"/>
              </a:rPr>
              <a:t>olosi</a:t>
            </a:r>
            <a:r>
              <a:rPr lang="ro-RO" sz="2400" b="1" i="1" dirty="0" smtClean="0">
                <a:solidFill>
                  <a:schemeClr val="tx2"/>
                </a:solidFill>
                <a:latin typeface="Arial Black" pitchFamily="34" charset="0"/>
                <a:cs typeface="Calibri" pitchFamily="34" charset="0"/>
              </a:rPr>
              <a:t>m </a:t>
            </a:r>
            <a:r>
              <a:rPr lang="en-US" sz="2400" b="1" i="1" dirty="0" smtClean="0">
                <a:solidFill>
                  <a:schemeClr val="tx2"/>
                </a:solidFill>
                <a:latin typeface="Arial Black" pitchFamily="34" charset="0"/>
                <a:cs typeface="Calibri" pitchFamily="34" charset="0"/>
              </a:rPr>
              <a:t> </a:t>
            </a:r>
            <a:r>
              <a:rPr lang="en-US" sz="2400" b="1" i="1" dirty="0" err="1" smtClean="0">
                <a:solidFill>
                  <a:schemeClr val="tx2"/>
                </a:solidFill>
                <a:latin typeface="Arial Black" pitchFamily="34" charset="0"/>
                <a:cs typeface="Calibri" pitchFamily="34" charset="0"/>
              </a:rPr>
              <a:t>schimbarea</a:t>
            </a:r>
            <a:r>
              <a:rPr lang="en-US" sz="2400" b="1" i="1" dirty="0" smtClean="0">
                <a:solidFill>
                  <a:schemeClr val="tx2"/>
                </a:solidFill>
                <a:latin typeface="Arial Black" pitchFamily="34" charset="0"/>
                <a:cs typeface="Calibri" pitchFamily="34" charset="0"/>
              </a:rPr>
              <a:t> </a:t>
            </a:r>
            <a:r>
              <a:rPr lang="en-US" sz="2400" b="1" i="1" dirty="0" err="1" smtClean="0">
                <a:solidFill>
                  <a:schemeClr val="tx2"/>
                </a:solidFill>
                <a:latin typeface="Arial Black" pitchFamily="34" charset="0"/>
                <a:cs typeface="Calibri" pitchFamily="34" charset="0"/>
              </a:rPr>
              <a:t>în</a:t>
            </a:r>
            <a:r>
              <a:rPr lang="en-US" sz="2400" b="1" i="1" dirty="0" smtClean="0">
                <a:solidFill>
                  <a:schemeClr val="tx2"/>
                </a:solidFill>
                <a:latin typeface="Arial Black" pitchFamily="34" charset="0"/>
                <a:cs typeface="Calibri" pitchFamily="34" charset="0"/>
              </a:rPr>
              <a:t> </a:t>
            </a:r>
            <a:r>
              <a:rPr lang="en-US" sz="2400" b="1" i="1" dirty="0" err="1" smtClean="0">
                <a:solidFill>
                  <a:schemeClr val="tx2"/>
                </a:solidFill>
                <a:latin typeface="Arial Black" pitchFamily="34" charset="0"/>
                <a:cs typeface="Calibri" pitchFamily="34" charset="0"/>
              </a:rPr>
              <a:t>avantajul</a:t>
            </a:r>
            <a:r>
              <a:rPr lang="ro-RO" sz="2400" b="1" i="1" dirty="0" smtClean="0">
                <a:solidFill>
                  <a:schemeClr val="tx2"/>
                </a:solidFill>
                <a:latin typeface="Arial Black" pitchFamily="34" charset="0"/>
                <a:cs typeface="Calibri" pitchFamily="34" charset="0"/>
              </a:rPr>
              <a:t> nostru, să pregătim copiii </a:t>
            </a:r>
            <a:r>
              <a:rPr lang="en-US" sz="2400" b="1" i="1" dirty="0" err="1" smtClean="0">
                <a:solidFill>
                  <a:schemeClr val="tx2"/>
                </a:solidFill>
                <a:latin typeface="Arial Black" pitchFamily="34" charset="0"/>
                <a:cs typeface="Calibri" pitchFamily="34" charset="0"/>
              </a:rPr>
              <a:t>pentru</a:t>
            </a:r>
            <a:r>
              <a:rPr lang="en-US" sz="2400" b="1" i="1" dirty="0" smtClean="0">
                <a:solidFill>
                  <a:schemeClr val="tx2"/>
                </a:solidFill>
                <a:latin typeface="Arial Black" pitchFamily="34" charset="0"/>
                <a:cs typeface="Calibri" pitchFamily="34" charset="0"/>
              </a:rPr>
              <a:t> </a:t>
            </a:r>
            <a:r>
              <a:rPr lang="en-US" sz="2400" b="1" i="1" dirty="0" err="1" smtClean="0">
                <a:solidFill>
                  <a:schemeClr val="tx2"/>
                </a:solidFill>
                <a:latin typeface="Arial Black" pitchFamily="34" charset="0"/>
                <a:cs typeface="Calibri" pitchFamily="34" charset="0"/>
              </a:rPr>
              <a:t>schimbare</a:t>
            </a:r>
            <a:r>
              <a:rPr lang="en-US" sz="2400" b="1" i="1" dirty="0" smtClean="0">
                <a:solidFill>
                  <a:schemeClr val="tx2"/>
                </a:solidFill>
                <a:latin typeface="Arial Black" pitchFamily="34" charset="0"/>
                <a:cs typeface="Calibri" pitchFamily="34" charset="0"/>
              </a:rPr>
              <a:t> </a:t>
            </a:r>
            <a:r>
              <a:rPr lang="en-US" sz="2400" b="1" i="1" dirty="0" err="1" smtClean="0">
                <a:solidFill>
                  <a:schemeClr val="tx2"/>
                </a:solidFill>
                <a:latin typeface="Arial Black" pitchFamily="34" charset="0"/>
                <a:cs typeface="Calibri" pitchFamily="34" charset="0"/>
              </a:rPr>
              <a:t>şi</a:t>
            </a:r>
            <a:r>
              <a:rPr lang="en-US" sz="2400" b="1" i="1" dirty="0" smtClean="0">
                <a:solidFill>
                  <a:schemeClr val="tx2"/>
                </a:solidFill>
                <a:latin typeface="Arial Black" pitchFamily="34" charset="0"/>
                <a:cs typeface="Calibri" pitchFamily="34" charset="0"/>
              </a:rPr>
              <a:t> </a:t>
            </a:r>
            <a:r>
              <a:rPr lang="ro-RO" sz="2400" b="1" i="1" dirty="0" smtClean="0">
                <a:solidFill>
                  <a:schemeClr val="tx2"/>
                </a:solidFill>
                <a:latin typeface="Arial Black" pitchFamily="34" charset="0"/>
                <a:cs typeface="Calibri" pitchFamily="34" charset="0"/>
              </a:rPr>
              <a:t>să facem </a:t>
            </a:r>
            <a:r>
              <a:rPr lang="en-US" sz="2400" b="1" i="1" dirty="0" smtClean="0">
                <a:solidFill>
                  <a:schemeClr val="tx2"/>
                </a:solidFill>
                <a:latin typeface="Arial Black" pitchFamily="34" charset="0"/>
                <a:cs typeface="Calibri" pitchFamily="34" charset="0"/>
              </a:rPr>
              <a:t>din </a:t>
            </a:r>
            <a:r>
              <a:rPr lang="en-US" sz="2400" b="1" i="1" dirty="0" err="1" smtClean="0">
                <a:solidFill>
                  <a:schemeClr val="tx2"/>
                </a:solidFill>
                <a:latin typeface="Arial Black" pitchFamily="34" charset="0"/>
                <a:cs typeface="Calibri" pitchFamily="34" charset="0"/>
              </a:rPr>
              <a:t>schimbare</a:t>
            </a:r>
            <a:r>
              <a:rPr lang="en-US" sz="2400" b="1" i="1" dirty="0" smtClean="0">
                <a:solidFill>
                  <a:schemeClr val="tx2"/>
                </a:solidFill>
                <a:latin typeface="Arial Black" pitchFamily="34" charset="0"/>
                <a:cs typeface="Calibri" pitchFamily="34" charset="0"/>
              </a:rPr>
              <a:t> o </a:t>
            </a:r>
            <a:r>
              <a:rPr lang="en-US" sz="2400" b="1" i="1" dirty="0" err="1" smtClean="0">
                <a:solidFill>
                  <a:schemeClr val="tx2"/>
                </a:solidFill>
                <a:latin typeface="Arial Black" pitchFamily="34" charset="0"/>
                <a:cs typeface="Calibri" pitchFamily="34" charset="0"/>
              </a:rPr>
              <a:t>constantă</a:t>
            </a:r>
            <a:r>
              <a:rPr lang="en-US" sz="2400" b="1" i="1" dirty="0" smtClean="0">
                <a:solidFill>
                  <a:schemeClr val="tx2"/>
                </a:solidFill>
                <a:latin typeface="Arial Black" pitchFamily="34" charset="0"/>
                <a:cs typeface="Calibri" pitchFamily="34" charset="0"/>
              </a:rPr>
              <a:t> a </a:t>
            </a:r>
            <a:r>
              <a:rPr lang="en-US" sz="2400" b="1" i="1" dirty="0" err="1" smtClean="0">
                <a:solidFill>
                  <a:schemeClr val="tx2"/>
                </a:solidFill>
                <a:latin typeface="Arial Black" pitchFamily="34" charset="0"/>
                <a:cs typeface="Calibri" pitchFamily="34" charset="0"/>
              </a:rPr>
              <a:t>demersului</a:t>
            </a:r>
            <a:r>
              <a:rPr lang="en-US" sz="2400" b="1" i="1" dirty="0" smtClean="0">
                <a:solidFill>
                  <a:schemeClr val="tx2"/>
                </a:solidFill>
                <a:latin typeface="Arial Black" pitchFamily="34" charset="0"/>
                <a:cs typeface="Calibri" pitchFamily="34" charset="0"/>
              </a:rPr>
              <a:t> </a:t>
            </a:r>
            <a:r>
              <a:rPr lang="ro-RO" sz="2400" b="1" i="1" dirty="0" smtClean="0">
                <a:solidFill>
                  <a:schemeClr val="tx2"/>
                </a:solidFill>
                <a:latin typeface="Arial Black" pitchFamily="34" charset="0"/>
                <a:cs typeface="Calibri" pitchFamily="34" charset="0"/>
              </a:rPr>
              <a:t>nostru </a:t>
            </a:r>
            <a:r>
              <a:rPr lang="en-US" sz="2400" b="1" i="1" dirty="0" err="1" smtClean="0">
                <a:solidFill>
                  <a:schemeClr val="tx2"/>
                </a:solidFill>
                <a:latin typeface="Arial Black" pitchFamily="34" charset="0"/>
                <a:cs typeface="Calibri" pitchFamily="34" charset="0"/>
              </a:rPr>
              <a:t>instructiv-educativ</a:t>
            </a:r>
            <a:r>
              <a:rPr lang="en-US" sz="2400" b="1" i="1" dirty="0" smtClean="0">
                <a:solidFill>
                  <a:schemeClr val="tx2"/>
                </a:solidFill>
                <a:latin typeface="Arial Black" pitchFamily="34" charset="0"/>
                <a:cs typeface="Calibri" pitchFamily="34" charset="0"/>
              </a:rPr>
              <a:t>!”</a:t>
            </a:r>
            <a:endParaRPr lang="ro-RO" sz="2400" b="1" i="1" dirty="0" smtClean="0">
              <a:solidFill>
                <a:schemeClr val="tx2"/>
              </a:solidFill>
              <a:latin typeface="Arial Black" pitchFamily="34" charset="0"/>
              <a:cs typeface="Calibri" pitchFamily="34" charset="0"/>
            </a:endParaRPr>
          </a:p>
        </p:txBody>
      </p:sp>
      <p:sp>
        <p:nvSpPr>
          <p:cNvPr id="12" name="Rectangle 11"/>
          <p:cNvSpPr/>
          <p:nvPr/>
        </p:nvSpPr>
        <p:spPr>
          <a:xfrm>
            <a:off x="0" y="2132856"/>
            <a:ext cx="8892480" cy="1200329"/>
          </a:xfrm>
          <a:prstGeom prst="rect">
            <a:avLst/>
          </a:prstGeom>
        </p:spPr>
        <p:txBody>
          <a:bodyPr wrap="square">
            <a:spAutoFit/>
          </a:bodyPr>
          <a:lstStyle/>
          <a:p>
            <a:pPr marL="457200" indent="-457200" algn="just">
              <a:buFont typeface="Arial" pitchFamily="34" charset="0"/>
              <a:buChar char="•"/>
            </a:pPr>
            <a:r>
              <a:rPr lang="en-US" sz="2400" b="1" i="1" dirty="0" err="1" smtClean="0">
                <a:solidFill>
                  <a:srgbClr val="7030A0"/>
                </a:solidFill>
                <a:latin typeface="Arial Black" pitchFamily="34" charset="0"/>
              </a:rPr>
              <a:t>Putem</a:t>
            </a:r>
            <a:r>
              <a:rPr lang="en-US" sz="2400" b="1" i="1" dirty="0" smtClean="0">
                <a:solidFill>
                  <a:srgbClr val="7030A0"/>
                </a:solidFill>
                <a:latin typeface="Arial Black" pitchFamily="34" charset="0"/>
              </a:rPr>
              <a:t>, de </a:t>
            </a:r>
            <a:r>
              <a:rPr lang="en-US" sz="2400" b="1" i="1" dirty="0" err="1" smtClean="0">
                <a:solidFill>
                  <a:srgbClr val="7030A0"/>
                </a:solidFill>
                <a:latin typeface="Arial Black" pitchFamily="34" charset="0"/>
              </a:rPr>
              <a:t>dragul</a:t>
            </a:r>
            <a:r>
              <a:rPr lang="en-US" sz="2400" b="1" i="1" dirty="0" smtClean="0">
                <a:solidFill>
                  <a:srgbClr val="7030A0"/>
                </a:solidFill>
                <a:latin typeface="Arial Black" pitchFamily="34" charset="0"/>
              </a:rPr>
              <a:t> </a:t>
            </a:r>
            <a:r>
              <a:rPr lang="en-US" sz="2400" b="1" i="1" dirty="0" err="1" smtClean="0">
                <a:solidFill>
                  <a:srgbClr val="7030A0"/>
                </a:solidFill>
                <a:latin typeface="Arial Black" pitchFamily="34" charset="0"/>
              </a:rPr>
              <a:t>tradiţiei</a:t>
            </a:r>
            <a:r>
              <a:rPr lang="en-US" sz="2400" b="1" i="1" dirty="0" smtClean="0">
                <a:solidFill>
                  <a:srgbClr val="7030A0"/>
                </a:solidFill>
                <a:latin typeface="Arial Black" pitchFamily="34" charset="0"/>
              </a:rPr>
              <a:t>, </a:t>
            </a:r>
            <a:r>
              <a:rPr lang="en-US" sz="2400" b="1" i="1" dirty="0" err="1" smtClean="0">
                <a:solidFill>
                  <a:srgbClr val="7030A0"/>
                </a:solidFill>
                <a:latin typeface="Arial Black" pitchFamily="34" charset="0"/>
              </a:rPr>
              <a:t>să</a:t>
            </a:r>
            <a:r>
              <a:rPr lang="en-US" sz="2400" b="1" i="1" dirty="0" smtClean="0">
                <a:solidFill>
                  <a:srgbClr val="7030A0"/>
                </a:solidFill>
                <a:latin typeface="Arial Black" pitchFamily="34" charset="0"/>
              </a:rPr>
              <a:t> ne </a:t>
            </a:r>
            <a:r>
              <a:rPr lang="en-US" sz="2400" b="1" i="1" dirty="0" err="1" smtClean="0">
                <a:solidFill>
                  <a:srgbClr val="7030A0"/>
                </a:solidFill>
                <a:latin typeface="Arial Black" pitchFamily="34" charset="0"/>
              </a:rPr>
              <a:t>plimbăm</a:t>
            </a:r>
            <a:r>
              <a:rPr lang="en-US" sz="2400" b="1" i="1" dirty="0" smtClean="0">
                <a:solidFill>
                  <a:srgbClr val="7030A0"/>
                </a:solidFill>
                <a:latin typeface="Arial Black" pitchFamily="34" charset="0"/>
              </a:rPr>
              <a:t> cu </a:t>
            </a:r>
            <a:r>
              <a:rPr lang="en-US" sz="2400" b="1" i="1" dirty="0" err="1" smtClean="0">
                <a:solidFill>
                  <a:srgbClr val="7030A0"/>
                </a:solidFill>
                <a:latin typeface="Arial Black" pitchFamily="34" charset="0"/>
              </a:rPr>
              <a:t>trăsura</a:t>
            </a:r>
            <a:r>
              <a:rPr lang="en-US" sz="2400" b="1" i="1" dirty="0" smtClean="0">
                <a:solidFill>
                  <a:srgbClr val="7030A0"/>
                </a:solidFill>
                <a:latin typeface="Arial Black" pitchFamily="34" charset="0"/>
              </a:rPr>
              <a:t>, </a:t>
            </a:r>
            <a:r>
              <a:rPr lang="en-US" sz="2400" b="1" i="1" dirty="0" err="1" smtClean="0">
                <a:solidFill>
                  <a:srgbClr val="7030A0"/>
                </a:solidFill>
                <a:latin typeface="Arial Black" pitchFamily="34" charset="0"/>
              </a:rPr>
              <a:t>dar</a:t>
            </a:r>
            <a:r>
              <a:rPr lang="en-US" sz="2400" b="1" i="1" dirty="0" smtClean="0">
                <a:solidFill>
                  <a:srgbClr val="7030A0"/>
                </a:solidFill>
                <a:latin typeface="Arial Black" pitchFamily="34" charset="0"/>
              </a:rPr>
              <a:t> ne </a:t>
            </a:r>
            <a:r>
              <a:rPr lang="en-US" sz="2400" b="1" i="1" dirty="0" err="1" smtClean="0">
                <a:solidFill>
                  <a:srgbClr val="7030A0"/>
                </a:solidFill>
                <a:latin typeface="Arial Black" pitchFamily="34" charset="0"/>
              </a:rPr>
              <a:t>putem</a:t>
            </a:r>
            <a:r>
              <a:rPr lang="en-US" sz="2400" b="1" i="1" dirty="0" smtClean="0">
                <a:solidFill>
                  <a:srgbClr val="7030A0"/>
                </a:solidFill>
                <a:latin typeface="Arial Black" pitchFamily="34" charset="0"/>
              </a:rPr>
              <a:t> </a:t>
            </a:r>
            <a:r>
              <a:rPr lang="en-US" sz="2400" b="1" i="1" dirty="0" err="1" smtClean="0">
                <a:solidFill>
                  <a:srgbClr val="7030A0"/>
                </a:solidFill>
                <a:latin typeface="Arial Black" pitchFamily="34" charset="0"/>
              </a:rPr>
              <a:t>propune</a:t>
            </a:r>
            <a:r>
              <a:rPr lang="en-US" sz="2400" b="1" i="1" dirty="0" smtClean="0">
                <a:solidFill>
                  <a:srgbClr val="7030A0"/>
                </a:solidFill>
                <a:latin typeface="Arial Black" pitchFamily="34" charset="0"/>
              </a:rPr>
              <a:t> </a:t>
            </a:r>
            <a:r>
              <a:rPr lang="en-US" sz="2400" b="1" i="1" dirty="0" err="1" smtClean="0">
                <a:solidFill>
                  <a:srgbClr val="7030A0"/>
                </a:solidFill>
                <a:latin typeface="Arial Black" pitchFamily="34" charset="0"/>
              </a:rPr>
              <a:t>şi</a:t>
            </a:r>
            <a:r>
              <a:rPr lang="en-US" sz="2400" b="1" i="1" dirty="0" smtClean="0">
                <a:solidFill>
                  <a:srgbClr val="7030A0"/>
                </a:solidFill>
                <a:latin typeface="Arial Black" pitchFamily="34" charset="0"/>
              </a:rPr>
              <a:t> </a:t>
            </a:r>
            <a:r>
              <a:rPr lang="en-US" sz="2400" b="1" i="1" dirty="0" err="1" smtClean="0">
                <a:solidFill>
                  <a:srgbClr val="7030A0"/>
                </a:solidFill>
                <a:latin typeface="Arial Black" pitchFamily="34" charset="0"/>
              </a:rPr>
              <a:t>să</a:t>
            </a:r>
            <a:r>
              <a:rPr lang="en-US" sz="2400" b="1" i="1" dirty="0" smtClean="0">
                <a:solidFill>
                  <a:srgbClr val="7030A0"/>
                </a:solidFill>
                <a:latin typeface="Arial Black" pitchFamily="34" charset="0"/>
              </a:rPr>
              <a:t> </a:t>
            </a:r>
            <a:r>
              <a:rPr lang="en-US" sz="2400" b="1" i="1" dirty="0" err="1" smtClean="0">
                <a:solidFill>
                  <a:srgbClr val="7030A0"/>
                </a:solidFill>
                <a:latin typeface="Arial Black" pitchFamily="34" charset="0"/>
              </a:rPr>
              <a:t>depăşim</a:t>
            </a:r>
            <a:r>
              <a:rPr lang="en-US" sz="2400" b="1" i="1" dirty="0" smtClean="0">
                <a:solidFill>
                  <a:srgbClr val="7030A0"/>
                </a:solidFill>
                <a:latin typeface="Arial Black" pitchFamily="34" charset="0"/>
              </a:rPr>
              <a:t> </a:t>
            </a:r>
            <a:r>
              <a:rPr lang="en-US" sz="2400" b="1" i="1" dirty="0" err="1" smtClean="0">
                <a:solidFill>
                  <a:srgbClr val="7030A0"/>
                </a:solidFill>
                <a:latin typeface="Arial Black" pitchFamily="34" charset="0"/>
              </a:rPr>
              <a:t>maşinile</a:t>
            </a:r>
            <a:r>
              <a:rPr lang="en-US" sz="2400" b="1" i="1" dirty="0" smtClean="0">
                <a:solidFill>
                  <a:srgbClr val="7030A0"/>
                </a:solidFill>
                <a:latin typeface="Arial Black" pitchFamily="34" charset="0"/>
              </a:rPr>
              <a:t>?</a:t>
            </a:r>
            <a:r>
              <a:rPr lang="ro-RO" sz="2400" b="1" i="1" dirty="0" smtClean="0">
                <a:solidFill>
                  <a:srgbClr val="7030A0"/>
                </a:solidFill>
                <a:latin typeface="Arial Black" pitchFamily="34" charset="0"/>
              </a:rPr>
              <a:t>!</a:t>
            </a:r>
            <a:endParaRPr lang="en-US" sz="2400" b="1" i="1" dirty="0">
              <a:solidFill>
                <a:srgbClr val="7030A0"/>
              </a:solidFill>
              <a:latin typeface="Arial Black" pitchFamily="34" charset="0"/>
            </a:endParaRPr>
          </a:p>
        </p:txBody>
      </p:sp>
      <p:pic>
        <p:nvPicPr>
          <p:cNvPr id="13" name="Picture 3"/>
          <p:cNvPicPr>
            <a:picLocks noChangeAspect="1" noChangeArrowheads="1"/>
          </p:cNvPicPr>
          <p:nvPr/>
        </p:nvPicPr>
        <p:blipFill>
          <a:blip r:embed="rId2" cstate="print"/>
          <a:srcRect/>
          <a:stretch>
            <a:fillRect/>
          </a:stretch>
        </p:blipFill>
        <p:spPr bwMode="auto">
          <a:xfrm>
            <a:off x="251520" y="260649"/>
            <a:ext cx="1368152" cy="1821554"/>
          </a:xfrm>
          <a:prstGeom prst="rect">
            <a:avLst/>
          </a:prstGeom>
          <a:ln>
            <a:headEnd/>
            <a:tailEnd/>
          </a:ln>
        </p:spPr>
        <p:style>
          <a:lnRef idx="2">
            <a:schemeClr val="accent6"/>
          </a:lnRef>
          <a:fillRef idx="1">
            <a:schemeClr val="lt1"/>
          </a:fillRef>
          <a:effectRef idx="0">
            <a:schemeClr val="accent6"/>
          </a:effectRef>
          <a:fontRef idx="minor">
            <a:schemeClr val="dk1"/>
          </a:fontRef>
        </p:style>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6632"/>
            <a:ext cx="9036496" cy="26776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o-RO" sz="2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Dar calitatea este forma de politețe a profesorului! Așa că, vom continua a clădi aducând muncii noastre, așa cum este și firesc, un plus de calitate. Vom continua a munci făcând lucrurile obișnuite, de la ”bine” la  ”extrem de bine!”</a:t>
            </a:r>
          </a:p>
          <a:p>
            <a:r>
              <a:rPr lang="ro-RO"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endParaRPr lang="en-US" sz="2400" dirty="0"/>
          </a:p>
        </p:txBody>
      </p:sp>
      <p:pic>
        <p:nvPicPr>
          <p:cNvPr id="4" name="Picture 3" descr="Fotografia postatÄ de NLP Romania."/>
          <p:cNvPicPr/>
          <p:nvPr/>
        </p:nvPicPr>
        <p:blipFill>
          <a:blip r:embed="rId2" cstate="print"/>
          <a:srcRect b="5818"/>
          <a:stretch>
            <a:fillRect/>
          </a:stretch>
        </p:blipFill>
        <p:spPr bwMode="auto">
          <a:xfrm>
            <a:off x="1187624" y="2492896"/>
            <a:ext cx="6912768" cy="4248472"/>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5" name="Down Arrow 4"/>
          <p:cNvSpPr/>
          <p:nvPr/>
        </p:nvSpPr>
        <p:spPr>
          <a:xfrm rot="3004492">
            <a:off x="4234114" y="1993619"/>
            <a:ext cx="304307"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0648"/>
            <a:ext cx="8964488" cy="2185214"/>
          </a:xfrm>
          <a:prstGeom prst="rect">
            <a:avLst/>
          </a:prstGeom>
        </p:spPr>
        <p:txBody>
          <a:bodyPr wrap="square">
            <a:spAutoFit/>
          </a:bodyPr>
          <a:lstStyle/>
          <a:p>
            <a:pPr algn="just"/>
            <a:r>
              <a:rPr lang="ro-RO" sz="2800" b="1" i="1" dirty="0" smtClean="0">
                <a:latin typeface="Arial Black" pitchFamily="34" charset="0"/>
                <a:ea typeface="Calibri" pitchFamily="34" charset="0"/>
                <a:cs typeface="Times New Roman" pitchFamily="18" charset="0"/>
              </a:rPr>
              <a:t>Se impune elaborarea de strategii pentru </a:t>
            </a:r>
          </a:p>
          <a:p>
            <a:pPr algn="just">
              <a:buFont typeface="Arial" pitchFamily="34" charset="0"/>
              <a:buChar char="•"/>
            </a:pPr>
            <a:r>
              <a:rPr lang="ro-RO" b="1" i="1" dirty="0" smtClean="0">
                <a:latin typeface="Arial Black" pitchFamily="34" charset="0"/>
                <a:ea typeface="Calibri" pitchFamily="34" charset="0"/>
                <a:cs typeface="Times New Roman" pitchFamily="18" charset="0"/>
              </a:rPr>
              <a:t> a identifica: ”clasele în care nu se întâmplă nimic?!”, sau ”nu se întîmplă doar ceea ce trebuie și cum trebuie!”,    ”oamenii neimplicați și nemotivați”, ”pe cei care tac - ”tăcerea este punctul zero al comunicării verbale”, nu au nimic de spus despre lumea exterioară și totuși trăiesc și muncesc în ea?! </a:t>
            </a:r>
          </a:p>
          <a:p>
            <a:pPr algn="just"/>
            <a:endParaRPr lang="en-US" b="1" dirty="0">
              <a:latin typeface="Times New Roman" pitchFamily="18" charset="0"/>
              <a:cs typeface="Times New Roman" pitchFamily="18" charset="0"/>
            </a:endParaRPr>
          </a:p>
        </p:txBody>
      </p:sp>
      <p:pic>
        <p:nvPicPr>
          <p:cNvPr id="3" name="Picture 2" descr="https://citateimpresionante.ro/wp-content/uploads/2018/03/textgram_1485805720.png"/>
          <p:cNvPicPr/>
          <p:nvPr/>
        </p:nvPicPr>
        <p:blipFill>
          <a:blip r:embed="rId2" cstate="print"/>
          <a:srcRect/>
          <a:stretch>
            <a:fillRect/>
          </a:stretch>
        </p:blipFill>
        <p:spPr bwMode="auto">
          <a:xfrm>
            <a:off x="1835696" y="2492896"/>
            <a:ext cx="5472608" cy="4104456"/>
          </a:xfrm>
          <a:prstGeom prst="rect">
            <a:avLst/>
          </a:prstGeom>
          <a:ln>
            <a:headEnd/>
            <a:tailEnd/>
          </a:ln>
        </p:spPr>
        <p:style>
          <a:lnRef idx="2">
            <a:schemeClr val="accent4"/>
          </a:lnRef>
          <a:fillRef idx="1">
            <a:schemeClr val="lt1"/>
          </a:fillRef>
          <a:effectRef idx="0">
            <a:schemeClr val="accent4"/>
          </a:effectRef>
          <a:fontRef idx="minor">
            <a:schemeClr val="dk1"/>
          </a:fontRef>
        </p:style>
      </p:pic>
      <p:sp>
        <p:nvSpPr>
          <p:cNvPr id="4" name="Rectangle 3"/>
          <p:cNvSpPr/>
          <p:nvPr/>
        </p:nvSpPr>
        <p:spPr>
          <a:xfrm>
            <a:off x="179512" y="2636912"/>
            <a:ext cx="1584176" cy="369332"/>
          </a:xfrm>
          <a:prstGeom prst="rect">
            <a:avLst/>
          </a:prstGeom>
        </p:spPr>
        <p:txBody>
          <a:bodyPr wrap="square">
            <a:spAutoFit/>
          </a:bodyPr>
          <a:lstStyle/>
          <a:p>
            <a:pPr lvl="0" eaLnBrk="0" fontAlgn="base" hangingPunct="0">
              <a:spcBef>
                <a:spcPct val="0"/>
              </a:spcBef>
              <a:spcAft>
                <a:spcPct val="0"/>
              </a:spcAft>
            </a:pPr>
            <a:r>
              <a:rPr lang="ro-RO" b="1" u="sng" dirty="0" smtClean="0">
                <a:latin typeface="Times New Roman" pitchFamily="18" charset="0"/>
                <a:ea typeface="Calibri" pitchFamily="34" charset="0"/>
                <a:cs typeface="Times New Roman" pitchFamily="18" charset="0"/>
              </a:rPr>
              <a:t>Deoarece: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4128" y="764704"/>
            <a:ext cx="3312368" cy="2739211"/>
          </a:xfrm>
          <a:prstGeom prst="rect">
            <a:avLst/>
          </a:prstGeom>
        </p:spPr>
        <p:txBody>
          <a:bodyPr wrap="square">
            <a:spAutoFit/>
          </a:bodyPr>
          <a:lstStyle/>
          <a:p>
            <a:pPr indent="457200" algn="ctr" fontAlgn="base">
              <a:spcBef>
                <a:spcPct val="0"/>
              </a:spcBef>
              <a:spcAft>
                <a:spcPct val="0"/>
              </a:spcAft>
              <a:buFont typeface="Arial" pitchFamily="34" charset="0"/>
              <a:buChar char="•"/>
            </a:pPr>
            <a:r>
              <a:rPr lang="ro-RO" sz="3200" b="1" dirty="0" smtClean="0">
                <a:solidFill>
                  <a:srgbClr val="1D2129"/>
                </a:solidFill>
                <a:latin typeface="Times New Roman" pitchFamily="18" charset="0"/>
                <a:ea typeface="Calibri" pitchFamily="34" charset="0"/>
                <a:cs typeface="Times New Roman" pitchFamily="18" charset="0"/>
              </a:rPr>
              <a:t> </a:t>
            </a:r>
            <a:r>
              <a:rPr lang="ro-RO" sz="2800" b="1" dirty="0" smtClean="0">
                <a:solidFill>
                  <a:srgbClr val="1D2129"/>
                </a:solidFill>
                <a:latin typeface="Times New Roman" pitchFamily="18" charset="0"/>
                <a:ea typeface="Calibri" pitchFamily="34" charset="0"/>
                <a:cs typeface="Times New Roman" pitchFamily="18" charset="0"/>
              </a:rPr>
              <a:t>Aplaudați fiecare încercare!</a:t>
            </a:r>
          </a:p>
          <a:p>
            <a:pPr indent="457200" fontAlgn="base">
              <a:spcBef>
                <a:spcPct val="0"/>
              </a:spcBef>
              <a:spcAft>
                <a:spcPct val="0"/>
              </a:spcAft>
            </a:pPr>
            <a:r>
              <a:rPr lang="ro-RO" sz="2800" b="1" dirty="0" smtClean="0">
                <a:solidFill>
                  <a:srgbClr val="1D2129"/>
                </a:solidFill>
                <a:latin typeface="Times New Roman" pitchFamily="18" charset="0"/>
                <a:ea typeface="Calibri" pitchFamily="34" charset="0"/>
                <a:cs typeface="Times New Roman" pitchFamily="18" charset="0"/>
              </a:rPr>
              <a:t> </a:t>
            </a:r>
          </a:p>
          <a:p>
            <a:pPr indent="457200" algn="ctr" fontAlgn="base">
              <a:spcBef>
                <a:spcPct val="0"/>
              </a:spcBef>
              <a:spcAft>
                <a:spcPct val="0"/>
              </a:spcAft>
              <a:buFont typeface="Arial" pitchFamily="34" charset="0"/>
              <a:buChar char="•"/>
            </a:pPr>
            <a:r>
              <a:rPr lang="ro-RO" sz="2800" b="1" dirty="0" smtClean="0">
                <a:solidFill>
                  <a:srgbClr val="1D2129"/>
                </a:solidFill>
                <a:latin typeface="Times New Roman" pitchFamily="18" charset="0"/>
                <a:ea typeface="Calibri" pitchFamily="34" charset="0"/>
                <a:cs typeface="Times New Roman" pitchFamily="18" charset="0"/>
              </a:rPr>
              <a:t>Transformați  fiecare greșeală într-o veritabilă lecție!</a:t>
            </a:r>
            <a:endParaRPr lang="en-US" sz="2800" b="1" dirty="0" smtClean="0"/>
          </a:p>
        </p:txBody>
      </p:sp>
      <p:sp>
        <p:nvSpPr>
          <p:cNvPr id="4" name="Rectangle 3"/>
          <p:cNvSpPr/>
          <p:nvPr/>
        </p:nvSpPr>
        <p:spPr>
          <a:xfrm>
            <a:off x="0" y="5157192"/>
            <a:ext cx="8820472" cy="138499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indent="457200" algn="just" fontAlgn="base">
              <a:spcBef>
                <a:spcPct val="0"/>
              </a:spcBef>
              <a:spcAft>
                <a:spcPct val="0"/>
              </a:spcAft>
            </a:pPr>
            <a:r>
              <a:rPr lang="ro-RO" sz="2800" b="1" dirty="0" smtClean="0">
                <a:solidFill>
                  <a:srgbClr val="1D2129"/>
                </a:solidFill>
                <a:latin typeface="Britannic Bold" pitchFamily="34" charset="0"/>
                <a:ea typeface="Calibri" pitchFamily="34" charset="0"/>
                <a:cs typeface="Helvetica"/>
              </a:rPr>
              <a:t>Sunt necesare analize pertinente, sprijin, expertiză, încurajare și susținere! Nimănui să nu-i fie teamă că va greși!</a:t>
            </a:r>
            <a:endParaRPr lang="en-US" sz="2800" b="1" dirty="0" smtClean="0">
              <a:latin typeface="Britannic Bold" pitchFamily="34" charset="0"/>
              <a:cs typeface="Arial" pitchFamily="34" charset="0"/>
            </a:endParaRPr>
          </a:p>
        </p:txBody>
      </p:sp>
      <p:pic>
        <p:nvPicPr>
          <p:cNvPr id="5" name="Picture 4" descr="Fotografia postatÄ de NLP Romania."/>
          <p:cNvPicPr/>
          <p:nvPr/>
        </p:nvPicPr>
        <p:blipFill>
          <a:blip r:embed="rId2" cstate="print"/>
          <a:srcRect b="3801"/>
          <a:stretch>
            <a:fillRect/>
          </a:stretch>
        </p:blipFill>
        <p:spPr bwMode="auto">
          <a:xfrm>
            <a:off x="251520" y="620688"/>
            <a:ext cx="5435475" cy="4292107"/>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6" name="Rectangle 5"/>
          <p:cNvSpPr/>
          <p:nvPr/>
        </p:nvSpPr>
        <p:spPr>
          <a:xfrm>
            <a:off x="107504" y="116632"/>
            <a:ext cx="5688632" cy="369332"/>
          </a:xfrm>
          <a:prstGeom prst="rect">
            <a:avLst/>
          </a:prstGeom>
        </p:spPr>
        <p:txBody>
          <a:bodyPr wrap="square">
            <a:spAutoFit/>
          </a:bodyPr>
          <a:lstStyle/>
          <a:p>
            <a:r>
              <a:rPr lang="ro-RO" b="1" dirty="0" smtClean="0">
                <a:solidFill>
                  <a:srgbClr val="1D2129"/>
                </a:solidFill>
                <a:latin typeface="Britannic Bold" pitchFamily="34" charset="0"/>
                <a:ea typeface="Calibri" pitchFamily="34" charset="0"/>
                <a:cs typeface="Helvetica"/>
              </a:rPr>
              <a:t>Este necesară diversificarea strategiilor de motivare!</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tografia postatÄ de NLP Romania."/>
          <p:cNvPicPr/>
          <p:nvPr/>
        </p:nvPicPr>
        <p:blipFill>
          <a:blip r:embed="rId2" cstate="print"/>
          <a:srcRect/>
          <a:stretch>
            <a:fillRect/>
          </a:stretch>
        </p:blipFill>
        <p:spPr bwMode="auto">
          <a:xfrm>
            <a:off x="1187624" y="1628800"/>
            <a:ext cx="6408712" cy="5049875"/>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4" name="Rectangle 3"/>
          <p:cNvSpPr/>
          <p:nvPr/>
        </p:nvSpPr>
        <p:spPr>
          <a:xfrm>
            <a:off x="0" y="188640"/>
            <a:ext cx="9144000" cy="110799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fontAlgn="base">
              <a:spcBef>
                <a:spcPct val="0"/>
              </a:spcBef>
              <a:spcAft>
                <a:spcPct val="0"/>
              </a:spcAft>
            </a:pPr>
            <a:r>
              <a:rPr lang="ro-RO" sz="2400" i="1" dirty="0" smtClean="0">
                <a:solidFill>
                  <a:srgbClr val="1D2129"/>
                </a:solidFill>
                <a:latin typeface="Arial Black" pitchFamily="34" charset="0"/>
                <a:ea typeface="Calibri" pitchFamily="34" charset="0"/>
                <a:cs typeface="Helvetica" charset="0"/>
              </a:rPr>
              <a:t>Trebuie cunoscut </a:t>
            </a:r>
            <a:r>
              <a:rPr lang="en-US" sz="2400" i="1" dirty="0" smtClean="0">
                <a:solidFill>
                  <a:srgbClr val="1D2129"/>
                </a:solidFill>
                <a:latin typeface="Arial Black" pitchFamily="34" charset="0"/>
                <a:ea typeface="Calibri" pitchFamily="34" charset="0"/>
                <a:cs typeface="Helvetica" charset="0"/>
              </a:rPr>
              <a:t>"</a:t>
            </a:r>
            <a:r>
              <a:rPr lang="en-US" sz="2400" i="1" dirty="0" err="1" smtClean="0">
                <a:solidFill>
                  <a:srgbClr val="1D2129"/>
                </a:solidFill>
                <a:latin typeface="Arial Black" pitchFamily="34" charset="0"/>
                <a:ea typeface="Calibri" pitchFamily="34" charset="0"/>
                <a:cs typeface="Helvetica" charset="0"/>
              </a:rPr>
              <a:t>Mic</a:t>
            </a:r>
            <a:r>
              <a:rPr lang="en-US" sz="2400" i="1" dirty="0" smtClean="0">
                <a:solidFill>
                  <a:srgbClr val="1D2129"/>
                </a:solidFill>
                <a:latin typeface="Arial Black" pitchFamily="34" charset="0"/>
                <a:ea typeface="Calibri" pitchFamily="34" charset="0"/>
                <a:cs typeface="Helvetica" charset="0"/>
              </a:rPr>
              <a:t> </a:t>
            </a:r>
            <a:r>
              <a:rPr lang="en-US" sz="2400" i="1" dirty="0" err="1" smtClean="0">
                <a:solidFill>
                  <a:srgbClr val="1D2129"/>
                </a:solidFill>
                <a:latin typeface="Arial Black" pitchFamily="34" charset="0"/>
                <a:ea typeface="Calibri" pitchFamily="34" charset="0"/>
                <a:cs typeface="Helvetica" charset="0"/>
              </a:rPr>
              <a:t>ghid</a:t>
            </a:r>
            <a:r>
              <a:rPr lang="en-US" sz="2400" i="1" dirty="0" smtClean="0">
                <a:solidFill>
                  <a:srgbClr val="1D2129"/>
                </a:solidFill>
                <a:latin typeface="Arial Black" pitchFamily="34" charset="0"/>
                <a:ea typeface="Calibri" pitchFamily="34" charset="0"/>
                <a:cs typeface="Helvetica" charset="0"/>
              </a:rPr>
              <a:t>" de </a:t>
            </a:r>
            <a:r>
              <a:rPr lang="en-US" sz="2400" i="1" dirty="0" err="1" smtClean="0">
                <a:solidFill>
                  <a:srgbClr val="1D2129"/>
                </a:solidFill>
                <a:latin typeface="Arial Black" pitchFamily="34" charset="0"/>
                <a:ea typeface="Calibri" pitchFamily="34" charset="0"/>
                <a:cs typeface="Helvetica" charset="0"/>
              </a:rPr>
              <a:t>identificare</a:t>
            </a:r>
            <a:r>
              <a:rPr lang="en-US" sz="2400" i="1" dirty="0" smtClean="0">
                <a:solidFill>
                  <a:srgbClr val="1D2129"/>
                </a:solidFill>
                <a:latin typeface="Arial Black" pitchFamily="34" charset="0"/>
                <a:ea typeface="Calibri" pitchFamily="34" charset="0"/>
                <a:cs typeface="Helvetica" charset="0"/>
              </a:rPr>
              <a:t> a </a:t>
            </a:r>
            <a:r>
              <a:rPr lang="en-US" sz="2400" i="1" dirty="0" err="1" smtClean="0">
                <a:solidFill>
                  <a:srgbClr val="1D2129"/>
                </a:solidFill>
                <a:latin typeface="Arial Black" pitchFamily="34" charset="0"/>
                <a:ea typeface="Calibri" pitchFamily="34" charset="0"/>
                <a:cs typeface="Helvetica" charset="0"/>
              </a:rPr>
              <a:t>mediocrilor</a:t>
            </a:r>
            <a:r>
              <a:rPr lang="ro-RO" sz="2400" i="1" dirty="0" smtClean="0">
                <a:solidFill>
                  <a:srgbClr val="1D2129"/>
                </a:solidFill>
                <a:latin typeface="Arial Black" pitchFamily="34" charset="0"/>
                <a:ea typeface="Calibri" pitchFamily="34" charset="0"/>
                <a:cs typeface="Helvetica" charset="0"/>
              </a:rPr>
              <a:t>! </a:t>
            </a:r>
            <a:r>
              <a:rPr lang="ro-RO" i="1" dirty="0" smtClean="0">
                <a:solidFill>
                  <a:srgbClr val="1D2129"/>
                </a:solidFill>
                <a:latin typeface="Arial Black" pitchFamily="34" charset="0"/>
                <a:ea typeface="Calibri" pitchFamily="34" charset="0"/>
                <a:cs typeface="Helvetica" charset="0"/>
              </a:rPr>
              <a:t>(pentru că, aceștia constituie barieră în realizarea obiectivelor instituționale!)</a:t>
            </a:r>
            <a:endParaRPr lang="en-US" i="1" dirty="0" smtClean="0">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AutoShape 2" descr="Imagini pentru DEZVOLTARE PROFESIONALA, imagin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descr="D:\RAPOARTE 2018\216775_546978198658973_1304554927_n.png"/>
          <p:cNvPicPr/>
          <p:nvPr/>
        </p:nvPicPr>
        <p:blipFill>
          <a:blip r:embed="rId2" cstate="print"/>
          <a:srcRect/>
          <a:stretch>
            <a:fillRect/>
          </a:stretch>
        </p:blipFill>
        <p:spPr bwMode="auto">
          <a:xfrm>
            <a:off x="1907704" y="1412776"/>
            <a:ext cx="5832648" cy="3528392"/>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8" name="Rectangle 7"/>
          <p:cNvSpPr/>
          <p:nvPr/>
        </p:nvSpPr>
        <p:spPr>
          <a:xfrm>
            <a:off x="179512" y="188640"/>
            <a:ext cx="8964488"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o-RO" b="1" i="1" dirty="0" smtClean="0">
                <a:latin typeface="Arial Black" pitchFamily="34" charset="0"/>
              </a:rPr>
              <a:t>Pentru că, dirijismul excesiv dăunează grav performanței, recomandăm să asigurăm accesul la cunoaștere</a:t>
            </a:r>
          </a:p>
        </p:txBody>
      </p:sp>
      <p:sp>
        <p:nvSpPr>
          <p:cNvPr id="10" name="Rectangle 9"/>
          <p:cNvSpPr/>
          <p:nvPr/>
        </p:nvSpPr>
        <p:spPr>
          <a:xfrm>
            <a:off x="0" y="5157192"/>
            <a:ext cx="9144000" cy="133882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ro-RO" b="1" i="1" dirty="0" smtClean="0">
                <a:latin typeface="Arial Black" pitchFamily="34" charset="0"/>
              </a:rPr>
              <a:t>CÂND NE-AM ASIGURAT CĂ LUCRURILE MERG PE CALEA CORECTĂ, ACORDAȚI LIBERTATE DE ACȚIUNE, NU EXCES DE DIRIJISM!  AȘA nu  VOM PROGRESA!</a:t>
            </a:r>
            <a:endParaRPr lang="en-US" b="1" i="1" dirty="0">
              <a:latin typeface="Arial Black" pitchFamily="34" charset="0"/>
            </a:endParaRPr>
          </a:p>
        </p:txBody>
      </p:sp>
      <p:sp>
        <p:nvSpPr>
          <p:cNvPr id="7" name="Down Arrow 6"/>
          <p:cNvSpPr/>
          <p:nvPr/>
        </p:nvSpPr>
        <p:spPr>
          <a:xfrm rot="3735622">
            <a:off x="5551728" y="598964"/>
            <a:ext cx="379108"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ini pentru dezvoltare profesionala, imagini"/>
          <p:cNvPicPr>
            <a:picLocks noChangeAspect="1" noChangeArrowheads="1"/>
          </p:cNvPicPr>
          <p:nvPr/>
        </p:nvPicPr>
        <p:blipFill>
          <a:blip r:embed="rId2" cstate="print"/>
          <a:srcRect/>
          <a:stretch>
            <a:fillRect/>
          </a:stretch>
        </p:blipFill>
        <p:spPr bwMode="auto">
          <a:xfrm>
            <a:off x="1547664" y="1700808"/>
            <a:ext cx="6382241" cy="4968552"/>
          </a:xfrm>
          <a:prstGeom prst="rect">
            <a:avLst/>
          </a:prstGeom>
        </p:spPr>
        <p:style>
          <a:lnRef idx="2">
            <a:schemeClr val="accent2"/>
          </a:lnRef>
          <a:fillRef idx="1">
            <a:schemeClr val="lt1"/>
          </a:fillRef>
          <a:effectRef idx="0">
            <a:schemeClr val="accent2"/>
          </a:effectRef>
          <a:fontRef idx="minor">
            <a:schemeClr val="dk1"/>
          </a:fontRef>
        </p:style>
      </p:pic>
      <p:sp>
        <p:nvSpPr>
          <p:cNvPr id="4" name="Rectangle 3"/>
          <p:cNvSpPr/>
          <p:nvPr/>
        </p:nvSpPr>
        <p:spPr>
          <a:xfrm>
            <a:off x="0" y="0"/>
            <a:ext cx="9144000" cy="15696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o-RO" sz="2400" i="1" dirty="0" smtClean="0">
                <a:latin typeface="Arial Black" pitchFamily="34" charset="0"/>
              </a:rPr>
              <a:t>Este urgent să luăm măsuri prin care </a:t>
            </a:r>
            <a:r>
              <a:rPr lang="en-US" sz="2400" i="1" dirty="0" err="1" smtClean="0">
                <a:latin typeface="Arial Black" pitchFamily="34" charset="0"/>
              </a:rPr>
              <a:t>să</a:t>
            </a:r>
            <a:r>
              <a:rPr lang="en-US" sz="2400" i="1" dirty="0" smtClean="0">
                <a:latin typeface="Arial Black" pitchFamily="34" charset="0"/>
              </a:rPr>
              <a:t> </a:t>
            </a:r>
            <a:r>
              <a:rPr lang="en-US" sz="2400" i="1" dirty="0" err="1" smtClean="0">
                <a:latin typeface="Arial Black" pitchFamily="34" charset="0"/>
              </a:rPr>
              <a:t>creştem</a:t>
            </a:r>
            <a:r>
              <a:rPr lang="en-US" sz="2400" i="1" dirty="0" smtClean="0">
                <a:latin typeface="Arial Black" pitchFamily="34" charset="0"/>
              </a:rPr>
              <a:t> </a:t>
            </a:r>
            <a:r>
              <a:rPr lang="en-US" sz="2400" i="1" dirty="0" err="1" smtClean="0">
                <a:latin typeface="Arial Black" pitchFamily="34" charset="0"/>
              </a:rPr>
              <a:t>numărul</a:t>
            </a:r>
            <a:r>
              <a:rPr lang="en-US" sz="2400" i="1" dirty="0" smtClean="0">
                <a:latin typeface="Arial Black" pitchFamily="34" charset="0"/>
              </a:rPr>
              <a:t> </a:t>
            </a:r>
            <a:r>
              <a:rPr lang="en-US" sz="2400" i="1" dirty="0" err="1" smtClean="0">
                <a:latin typeface="Arial Black" pitchFamily="34" charset="0"/>
              </a:rPr>
              <a:t>celor</a:t>
            </a:r>
            <a:r>
              <a:rPr lang="en-US" sz="2400" i="1" dirty="0" smtClean="0">
                <a:latin typeface="Arial Black" pitchFamily="34" charset="0"/>
              </a:rPr>
              <a:t> </a:t>
            </a:r>
            <a:r>
              <a:rPr lang="en-US" sz="2400" i="1" dirty="0" err="1" smtClean="0">
                <a:latin typeface="Arial Black" pitchFamily="34" charset="0"/>
              </a:rPr>
              <a:t>preocupaţi</a:t>
            </a:r>
            <a:r>
              <a:rPr lang="en-US" sz="2400" i="1" dirty="0" smtClean="0">
                <a:latin typeface="Arial Black" pitchFamily="34" charset="0"/>
              </a:rPr>
              <a:t> de </a:t>
            </a:r>
            <a:r>
              <a:rPr lang="en-US" sz="2400" i="1" dirty="0" err="1" smtClean="0">
                <a:latin typeface="Arial Black" pitchFamily="34" charset="0"/>
              </a:rPr>
              <a:t>propria</a:t>
            </a:r>
            <a:r>
              <a:rPr lang="en-US" sz="2400" i="1" dirty="0" smtClean="0">
                <a:latin typeface="Arial Black" pitchFamily="34" charset="0"/>
              </a:rPr>
              <a:t> </a:t>
            </a:r>
            <a:r>
              <a:rPr lang="en-US" sz="2400" i="1" dirty="0" err="1" smtClean="0">
                <a:latin typeface="Arial Black" pitchFamily="34" charset="0"/>
              </a:rPr>
              <a:t>profesionalizare</a:t>
            </a:r>
            <a:r>
              <a:rPr lang="en-US" sz="2400" i="1" dirty="0" smtClean="0">
                <a:latin typeface="Arial Black" pitchFamily="34" charset="0"/>
              </a:rPr>
              <a:t> ca </a:t>
            </a:r>
            <a:r>
              <a:rPr lang="en-US" sz="2400" i="1" dirty="0" err="1" smtClean="0">
                <a:latin typeface="Arial Black" pitchFamily="34" charset="0"/>
              </a:rPr>
              <a:t>posesori</a:t>
            </a:r>
            <a:r>
              <a:rPr lang="en-US" sz="2400" i="1" dirty="0" smtClean="0">
                <a:latin typeface="Arial Black" pitchFamily="34" charset="0"/>
              </a:rPr>
              <a:t> </a:t>
            </a:r>
            <a:r>
              <a:rPr lang="en-US" sz="2400" i="1" dirty="0" err="1" smtClean="0">
                <a:latin typeface="Arial Black" pitchFamily="34" charset="0"/>
              </a:rPr>
              <a:t>conştienţi</a:t>
            </a:r>
            <a:r>
              <a:rPr lang="en-US" sz="2400" i="1" dirty="0" smtClean="0">
                <a:latin typeface="Arial Black" pitchFamily="34" charset="0"/>
              </a:rPr>
              <a:t> </a:t>
            </a:r>
            <a:r>
              <a:rPr lang="en-US" sz="2400" i="1" dirty="0" err="1" smtClean="0">
                <a:latin typeface="Arial Black" pitchFamily="34" charset="0"/>
              </a:rPr>
              <a:t>ai</a:t>
            </a:r>
            <a:r>
              <a:rPr lang="en-US" sz="2400" i="1" dirty="0" smtClean="0">
                <a:latin typeface="Arial Black" pitchFamily="34" charset="0"/>
              </a:rPr>
              <a:t> </a:t>
            </a:r>
            <a:r>
              <a:rPr lang="en-US" sz="2400" i="1" dirty="0" err="1" smtClean="0">
                <a:latin typeface="Arial Black" pitchFamily="34" charset="0"/>
              </a:rPr>
              <a:t>unor</a:t>
            </a:r>
            <a:r>
              <a:rPr lang="en-US" sz="2400" i="1" dirty="0" smtClean="0">
                <a:latin typeface="Arial Black" pitchFamily="34" charset="0"/>
              </a:rPr>
              <a:t> </a:t>
            </a:r>
            <a:r>
              <a:rPr lang="en-US" sz="2400" i="1" dirty="0" err="1" smtClean="0">
                <a:latin typeface="Arial Black" pitchFamily="34" charset="0"/>
              </a:rPr>
              <a:t>competenţe</a:t>
            </a:r>
            <a:r>
              <a:rPr lang="en-US" sz="2400" i="1" dirty="0" smtClean="0">
                <a:latin typeface="Arial Black" pitchFamily="34" charset="0"/>
              </a:rPr>
              <a:t> </a:t>
            </a:r>
            <a:r>
              <a:rPr lang="ro-RO" sz="2400" i="1" dirty="0" smtClean="0">
                <a:latin typeface="Arial Black" pitchFamily="34" charset="0"/>
              </a:rPr>
              <a:t> pe care le pot dezvolta în ideea de a a dăuga valoare!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479444">
            <a:off x="2560627" y="2614384"/>
            <a:ext cx="6394059" cy="175432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ro-RO" sz="2400" dirty="0" smtClean="0">
                <a:latin typeface="Arial Black" pitchFamily="34" charset="0"/>
              </a:rPr>
              <a:t>Este o urgență </a:t>
            </a:r>
            <a:r>
              <a:rPr lang="en-US" sz="2400" dirty="0" err="1" smtClean="0">
                <a:latin typeface="Arial Black" pitchFamily="34" charset="0"/>
              </a:rPr>
              <a:t>dezvolta</a:t>
            </a:r>
            <a:r>
              <a:rPr lang="ro-RO" sz="2400" dirty="0" smtClean="0">
                <a:latin typeface="Arial Black" pitchFamily="34" charset="0"/>
              </a:rPr>
              <a:t>rea de  </a:t>
            </a:r>
            <a:r>
              <a:rPr lang="en-US" sz="2400" dirty="0" err="1" smtClean="0">
                <a:latin typeface="Arial Black" pitchFamily="34" charset="0"/>
              </a:rPr>
              <a:t>strategii</a:t>
            </a:r>
            <a:r>
              <a:rPr lang="en-US" sz="2400" dirty="0" smtClean="0">
                <a:latin typeface="Arial Black" pitchFamily="34" charset="0"/>
              </a:rPr>
              <a:t> </a:t>
            </a:r>
            <a:r>
              <a:rPr lang="en-US" sz="2400" dirty="0" err="1" smtClean="0">
                <a:latin typeface="Arial Black" pitchFamily="34" charset="0"/>
              </a:rPr>
              <a:t>eficiente</a:t>
            </a:r>
            <a:r>
              <a:rPr lang="en-US" sz="2400" dirty="0" smtClean="0">
                <a:latin typeface="Arial Black" pitchFamily="34" charset="0"/>
              </a:rPr>
              <a:t> </a:t>
            </a:r>
            <a:r>
              <a:rPr lang="en-US" sz="2400" dirty="0" err="1" smtClean="0">
                <a:latin typeface="Arial Black" pitchFamily="34" charset="0"/>
              </a:rPr>
              <a:t>pentru</a:t>
            </a:r>
            <a:r>
              <a:rPr lang="en-US" sz="2400" dirty="0" smtClean="0">
                <a:latin typeface="Arial Black" pitchFamily="34" charset="0"/>
              </a:rPr>
              <a:t> a </a:t>
            </a:r>
            <a:r>
              <a:rPr lang="en-US" sz="2400" dirty="0" err="1" smtClean="0">
                <a:latin typeface="Arial Black" pitchFamily="34" charset="0"/>
              </a:rPr>
              <a:t>folosi</a:t>
            </a:r>
            <a:r>
              <a:rPr lang="en-US" sz="2400" dirty="0" smtClean="0">
                <a:latin typeface="Arial Black" pitchFamily="34" charset="0"/>
              </a:rPr>
              <a:t> </a:t>
            </a:r>
            <a:r>
              <a:rPr lang="en-US" sz="2400" dirty="0" err="1" smtClean="0">
                <a:latin typeface="Arial Black" pitchFamily="34" charset="0"/>
              </a:rPr>
              <a:t>schimbarea</a:t>
            </a:r>
            <a:r>
              <a:rPr lang="en-US" sz="2400" dirty="0" smtClean="0">
                <a:latin typeface="Arial Black" pitchFamily="34" charset="0"/>
              </a:rPr>
              <a:t> </a:t>
            </a:r>
            <a:r>
              <a:rPr lang="en-US" sz="2400" dirty="0" err="1" smtClean="0">
                <a:latin typeface="Arial Black" pitchFamily="34" charset="0"/>
              </a:rPr>
              <a:t>în</a:t>
            </a:r>
            <a:r>
              <a:rPr lang="en-US" sz="2400" dirty="0" smtClean="0">
                <a:latin typeface="Arial Black" pitchFamily="34" charset="0"/>
              </a:rPr>
              <a:t> </a:t>
            </a:r>
            <a:r>
              <a:rPr lang="en-US" sz="2400" dirty="0" err="1" smtClean="0">
                <a:latin typeface="Arial Black" pitchFamily="34" charset="0"/>
              </a:rPr>
              <a:t>folosul</a:t>
            </a:r>
            <a:r>
              <a:rPr lang="ro-RO" sz="2400" dirty="0" smtClean="0">
                <a:latin typeface="Arial Black" pitchFamily="34" charset="0"/>
              </a:rPr>
              <a:t> copiilor!</a:t>
            </a:r>
            <a:endParaRPr lang="en-US" sz="2400" dirty="0">
              <a:latin typeface="Arial Black" pitchFamily="34" charset="0"/>
            </a:endParaRPr>
          </a:p>
        </p:txBody>
      </p:sp>
      <p:pic>
        <p:nvPicPr>
          <p:cNvPr id="66562" name="Picture 2" descr="Imagini pentru STRATEGII PT A FOLOSI SCHIMBAREA IN FOLOSUL COPIILOR, imagini"/>
          <p:cNvPicPr>
            <a:picLocks noChangeAspect="1" noChangeArrowheads="1"/>
          </p:cNvPicPr>
          <p:nvPr/>
        </p:nvPicPr>
        <p:blipFill>
          <a:blip r:embed="rId2" cstate="print"/>
          <a:srcRect/>
          <a:stretch>
            <a:fillRect/>
          </a:stretch>
        </p:blipFill>
        <p:spPr bwMode="auto">
          <a:xfrm>
            <a:off x="251520" y="404664"/>
            <a:ext cx="2514600" cy="1819276"/>
          </a:xfrm>
          <a:prstGeom prst="rect">
            <a:avLst/>
          </a:prstGeom>
        </p:spPr>
        <p:style>
          <a:lnRef idx="2">
            <a:schemeClr val="accent4"/>
          </a:lnRef>
          <a:fillRef idx="1">
            <a:schemeClr val="lt1"/>
          </a:fillRef>
          <a:effectRef idx="0">
            <a:schemeClr val="accent4"/>
          </a:effectRef>
          <a:fontRef idx="minor">
            <a:schemeClr val="dk1"/>
          </a:fontRef>
        </p:style>
      </p:pic>
      <p:pic>
        <p:nvPicPr>
          <p:cNvPr id="66566" name="Picture 6" descr="Imagini pentru abordarea interdisciplinara gradinita, , imagini"/>
          <p:cNvPicPr>
            <a:picLocks noChangeAspect="1" noChangeArrowheads="1"/>
          </p:cNvPicPr>
          <p:nvPr/>
        </p:nvPicPr>
        <p:blipFill>
          <a:blip r:embed="rId3" cstate="print"/>
          <a:srcRect/>
          <a:stretch>
            <a:fillRect/>
          </a:stretch>
        </p:blipFill>
        <p:spPr bwMode="auto">
          <a:xfrm>
            <a:off x="6551712" y="476672"/>
            <a:ext cx="2377750" cy="1584176"/>
          </a:xfrm>
          <a:prstGeom prst="rect">
            <a:avLst/>
          </a:prstGeom>
        </p:spPr>
        <p:style>
          <a:lnRef idx="2">
            <a:schemeClr val="accent6"/>
          </a:lnRef>
          <a:fillRef idx="1">
            <a:schemeClr val="lt1"/>
          </a:fillRef>
          <a:effectRef idx="0">
            <a:schemeClr val="accent6"/>
          </a:effectRef>
          <a:fontRef idx="minor">
            <a:schemeClr val="dk1"/>
          </a:fontRef>
        </p:style>
      </p:pic>
      <p:sp>
        <p:nvSpPr>
          <p:cNvPr id="66568" name="AutoShape 8" descr="Imagini pentru oferta zilnica la gradi, , imagin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6570" name="Picture 10" descr="Imagini pentru oferta zilnica la gradi, , imagini"/>
          <p:cNvPicPr>
            <a:picLocks noChangeAspect="1" noChangeArrowheads="1"/>
          </p:cNvPicPr>
          <p:nvPr/>
        </p:nvPicPr>
        <p:blipFill>
          <a:blip r:embed="rId4" cstate="print"/>
          <a:srcRect/>
          <a:stretch>
            <a:fillRect/>
          </a:stretch>
        </p:blipFill>
        <p:spPr bwMode="auto">
          <a:xfrm>
            <a:off x="6876256" y="4653136"/>
            <a:ext cx="2267744" cy="2088232"/>
          </a:xfrm>
          <a:prstGeom prst="rect">
            <a:avLst/>
          </a:prstGeom>
        </p:spPr>
        <p:style>
          <a:lnRef idx="2">
            <a:schemeClr val="accent6"/>
          </a:lnRef>
          <a:fillRef idx="1">
            <a:schemeClr val="lt1"/>
          </a:fillRef>
          <a:effectRef idx="0">
            <a:schemeClr val="accent6"/>
          </a:effectRef>
          <a:fontRef idx="minor">
            <a:schemeClr val="dk1"/>
          </a:fontRef>
        </p:style>
      </p:pic>
      <p:pic>
        <p:nvPicPr>
          <p:cNvPr id="10" name="Picture 9" descr="https://www.click.ro/sites/default/files/styles/articol/public/medias/2016/05/15/gradinita10-utile-21734044_.jpg?itok=veumSy4j"/>
          <p:cNvPicPr/>
          <p:nvPr/>
        </p:nvPicPr>
        <p:blipFill>
          <a:blip r:embed="rId5" cstate="print"/>
          <a:srcRect/>
          <a:stretch>
            <a:fillRect/>
          </a:stretch>
        </p:blipFill>
        <p:spPr bwMode="auto">
          <a:xfrm>
            <a:off x="3347864" y="404664"/>
            <a:ext cx="2739038" cy="1685925"/>
          </a:xfrm>
          <a:prstGeom prst="rect">
            <a:avLst/>
          </a:prstGeom>
          <a:ln>
            <a:headEnd/>
            <a:tailEnd/>
          </a:ln>
        </p:spPr>
        <p:style>
          <a:lnRef idx="2">
            <a:schemeClr val="accent5"/>
          </a:lnRef>
          <a:fillRef idx="1">
            <a:schemeClr val="lt1"/>
          </a:fillRef>
          <a:effectRef idx="0">
            <a:schemeClr val="accent5"/>
          </a:effectRef>
          <a:fontRef idx="minor">
            <a:schemeClr val="dk1"/>
          </a:fontRef>
        </p:style>
      </p:pic>
      <p:pic>
        <p:nvPicPr>
          <p:cNvPr id="11" name="Picture 10" descr="Imagini pentru oferta zilnica la gradi, , imagini"/>
          <p:cNvPicPr/>
          <p:nvPr/>
        </p:nvPicPr>
        <p:blipFill>
          <a:blip r:embed="rId6" cstate="print"/>
          <a:srcRect/>
          <a:stretch>
            <a:fillRect/>
          </a:stretch>
        </p:blipFill>
        <p:spPr bwMode="auto">
          <a:xfrm>
            <a:off x="0" y="2708920"/>
            <a:ext cx="2451100" cy="1838325"/>
          </a:xfrm>
          <a:prstGeom prst="rect">
            <a:avLst/>
          </a:prstGeom>
          <a:ln>
            <a:headEnd/>
            <a:tailEnd/>
          </a:ln>
        </p:spPr>
        <p:style>
          <a:lnRef idx="2">
            <a:schemeClr val="accent1"/>
          </a:lnRef>
          <a:fillRef idx="1">
            <a:schemeClr val="lt1"/>
          </a:fillRef>
          <a:effectRef idx="0">
            <a:schemeClr val="accent1"/>
          </a:effectRef>
          <a:fontRef idx="minor">
            <a:schemeClr val="dk1"/>
          </a:fontRef>
        </p:style>
      </p:pic>
      <p:sp>
        <p:nvSpPr>
          <p:cNvPr id="13" name="Rectangle 12"/>
          <p:cNvSpPr/>
          <p:nvPr/>
        </p:nvSpPr>
        <p:spPr>
          <a:xfrm>
            <a:off x="0" y="4581128"/>
            <a:ext cx="6858000" cy="2308324"/>
          </a:xfrm>
          <a:prstGeom prst="rect">
            <a:avLst/>
          </a:prstGeom>
        </p:spPr>
        <p:txBody>
          <a:bodyPr wrap="square">
            <a:spAutoFit/>
          </a:bodyPr>
          <a:lstStyle/>
          <a:p>
            <a:pPr>
              <a:buFont typeface="Arial" pitchFamily="34" charset="0"/>
              <a:buChar char="•"/>
            </a:pPr>
            <a:r>
              <a:rPr lang="ro-RO" dirty="0" smtClean="0">
                <a:latin typeface="Arial Black" pitchFamily="34" charset="0"/>
              </a:rPr>
              <a:t>Vom diversifica oferta educațională zilnică. </a:t>
            </a:r>
          </a:p>
          <a:p>
            <a:endParaRPr lang="ro-RO" dirty="0" smtClean="0">
              <a:latin typeface="Arial Black" pitchFamily="34" charset="0"/>
            </a:endParaRPr>
          </a:p>
          <a:p>
            <a:pPr>
              <a:buFont typeface="Arial" pitchFamily="34" charset="0"/>
              <a:buChar char="•"/>
            </a:pPr>
            <a:r>
              <a:rPr lang="ro-RO" dirty="0" smtClean="0">
                <a:latin typeface="Arial Black" pitchFamily="34" charset="0"/>
              </a:rPr>
              <a:t>Vom pătrunde în detaliile  abordării interdisciplinare a conținuturilor, a celor specifice lucrului pe metoda proiectului tematic (</a:t>
            </a:r>
            <a:r>
              <a:rPr lang="ro-RO" dirty="0" smtClean="0">
                <a:latin typeface="Arial Black" pitchFamily="34" charset="0"/>
                <a:cs typeface="Times New Roman" pitchFamily="18" charset="0"/>
              </a:rPr>
              <a:t>c</a:t>
            </a:r>
            <a:r>
              <a:rPr lang="ro-RO" dirty="0" smtClean="0">
                <a:latin typeface="Arial Black" pitchFamily="34" charset="0"/>
                <a:ea typeface="Calibri" pitchFamily="34" charset="0"/>
                <a:cs typeface="Times New Roman" pitchFamily="18" charset="0"/>
              </a:rPr>
              <a:t>ăutări și tatonări în jurul temei indicate de titlu, cu descrieri , cu reflecții profunde și interesante, în realizarea de portofolii personale și de grup etc)</a:t>
            </a:r>
            <a:endParaRPr lang="en-US" dirty="0">
              <a:latin typeface="Arial Black"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524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15816" y="226894"/>
            <a:ext cx="2520113" cy="369332"/>
          </a:xfrm>
          <a:prstGeom prst="rect">
            <a:avLst/>
          </a:prstGeom>
          <a:noFill/>
        </p:spPr>
        <p:txBody>
          <a:bodyPr wrap="none" rtlCol="0">
            <a:spAutoFit/>
          </a:bodyPr>
          <a:lstStyle/>
          <a:p>
            <a:r>
              <a:rPr lang="ro-RO" dirty="0" smtClean="0">
                <a:solidFill>
                  <a:prstClr val="black"/>
                </a:solidFill>
              </a:rPr>
              <a:t>CERCUL DIRECTOARELOR</a:t>
            </a:r>
            <a:endParaRPr lang="ro-RO" dirty="0">
              <a:solidFill>
                <a:prstClr val="black"/>
              </a:solidFill>
            </a:endParaRPr>
          </a:p>
        </p:txBody>
      </p:sp>
    </p:spTree>
    <p:extLst>
      <p:ext uri="{BB962C8B-B14F-4D97-AF65-F5344CB8AC3E}">
        <p14:creationId xmlns:p14="http://schemas.microsoft.com/office/powerpoint/2010/main" val="31545866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4499992"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o-RO" sz="2400" b="1" dirty="0" smtClean="0"/>
              <a:t>Trebuie  regândit conceptul de </a:t>
            </a:r>
          </a:p>
          <a:p>
            <a:r>
              <a:rPr lang="ro-RO" sz="2400" b="1" dirty="0" smtClean="0"/>
              <a:t>”  </a:t>
            </a:r>
            <a:r>
              <a:rPr lang="en-US" sz="2400" b="1" dirty="0" err="1" smtClean="0"/>
              <a:t>Educaţi</a:t>
            </a:r>
            <a:r>
              <a:rPr lang="ro-RO" sz="2400" b="1" dirty="0" smtClean="0"/>
              <a:t>e</a:t>
            </a:r>
            <a:r>
              <a:rPr lang="en-US" sz="2400" b="1" dirty="0" smtClean="0"/>
              <a:t> </a:t>
            </a:r>
            <a:r>
              <a:rPr lang="en-US" sz="2400" b="1" dirty="0" err="1" smtClean="0"/>
              <a:t>prin</a:t>
            </a:r>
            <a:r>
              <a:rPr lang="en-US" sz="2400" b="1" dirty="0" smtClean="0"/>
              <a:t> </a:t>
            </a:r>
            <a:r>
              <a:rPr lang="en-US" sz="2400" b="1" dirty="0" err="1" smtClean="0"/>
              <a:t>experienţă</a:t>
            </a:r>
            <a:r>
              <a:rPr lang="ro-RO" sz="2400" b="1" dirty="0" smtClean="0"/>
              <a:t>!”</a:t>
            </a:r>
            <a:endParaRPr lang="en-US" sz="2400" dirty="0"/>
          </a:p>
        </p:txBody>
      </p:sp>
      <p:sp>
        <p:nvSpPr>
          <p:cNvPr id="3" name="Rectangle 2"/>
          <p:cNvSpPr/>
          <p:nvPr/>
        </p:nvSpPr>
        <p:spPr>
          <a:xfrm>
            <a:off x="0" y="1556792"/>
            <a:ext cx="9144000" cy="5632311"/>
          </a:xfrm>
          <a:prstGeom prst="rect">
            <a:avLst/>
          </a:prstGeom>
        </p:spPr>
        <p:txBody>
          <a:bodyPr wrap="square">
            <a:spAutoFit/>
          </a:bodyPr>
          <a:lstStyle/>
          <a:p>
            <a:pPr fontAlgn="base">
              <a:spcBef>
                <a:spcPct val="0"/>
              </a:spcBef>
              <a:spcAft>
                <a:spcPct val="0"/>
              </a:spcAft>
              <a:buFont typeface="Arial" pitchFamily="34" charset="0"/>
              <a:buChar char="•"/>
            </a:pPr>
            <a:r>
              <a:rPr lang="en-US" sz="2800" b="1" i="1" dirty="0" err="1" smtClean="0">
                <a:solidFill>
                  <a:srgbClr val="000000"/>
                </a:solidFill>
                <a:latin typeface="Calibri" pitchFamily="34" charset="0"/>
                <a:ea typeface="Calibri" pitchFamily="34" charset="0"/>
                <a:cs typeface="Calibri" pitchFamily="34" charset="0"/>
              </a:rPr>
              <a:t>Dacă</a:t>
            </a:r>
            <a:r>
              <a:rPr lang="en-US" sz="2800" b="1" i="1" dirty="0" smtClean="0">
                <a:solidFill>
                  <a:srgbClr val="000000"/>
                </a:solidFill>
                <a:latin typeface="Calibri" pitchFamily="34" charset="0"/>
                <a:ea typeface="Calibri" pitchFamily="34" charset="0"/>
                <a:cs typeface="Calibri" pitchFamily="34" charset="0"/>
              </a:rPr>
              <a:t> </a:t>
            </a:r>
            <a:r>
              <a:rPr lang="en-US" sz="2800" b="1" i="1" dirty="0" err="1" smtClean="0">
                <a:solidFill>
                  <a:srgbClr val="000000"/>
                </a:solidFill>
                <a:latin typeface="Calibri" pitchFamily="34" charset="0"/>
                <a:ea typeface="Calibri" pitchFamily="34" charset="0"/>
                <a:cs typeface="Calibri" pitchFamily="34" charset="0"/>
              </a:rPr>
              <a:t>învățarea</a:t>
            </a:r>
            <a:r>
              <a:rPr lang="en-US" sz="2800" b="1" i="1" dirty="0" smtClean="0">
                <a:solidFill>
                  <a:srgbClr val="000000"/>
                </a:solidFill>
                <a:latin typeface="Calibri" pitchFamily="34" charset="0"/>
                <a:ea typeface="Calibri" pitchFamily="34" charset="0"/>
                <a:cs typeface="Calibri" pitchFamily="34" charset="0"/>
              </a:rPr>
              <a:t> </a:t>
            </a:r>
            <a:r>
              <a:rPr lang="en-US" sz="2800" b="1" i="1" dirty="0" err="1" smtClean="0">
                <a:solidFill>
                  <a:srgbClr val="000000"/>
                </a:solidFill>
                <a:latin typeface="Calibri" pitchFamily="34" charset="0"/>
                <a:ea typeface="Calibri" pitchFamily="34" charset="0"/>
                <a:cs typeface="Calibri" pitchFamily="34" charset="0"/>
              </a:rPr>
              <a:t>clasică</a:t>
            </a:r>
            <a:r>
              <a:rPr lang="en-US" sz="2800" b="1" i="1" dirty="0" smtClean="0">
                <a:solidFill>
                  <a:srgbClr val="000000"/>
                </a:solidFill>
                <a:latin typeface="Calibri" pitchFamily="34" charset="0"/>
                <a:ea typeface="Calibri" pitchFamily="34" charset="0"/>
                <a:cs typeface="Calibri" pitchFamily="34" charset="0"/>
              </a:rPr>
              <a:t>, </a:t>
            </a:r>
            <a:r>
              <a:rPr lang="en-US" sz="2800" b="1" i="1" dirty="0" err="1" smtClean="0">
                <a:solidFill>
                  <a:srgbClr val="000000"/>
                </a:solidFill>
                <a:latin typeface="Calibri" pitchFamily="34" charset="0"/>
                <a:ea typeface="Calibri" pitchFamily="34" charset="0"/>
                <a:cs typeface="Calibri" pitchFamily="34" charset="0"/>
              </a:rPr>
              <a:t>în</a:t>
            </a:r>
            <a:r>
              <a:rPr lang="en-US" sz="2800" b="1" i="1" dirty="0" smtClean="0">
                <a:solidFill>
                  <a:srgbClr val="000000"/>
                </a:solidFill>
                <a:latin typeface="Calibri" pitchFamily="34" charset="0"/>
                <a:ea typeface="Calibri" pitchFamily="34" charset="0"/>
                <a:cs typeface="Calibri" pitchFamily="34" charset="0"/>
              </a:rPr>
              <a:t> </a:t>
            </a:r>
            <a:r>
              <a:rPr lang="en-US" sz="2800" b="1" i="1" dirty="0" err="1" smtClean="0">
                <a:solidFill>
                  <a:srgbClr val="000000"/>
                </a:solidFill>
                <a:latin typeface="Calibri" pitchFamily="34" charset="0"/>
                <a:ea typeface="Calibri" pitchFamily="34" charset="0"/>
                <a:cs typeface="Calibri" pitchFamily="34" charset="0"/>
              </a:rPr>
              <a:t>sala</a:t>
            </a:r>
            <a:r>
              <a:rPr lang="en-US" sz="2800" b="1" i="1" dirty="0" smtClean="0">
                <a:solidFill>
                  <a:srgbClr val="000000"/>
                </a:solidFill>
                <a:latin typeface="Calibri" pitchFamily="34" charset="0"/>
                <a:ea typeface="Calibri" pitchFamily="34" charset="0"/>
                <a:cs typeface="Calibri" pitchFamily="34" charset="0"/>
              </a:rPr>
              <a:t> de </a:t>
            </a:r>
            <a:r>
              <a:rPr lang="en-US" sz="2800" b="1" i="1" dirty="0" err="1" smtClean="0">
                <a:solidFill>
                  <a:srgbClr val="000000"/>
                </a:solidFill>
                <a:latin typeface="Calibri" pitchFamily="34" charset="0"/>
                <a:ea typeface="Calibri" pitchFamily="34" charset="0"/>
                <a:cs typeface="Calibri" pitchFamily="34" charset="0"/>
              </a:rPr>
              <a:t>grupă</a:t>
            </a:r>
            <a:r>
              <a:rPr lang="en-US" sz="2800" b="1" i="1" dirty="0" smtClean="0">
                <a:solidFill>
                  <a:srgbClr val="000000"/>
                </a:solidFill>
                <a:latin typeface="Calibri" pitchFamily="34" charset="0"/>
                <a:ea typeface="Calibri" pitchFamily="34" charset="0"/>
                <a:cs typeface="Calibri" pitchFamily="34" charset="0"/>
              </a:rPr>
              <a:t>, are un aspect </a:t>
            </a:r>
            <a:r>
              <a:rPr lang="en-US" sz="2800" b="1" i="1" dirty="0" err="1" smtClean="0">
                <a:solidFill>
                  <a:srgbClr val="000000"/>
                </a:solidFill>
                <a:latin typeface="Calibri" pitchFamily="34" charset="0"/>
                <a:ea typeface="Calibri" pitchFamily="34" charset="0"/>
                <a:cs typeface="Calibri" pitchFamily="34" charset="0"/>
              </a:rPr>
              <a:t>cognitiv</a:t>
            </a:r>
            <a:r>
              <a:rPr lang="en-US" sz="2800" b="1" i="1" dirty="0" smtClean="0">
                <a:solidFill>
                  <a:srgbClr val="000000"/>
                </a:solidFill>
                <a:latin typeface="Calibri" pitchFamily="34" charset="0"/>
                <a:ea typeface="Calibri" pitchFamily="34" charset="0"/>
                <a:cs typeface="Calibri" pitchFamily="34" charset="0"/>
              </a:rPr>
              <a:t>, </a:t>
            </a:r>
            <a:r>
              <a:rPr lang="en-US" sz="2800" b="1" i="1" dirty="0" err="1" smtClean="0">
                <a:solidFill>
                  <a:srgbClr val="000000"/>
                </a:solidFill>
                <a:latin typeface="Calibri" pitchFamily="34" charset="0"/>
                <a:ea typeface="Calibri" pitchFamily="34" charset="0"/>
                <a:cs typeface="Calibri" pitchFamily="34" charset="0"/>
              </a:rPr>
              <a:t>activitatea</a:t>
            </a:r>
            <a:r>
              <a:rPr lang="en-US" sz="2800" b="1" i="1" dirty="0" smtClean="0">
                <a:solidFill>
                  <a:srgbClr val="000000"/>
                </a:solidFill>
                <a:latin typeface="Calibri" pitchFamily="34" charset="0"/>
                <a:ea typeface="Calibri" pitchFamily="34" charset="0"/>
                <a:cs typeface="Calibri" pitchFamily="34" charset="0"/>
              </a:rPr>
              <a:t> de tip outdoor are un aspect </a:t>
            </a:r>
            <a:r>
              <a:rPr lang="en-US" sz="2800" b="1" i="1" dirty="0" err="1" smtClean="0">
                <a:solidFill>
                  <a:srgbClr val="000000"/>
                </a:solidFill>
                <a:latin typeface="Calibri" pitchFamily="34" charset="0"/>
                <a:ea typeface="Calibri" pitchFamily="34" charset="0"/>
                <a:cs typeface="Calibri" pitchFamily="34" charset="0"/>
              </a:rPr>
              <a:t>pur</a:t>
            </a:r>
            <a:r>
              <a:rPr lang="en-US" sz="2800" b="1" i="1" dirty="0" smtClean="0">
                <a:solidFill>
                  <a:srgbClr val="000000"/>
                </a:solidFill>
                <a:latin typeface="Calibri" pitchFamily="34" charset="0"/>
                <a:ea typeface="Calibri" pitchFamily="34" charset="0"/>
                <a:cs typeface="Calibri" pitchFamily="34" charset="0"/>
              </a:rPr>
              <a:t> </a:t>
            </a:r>
            <a:r>
              <a:rPr lang="en-US" sz="2800" b="1" i="1" dirty="0" err="1" smtClean="0">
                <a:solidFill>
                  <a:srgbClr val="000000"/>
                </a:solidFill>
                <a:latin typeface="Calibri" pitchFamily="34" charset="0"/>
                <a:ea typeface="Calibri" pitchFamily="34" charset="0"/>
                <a:cs typeface="Calibri" pitchFamily="34" charset="0"/>
              </a:rPr>
              <a:t>practic</a:t>
            </a:r>
            <a:r>
              <a:rPr lang="en-US" sz="2800" b="1" i="1" dirty="0" smtClean="0">
                <a:solidFill>
                  <a:srgbClr val="000000"/>
                </a:solidFill>
                <a:latin typeface="Calibri" pitchFamily="34" charset="0"/>
                <a:ea typeface="Calibri" pitchFamily="34" charset="0"/>
                <a:cs typeface="Calibri" pitchFamily="34" charset="0"/>
              </a:rPr>
              <a:t>, informal </a:t>
            </a:r>
            <a:r>
              <a:rPr lang="en-US" sz="2800" b="1" i="1" dirty="0" err="1" smtClean="0">
                <a:solidFill>
                  <a:srgbClr val="000000"/>
                </a:solidFill>
                <a:latin typeface="Calibri" pitchFamily="34" charset="0"/>
                <a:ea typeface="Calibri" pitchFamily="34" charset="0"/>
                <a:cs typeface="Calibri" pitchFamily="34" charset="0"/>
              </a:rPr>
              <a:t>și</a:t>
            </a:r>
            <a:r>
              <a:rPr lang="en-US" sz="2800" b="1" i="1" dirty="0" smtClean="0">
                <a:solidFill>
                  <a:srgbClr val="000000"/>
                </a:solidFill>
                <a:latin typeface="Calibri" pitchFamily="34" charset="0"/>
                <a:ea typeface="Calibri" pitchFamily="34" charset="0"/>
                <a:cs typeface="Calibri" pitchFamily="34" charset="0"/>
              </a:rPr>
              <a:t> </a:t>
            </a:r>
            <a:r>
              <a:rPr lang="en-US" sz="2800" b="1" i="1" dirty="0" err="1" smtClean="0">
                <a:solidFill>
                  <a:srgbClr val="000000"/>
                </a:solidFill>
                <a:latin typeface="Calibri" pitchFamily="34" charset="0"/>
                <a:ea typeface="Calibri" pitchFamily="34" charset="0"/>
                <a:cs typeface="Calibri" pitchFamily="34" charset="0"/>
              </a:rPr>
              <a:t>experiențial</a:t>
            </a:r>
            <a:r>
              <a:rPr lang="en-US" sz="2800" b="1" i="1" dirty="0" smtClean="0">
                <a:solidFill>
                  <a:srgbClr val="000000"/>
                </a:solidFill>
                <a:latin typeface="Calibri" pitchFamily="34" charset="0"/>
                <a:ea typeface="Calibri" pitchFamily="34" charset="0"/>
                <a:cs typeface="Calibri" pitchFamily="34" charset="0"/>
              </a:rPr>
              <a:t>. </a:t>
            </a:r>
            <a:endParaRPr lang="ro-RO" sz="2800" b="1" i="1" dirty="0" smtClean="0">
              <a:solidFill>
                <a:srgbClr val="000000"/>
              </a:solidFill>
              <a:latin typeface="Calibri" pitchFamily="34" charset="0"/>
              <a:ea typeface="Calibri" pitchFamily="34" charset="0"/>
              <a:cs typeface="Calibri" pitchFamily="34" charset="0"/>
            </a:endParaRPr>
          </a:p>
          <a:p>
            <a:pPr fontAlgn="base">
              <a:spcBef>
                <a:spcPct val="0"/>
              </a:spcBef>
              <a:spcAft>
                <a:spcPct val="0"/>
              </a:spcAft>
            </a:pPr>
            <a:endParaRPr lang="ro-RO" sz="2800" b="1" i="1" dirty="0" smtClean="0">
              <a:solidFill>
                <a:srgbClr val="000000"/>
              </a:solidFill>
              <a:latin typeface="Calibri" pitchFamily="34" charset="0"/>
              <a:ea typeface="Calibri" pitchFamily="34" charset="0"/>
              <a:cs typeface="Calibri" pitchFamily="34" charset="0"/>
            </a:endParaRPr>
          </a:p>
          <a:p>
            <a:pPr fontAlgn="base">
              <a:spcBef>
                <a:spcPct val="0"/>
              </a:spcBef>
              <a:spcAft>
                <a:spcPct val="0"/>
              </a:spcAft>
              <a:buFont typeface="Arial" pitchFamily="34" charset="0"/>
              <a:buChar char="•"/>
            </a:pPr>
            <a:r>
              <a:rPr lang="ro-RO" sz="2800" b="1" i="1" dirty="0" smtClean="0">
                <a:solidFill>
                  <a:srgbClr val="000000"/>
                </a:solidFill>
                <a:latin typeface="Calibri" pitchFamily="34" charset="0"/>
                <a:cs typeface="Calibri" pitchFamily="34" charset="0"/>
              </a:rPr>
              <a:t>În acest sens, trebuie să</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regândim</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activităţile</a:t>
            </a:r>
            <a:r>
              <a:rPr lang="en-US" sz="2800" b="1" i="1" dirty="0" smtClean="0">
                <a:latin typeface="Calibri" pitchFamily="34" charset="0"/>
                <a:cs typeface="Calibri" pitchFamily="34" charset="0"/>
              </a:rPr>
              <a:t> din </a:t>
            </a:r>
            <a:r>
              <a:rPr lang="en-US" sz="2800" b="1" i="1" dirty="0" err="1" smtClean="0">
                <a:latin typeface="Calibri" pitchFamily="34" charset="0"/>
                <a:cs typeface="Calibri" pitchFamily="34" charset="0"/>
              </a:rPr>
              <a:t>grădiniţă</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astfel</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încât</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să</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punem</a:t>
            </a:r>
            <a:r>
              <a:rPr lang="en-US" sz="2800" b="1" i="1" dirty="0" smtClean="0">
                <a:latin typeface="Calibri" pitchFamily="34" charset="0"/>
                <a:cs typeface="Calibri" pitchFamily="34" charset="0"/>
              </a:rPr>
              <a:t> accent </a:t>
            </a:r>
            <a:r>
              <a:rPr lang="en-US" sz="2800" b="1" i="1" dirty="0" err="1" smtClean="0">
                <a:latin typeface="Calibri" pitchFamily="34" charset="0"/>
                <a:cs typeface="Calibri" pitchFamily="34" charset="0"/>
              </a:rPr>
              <a:t>pe</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modul</a:t>
            </a:r>
            <a:r>
              <a:rPr lang="en-US" sz="2800" b="1" i="1" dirty="0" smtClean="0">
                <a:latin typeface="Calibri" pitchFamily="34" charset="0"/>
                <a:cs typeface="Calibri" pitchFamily="34" charset="0"/>
              </a:rPr>
              <a:t> de </a:t>
            </a:r>
            <a:r>
              <a:rPr lang="en-US" sz="2800" b="1" i="1" dirty="0" err="1" smtClean="0">
                <a:latin typeface="Calibri" pitchFamily="34" charset="0"/>
                <a:cs typeface="Calibri" pitchFamily="34" charset="0"/>
              </a:rPr>
              <a:t>predare</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prin</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prisma</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caracterului</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practic-aplicativ</a:t>
            </a:r>
            <a:r>
              <a:rPr lang="en-US" sz="2800" b="1" i="1" dirty="0" smtClean="0">
                <a:latin typeface="Calibri" pitchFamily="34" charset="0"/>
                <a:cs typeface="Calibri" pitchFamily="34" charset="0"/>
              </a:rPr>
              <a:t> al </a:t>
            </a:r>
            <a:r>
              <a:rPr lang="en-US" sz="2800" b="1" i="1" dirty="0" err="1" smtClean="0">
                <a:latin typeface="Calibri" pitchFamily="34" charset="0"/>
                <a:cs typeface="Calibri" pitchFamily="34" charset="0"/>
              </a:rPr>
              <a:t>cunoştinţelor</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să</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trecem</a:t>
            </a:r>
            <a:r>
              <a:rPr lang="en-US" sz="2800" b="1" i="1" dirty="0" smtClean="0">
                <a:latin typeface="Calibri" pitchFamily="34" charset="0"/>
                <a:cs typeface="Calibri" pitchFamily="34" charset="0"/>
              </a:rPr>
              <a:t> de la </a:t>
            </a:r>
            <a:r>
              <a:rPr lang="en-US" sz="2800" b="1" i="1" dirty="0" err="1" smtClean="0">
                <a:latin typeface="Calibri" pitchFamily="34" charset="0"/>
                <a:cs typeface="Calibri" pitchFamily="34" charset="0"/>
              </a:rPr>
              <a:t>caracterul</a:t>
            </a:r>
            <a:r>
              <a:rPr lang="en-US" sz="2800" b="1" i="1" dirty="0" smtClean="0">
                <a:latin typeface="Calibri" pitchFamily="34" charset="0"/>
                <a:cs typeface="Calibri" pitchFamily="34" charset="0"/>
              </a:rPr>
              <a:t> static, </a:t>
            </a:r>
            <a:r>
              <a:rPr lang="en-US" sz="2800" b="1" i="1" dirty="0" err="1" smtClean="0">
                <a:latin typeface="Calibri" pitchFamily="34" charset="0"/>
                <a:cs typeface="Calibri" pitchFamily="34" charset="0"/>
              </a:rPr>
              <a:t>în</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sala</a:t>
            </a:r>
            <a:r>
              <a:rPr lang="en-US" sz="2800" b="1" i="1" dirty="0" smtClean="0">
                <a:latin typeface="Calibri" pitchFamily="34" charset="0"/>
                <a:cs typeface="Calibri" pitchFamily="34" charset="0"/>
              </a:rPr>
              <a:t> de </a:t>
            </a:r>
            <a:r>
              <a:rPr lang="en-US" sz="2800" b="1" i="1" dirty="0" err="1" smtClean="0">
                <a:latin typeface="Calibri" pitchFamily="34" charset="0"/>
                <a:cs typeface="Calibri" pitchFamily="34" charset="0"/>
              </a:rPr>
              <a:t>grupă</a:t>
            </a:r>
            <a:r>
              <a:rPr lang="en-US" sz="2800" b="1" i="1" dirty="0" smtClean="0">
                <a:latin typeface="Calibri" pitchFamily="34" charset="0"/>
                <a:cs typeface="Calibri" pitchFamily="34" charset="0"/>
              </a:rPr>
              <a:t>, la </a:t>
            </a:r>
            <a:r>
              <a:rPr lang="en-US" sz="2800" b="1" i="1" dirty="0" err="1" smtClean="0">
                <a:latin typeface="Calibri" pitchFamily="34" charset="0"/>
                <a:cs typeface="Calibri" pitchFamily="34" charset="0"/>
              </a:rPr>
              <a:t>caracterul</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dinamic</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să</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ieşim</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mai</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mult</a:t>
            </a:r>
            <a:r>
              <a:rPr lang="en-US" sz="2800" b="1" i="1" dirty="0" smtClean="0">
                <a:latin typeface="Calibri" pitchFamily="34" charset="0"/>
                <a:cs typeface="Calibri" pitchFamily="34" charset="0"/>
              </a:rPr>
              <a:t> cu </a:t>
            </a:r>
            <a:r>
              <a:rPr lang="en-US" sz="2800" b="1" i="1" dirty="0" err="1" smtClean="0">
                <a:latin typeface="Calibri" pitchFamily="34" charset="0"/>
                <a:cs typeface="Calibri" pitchFamily="34" charset="0"/>
              </a:rPr>
              <a:t>copiii</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în</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aer</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liber</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să</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desfăşurăm</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activităţi</a:t>
            </a:r>
            <a:r>
              <a:rPr lang="en-US" sz="2800" b="1" i="1" dirty="0" smtClean="0">
                <a:latin typeface="Calibri" pitchFamily="34" charset="0"/>
                <a:cs typeface="Calibri" pitchFamily="34" charset="0"/>
              </a:rPr>
              <a:t> de tip outdoor </a:t>
            </a:r>
            <a:r>
              <a:rPr lang="en-US" sz="2800" b="1" i="1" dirty="0" err="1" smtClean="0">
                <a:latin typeface="Calibri" pitchFamily="34" charset="0"/>
                <a:cs typeface="Calibri" pitchFamily="34" charset="0"/>
              </a:rPr>
              <a:t>cât</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mai</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variate</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cât</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mai</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atractive</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pentru</a:t>
            </a:r>
            <a:r>
              <a:rPr lang="en-US" sz="2800" b="1" i="1" dirty="0" smtClean="0">
                <a:latin typeface="Calibri" pitchFamily="34" charset="0"/>
                <a:cs typeface="Calibri" pitchFamily="34" charset="0"/>
              </a:rPr>
              <a:t> </a:t>
            </a:r>
            <a:r>
              <a:rPr lang="en-US" sz="2800" b="1" i="1" dirty="0" err="1" smtClean="0">
                <a:latin typeface="Calibri" pitchFamily="34" charset="0"/>
                <a:cs typeface="Calibri" pitchFamily="34" charset="0"/>
              </a:rPr>
              <a:t>copii</a:t>
            </a:r>
            <a:r>
              <a:rPr lang="en-US" sz="2800" b="1" i="1" dirty="0" smtClean="0">
                <a:latin typeface="Calibri" pitchFamily="34" charset="0"/>
                <a:cs typeface="Calibri" pitchFamily="34" charset="0"/>
              </a:rPr>
              <a:t>.</a:t>
            </a:r>
          </a:p>
          <a:p>
            <a:pPr fontAlgn="base">
              <a:spcBef>
                <a:spcPct val="0"/>
              </a:spcBef>
              <a:spcAft>
                <a:spcPct val="0"/>
              </a:spcAft>
            </a:pPr>
            <a:endParaRPr lang="en-US" sz="2000" b="1" i="1" dirty="0" smtClean="0">
              <a:latin typeface="Arial" pitchFamily="34" charset="0"/>
              <a:cs typeface="Arial" pitchFamily="34" charset="0"/>
            </a:endParaRPr>
          </a:p>
          <a:p>
            <a:pPr lvl="0" fontAlgn="base">
              <a:spcBef>
                <a:spcPct val="0"/>
              </a:spcBef>
              <a:spcAft>
                <a:spcPct val="0"/>
              </a:spcAft>
            </a:pPr>
            <a:endParaRPr lang="en-US" sz="3200" dirty="0" smtClean="0">
              <a:latin typeface="Arial" pitchFamily="34" charset="0"/>
              <a:cs typeface="Arial" pitchFamily="34" charset="0"/>
            </a:endParaRPr>
          </a:p>
        </p:txBody>
      </p:sp>
      <p:pic>
        <p:nvPicPr>
          <p:cNvPr id="6" name="Picture 14" descr="Imagini pentru prescolari merg la  gradinita, imagini"/>
          <p:cNvPicPr>
            <a:picLocks noChangeAspect="1" noChangeArrowheads="1"/>
          </p:cNvPicPr>
          <p:nvPr/>
        </p:nvPicPr>
        <p:blipFill>
          <a:blip r:embed="rId2" cstate="print"/>
          <a:srcRect/>
          <a:stretch>
            <a:fillRect/>
          </a:stretch>
        </p:blipFill>
        <p:spPr bwMode="auto">
          <a:xfrm>
            <a:off x="4644008" y="188640"/>
            <a:ext cx="1584176" cy="1121110"/>
          </a:xfrm>
          <a:prstGeom prst="rect">
            <a:avLst/>
          </a:prstGeom>
        </p:spPr>
        <p:style>
          <a:lnRef idx="2">
            <a:schemeClr val="accent6"/>
          </a:lnRef>
          <a:fillRef idx="1">
            <a:schemeClr val="lt1"/>
          </a:fillRef>
          <a:effectRef idx="0">
            <a:schemeClr val="accent6"/>
          </a:effectRef>
          <a:fontRef idx="minor">
            <a:schemeClr val="dk1"/>
          </a:fontRef>
        </p:style>
      </p:pic>
      <p:pic>
        <p:nvPicPr>
          <p:cNvPr id="7" name="Picture 12" descr="Imagine similarÄ"/>
          <p:cNvPicPr>
            <a:picLocks noChangeAspect="1" noChangeArrowheads="1"/>
          </p:cNvPicPr>
          <p:nvPr/>
        </p:nvPicPr>
        <p:blipFill>
          <a:blip r:embed="rId3" cstate="print"/>
          <a:srcRect/>
          <a:stretch>
            <a:fillRect/>
          </a:stretch>
        </p:blipFill>
        <p:spPr bwMode="auto">
          <a:xfrm>
            <a:off x="6876256" y="116632"/>
            <a:ext cx="1709463" cy="1252736"/>
          </a:xfrm>
          <a:prstGeom prst="rect">
            <a:avLst/>
          </a:prstGeom>
        </p:spPr>
        <p:style>
          <a:lnRef idx="2">
            <a:schemeClr val="accent6"/>
          </a:lnRef>
          <a:fillRef idx="1">
            <a:schemeClr val="lt1"/>
          </a:fillRef>
          <a:effectRef idx="0">
            <a:schemeClr val="accent6"/>
          </a:effectRef>
          <a:fontRef idx="minor">
            <a:schemeClr val="dk1"/>
          </a:fontRef>
        </p:style>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MATERIALE RAPORT FF\povestea, vorbirea  (3).jpg"/>
          <p:cNvPicPr/>
          <p:nvPr/>
        </p:nvPicPr>
        <p:blipFill>
          <a:blip r:embed="rId2" cstate="print"/>
          <a:srcRect/>
          <a:stretch>
            <a:fillRect/>
          </a:stretch>
        </p:blipFill>
        <p:spPr bwMode="auto">
          <a:xfrm>
            <a:off x="323528" y="188640"/>
            <a:ext cx="3384376" cy="2520280"/>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9" name="Rectangle 8"/>
          <p:cNvSpPr/>
          <p:nvPr/>
        </p:nvSpPr>
        <p:spPr>
          <a:xfrm flipH="1">
            <a:off x="4427984" y="476672"/>
            <a:ext cx="3744416"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o-RO" sz="3200" b="1" dirty="0" smtClean="0">
                <a:solidFill>
                  <a:schemeClr val="accent4"/>
                </a:solidFill>
                <a:latin typeface="Arial Black" pitchFamily="34" charset="0"/>
              </a:rPr>
              <a:t>SOS-poveștile?! </a:t>
            </a:r>
            <a:endParaRPr lang="en-US" sz="3200" dirty="0">
              <a:solidFill>
                <a:schemeClr val="accent4"/>
              </a:solidFill>
              <a:latin typeface="Arial Black" pitchFamily="34" charset="0"/>
            </a:endParaRPr>
          </a:p>
        </p:txBody>
      </p:sp>
      <p:sp>
        <p:nvSpPr>
          <p:cNvPr id="10" name="Rectangle 9"/>
          <p:cNvSpPr/>
          <p:nvPr/>
        </p:nvSpPr>
        <p:spPr>
          <a:xfrm>
            <a:off x="179512" y="2852936"/>
            <a:ext cx="8640960" cy="1754326"/>
          </a:xfrm>
          <a:prstGeom prst="rect">
            <a:avLst/>
          </a:prstGeom>
        </p:spPr>
        <p:txBody>
          <a:bodyPr wrap="square">
            <a:spAutoFit/>
          </a:bodyPr>
          <a:lstStyle/>
          <a:p>
            <a:pPr algn="just">
              <a:buFont typeface="Arial" pitchFamily="34" charset="0"/>
              <a:buChar char="•"/>
            </a:pPr>
            <a:r>
              <a:rPr lang="ro-RO" i="1" dirty="0" smtClean="0">
                <a:latin typeface="Arial Black" pitchFamily="34" charset="0"/>
                <a:ea typeface="Calibri" pitchFamily="34" charset="0"/>
                <a:cs typeface="Times New Roman" pitchFamily="18" charset="0"/>
              </a:rPr>
              <a:t>În suma lor, poveștile   dezvăluie o lume întreagă,  o lume a sentimentelor , a afectelor sincere, lumea iubirii, a dorinței și a nostalgiei.  Nu ne mai plimbăm cum și cât trebuie înlăuntrul unei lumi umane, exclusiv și excesiv umane care are ca suport ”rațiunea inimii!” Astfel putem apăra copii de ”cealaltă”  lume, cea mare și de zi cu zi!</a:t>
            </a:r>
            <a:endParaRPr lang="en-US" i="1" dirty="0">
              <a:latin typeface="Arial Black" pitchFamily="34" charset="0"/>
            </a:endParaRPr>
          </a:p>
        </p:txBody>
      </p:sp>
      <p:sp>
        <p:nvSpPr>
          <p:cNvPr id="11" name="Rectangle 10"/>
          <p:cNvSpPr/>
          <p:nvPr/>
        </p:nvSpPr>
        <p:spPr>
          <a:xfrm>
            <a:off x="179512" y="5229200"/>
            <a:ext cx="8640960" cy="1200329"/>
          </a:xfrm>
          <a:prstGeom prst="rect">
            <a:avLst/>
          </a:prstGeom>
        </p:spPr>
        <p:txBody>
          <a:bodyPr wrap="square">
            <a:spAutoFit/>
          </a:bodyPr>
          <a:lstStyle/>
          <a:p>
            <a:pPr lvl="0" algn="just" fontAlgn="base">
              <a:spcBef>
                <a:spcPct val="0"/>
              </a:spcBef>
              <a:spcAft>
                <a:spcPct val="0"/>
              </a:spcAft>
              <a:buFont typeface="Arial" pitchFamily="34" charset="0"/>
              <a:buChar char="•"/>
            </a:pPr>
            <a:r>
              <a:rPr lang="ro-RO" i="1" dirty="0" smtClean="0">
                <a:solidFill>
                  <a:srgbClr val="000000"/>
                </a:solidFill>
                <a:latin typeface="Arial Black" pitchFamily="34" charset="0"/>
                <a:ea typeface="Times New Roman" pitchFamily="18" charset="0"/>
                <a:cs typeface="Calibri" pitchFamily="34" charset="0"/>
              </a:rPr>
              <a:t>Datorită numărului mare de copii cu defecte/deficiențe de vorbire, recomandăm: diversificarea strategiilor de  explorare a poveștilor! </a:t>
            </a:r>
          </a:p>
          <a:p>
            <a:pPr lvl="0" algn="just" fontAlgn="base">
              <a:spcBef>
                <a:spcPct val="0"/>
              </a:spcBef>
              <a:spcAft>
                <a:spcPct val="0"/>
              </a:spcAft>
            </a:pPr>
            <a:r>
              <a:rPr lang="ro-RO" i="1" dirty="0" smtClean="0">
                <a:solidFill>
                  <a:srgbClr val="000000"/>
                </a:solidFill>
                <a:latin typeface="Arial Black" pitchFamily="34" charset="0"/>
                <a:ea typeface="Times New Roman" pitchFamily="18" charset="0"/>
                <a:cs typeface="Calibri" pitchFamily="34" charset="0"/>
              </a:rPr>
              <a:t>Este o lume foarte dragă copiilor și este păcat să nu-i folosim toate valențele formative!</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116632"/>
            <a:ext cx="6192688"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o-RO" sz="2800" b="1" dirty="0" smtClean="0">
                <a:solidFill>
                  <a:srgbClr val="FF0000"/>
                </a:solidFill>
                <a:latin typeface="Arial Black" pitchFamily="34" charset="0"/>
                <a:ea typeface="Calibri" pitchFamily="34" charset="0"/>
                <a:cs typeface="Times New Roman" pitchFamily="18" charset="0"/>
              </a:rPr>
              <a:t>SOS </a:t>
            </a:r>
            <a:r>
              <a:rPr lang="ro-RO" sz="2800" b="1" dirty="0" smtClean="0">
                <a:latin typeface="Arial Black" pitchFamily="34" charset="0"/>
                <a:ea typeface="Calibri" pitchFamily="34" charset="0"/>
                <a:cs typeface="Times New Roman" pitchFamily="18" charset="0"/>
              </a:rPr>
              <a:t>- NEVOILE EMOȚIONELE </a:t>
            </a:r>
            <a:endParaRPr lang="en-US" sz="2800" b="1" dirty="0">
              <a:latin typeface="Arial Black" pitchFamily="34" charset="0"/>
            </a:endParaRPr>
          </a:p>
        </p:txBody>
      </p:sp>
      <p:sp>
        <p:nvSpPr>
          <p:cNvPr id="3" name="Rectangle 2"/>
          <p:cNvSpPr/>
          <p:nvPr/>
        </p:nvSpPr>
        <p:spPr>
          <a:xfrm>
            <a:off x="179512" y="5733256"/>
            <a:ext cx="8784976" cy="830997"/>
          </a:xfrm>
          <a:prstGeom prst="rect">
            <a:avLst/>
          </a:prstGeom>
        </p:spPr>
        <p:txBody>
          <a:bodyPr wrap="square">
            <a:spAutoFit/>
          </a:bodyPr>
          <a:lstStyle/>
          <a:p>
            <a:pPr algn="just">
              <a:lnSpc>
                <a:spcPct val="150000"/>
              </a:lnSpc>
              <a:buFont typeface="Arial" pitchFamily="34" charset="0"/>
              <a:buChar char="•"/>
            </a:pPr>
            <a:r>
              <a:rPr lang="en-US" sz="1600" i="1" dirty="0" err="1" smtClean="0">
                <a:latin typeface="Arial Black" pitchFamily="34" charset="0"/>
                <a:ea typeface="Calibri" pitchFamily="34" charset="0"/>
                <a:cs typeface="Times New Roman" pitchFamily="18" charset="0"/>
              </a:rPr>
              <a:t>Punând</a:t>
            </a:r>
            <a:r>
              <a:rPr lang="en-US" sz="1600" i="1" dirty="0" smtClean="0">
                <a:latin typeface="Arial Black" pitchFamily="34" charset="0"/>
                <a:ea typeface="Calibri" pitchFamily="34" charset="0"/>
                <a:cs typeface="Times New Roman" pitchFamily="18" charset="0"/>
              </a:rPr>
              <a:t> </a:t>
            </a:r>
            <a:r>
              <a:rPr lang="en-US" sz="1600" i="1" dirty="0" err="1" smtClean="0">
                <a:latin typeface="Arial Black" pitchFamily="34" charset="0"/>
                <a:ea typeface="Calibri" pitchFamily="34" charset="0"/>
                <a:cs typeface="Times New Roman" pitchFamily="18" charset="0"/>
              </a:rPr>
              <a:t>mai</a:t>
            </a:r>
            <a:r>
              <a:rPr lang="en-US" sz="1600" i="1" dirty="0" smtClean="0">
                <a:latin typeface="Arial Black" pitchFamily="34" charset="0"/>
                <a:ea typeface="Calibri" pitchFamily="34" charset="0"/>
                <a:cs typeface="Times New Roman" pitchFamily="18" charset="0"/>
              </a:rPr>
              <a:t> mare accent </a:t>
            </a:r>
            <a:r>
              <a:rPr lang="en-US" sz="1600" i="1" dirty="0" err="1" smtClean="0">
                <a:latin typeface="Arial Black" pitchFamily="34" charset="0"/>
                <a:ea typeface="Calibri" pitchFamily="34" charset="0"/>
                <a:cs typeface="Times New Roman" pitchFamily="18" charset="0"/>
              </a:rPr>
              <a:t>pe</a:t>
            </a:r>
            <a:r>
              <a:rPr lang="en-US" sz="1600" i="1" dirty="0" smtClean="0">
                <a:latin typeface="Arial Black" pitchFamily="34" charset="0"/>
                <a:ea typeface="Calibri" pitchFamily="34" charset="0"/>
                <a:cs typeface="Times New Roman" pitchFamily="18" charset="0"/>
              </a:rPr>
              <a:t> </a:t>
            </a:r>
            <a:r>
              <a:rPr lang="en-US" sz="1600" i="1" dirty="0" err="1" smtClean="0">
                <a:latin typeface="Arial Black" pitchFamily="34" charset="0"/>
                <a:ea typeface="Calibri" pitchFamily="34" charset="0"/>
                <a:cs typeface="Times New Roman" pitchFamily="18" charset="0"/>
              </a:rPr>
              <a:t>cunoştinţe</a:t>
            </a:r>
            <a:r>
              <a:rPr lang="en-US" sz="1600" i="1" dirty="0" smtClean="0">
                <a:latin typeface="Arial Black" pitchFamily="34" charset="0"/>
                <a:ea typeface="Calibri" pitchFamily="34" charset="0"/>
                <a:cs typeface="Times New Roman" pitchFamily="18" charset="0"/>
              </a:rPr>
              <a:t> </a:t>
            </a:r>
            <a:r>
              <a:rPr lang="en-US" sz="1600" i="1" dirty="0" err="1" smtClean="0">
                <a:latin typeface="Arial Black" pitchFamily="34" charset="0"/>
                <a:ea typeface="Calibri" pitchFamily="34" charset="0"/>
                <a:cs typeface="Times New Roman" pitchFamily="18" charset="0"/>
              </a:rPr>
              <a:t>decât</a:t>
            </a:r>
            <a:r>
              <a:rPr lang="en-US" sz="1600" i="1" dirty="0" smtClean="0">
                <a:latin typeface="Arial Black" pitchFamily="34" charset="0"/>
                <a:ea typeface="Calibri" pitchFamily="34" charset="0"/>
                <a:cs typeface="Times New Roman" pitchFamily="18" charset="0"/>
              </a:rPr>
              <a:t> </a:t>
            </a:r>
            <a:r>
              <a:rPr lang="en-US" sz="1600" i="1" dirty="0" err="1" smtClean="0">
                <a:latin typeface="Arial Black" pitchFamily="34" charset="0"/>
                <a:ea typeface="Calibri" pitchFamily="34" charset="0"/>
                <a:cs typeface="Times New Roman" pitchFamily="18" charset="0"/>
              </a:rPr>
              <a:t>pe</a:t>
            </a:r>
            <a:r>
              <a:rPr lang="en-US" sz="1600" i="1" dirty="0" smtClean="0">
                <a:latin typeface="Arial Black" pitchFamily="34" charset="0"/>
                <a:ea typeface="Calibri" pitchFamily="34" charset="0"/>
                <a:cs typeface="Times New Roman" pitchFamily="18" charset="0"/>
              </a:rPr>
              <a:t> </a:t>
            </a:r>
            <a:r>
              <a:rPr lang="en-US" sz="1600" i="1" dirty="0" err="1" smtClean="0">
                <a:latin typeface="Arial Black" pitchFamily="34" charset="0"/>
                <a:ea typeface="Calibri" pitchFamily="34" charset="0"/>
                <a:cs typeface="Times New Roman" pitchFamily="18" charset="0"/>
              </a:rPr>
              <a:t>nevoile</a:t>
            </a:r>
            <a:r>
              <a:rPr lang="en-US" sz="1600" i="1" dirty="0" smtClean="0">
                <a:latin typeface="Arial Black" pitchFamily="34" charset="0"/>
                <a:ea typeface="Calibri" pitchFamily="34" charset="0"/>
                <a:cs typeface="Times New Roman" pitchFamily="18" charset="0"/>
              </a:rPr>
              <a:t> </a:t>
            </a:r>
            <a:r>
              <a:rPr lang="en-US" sz="1600" i="1" dirty="0" err="1" smtClean="0">
                <a:latin typeface="Arial Black" pitchFamily="34" charset="0"/>
                <a:ea typeface="Calibri" pitchFamily="34" charset="0"/>
                <a:cs typeface="Times New Roman" pitchFamily="18" charset="0"/>
              </a:rPr>
              <a:t>emoţionale</a:t>
            </a:r>
            <a:r>
              <a:rPr lang="en-US" sz="1600" i="1" dirty="0" smtClean="0">
                <a:latin typeface="Arial Black" pitchFamily="34" charset="0"/>
                <a:ea typeface="Calibri" pitchFamily="34" charset="0"/>
                <a:cs typeface="Times New Roman" pitchFamily="18" charset="0"/>
              </a:rPr>
              <a:t>, se </a:t>
            </a:r>
            <a:r>
              <a:rPr lang="en-US" sz="1600" i="1" dirty="0" err="1" smtClean="0">
                <a:latin typeface="Arial Black" pitchFamily="34" charset="0"/>
                <a:ea typeface="Calibri" pitchFamily="34" charset="0"/>
                <a:cs typeface="Times New Roman" pitchFamily="18" charset="0"/>
              </a:rPr>
              <a:t>creează</a:t>
            </a:r>
            <a:r>
              <a:rPr lang="en-US" sz="1600" i="1" dirty="0" smtClean="0">
                <a:latin typeface="Arial Black" pitchFamily="34" charset="0"/>
                <a:ea typeface="Calibri" pitchFamily="34" charset="0"/>
                <a:cs typeface="Times New Roman" pitchFamily="18" charset="0"/>
              </a:rPr>
              <a:t> o </a:t>
            </a:r>
            <a:r>
              <a:rPr lang="en-US" sz="1600" i="1" dirty="0" err="1" smtClean="0">
                <a:latin typeface="Arial Black" pitchFamily="34" charset="0"/>
                <a:ea typeface="Calibri" pitchFamily="34" charset="0"/>
                <a:cs typeface="Times New Roman" pitchFamily="18" charset="0"/>
              </a:rPr>
              <a:t>prăpastie</a:t>
            </a:r>
            <a:r>
              <a:rPr lang="en-US" sz="1600" i="1" dirty="0" smtClean="0">
                <a:latin typeface="Arial Black" pitchFamily="34" charset="0"/>
                <a:ea typeface="Calibri" pitchFamily="34" charset="0"/>
                <a:cs typeface="Times New Roman" pitchFamily="18" charset="0"/>
              </a:rPr>
              <a:t> </a:t>
            </a:r>
            <a:r>
              <a:rPr lang="en-US" sz="1600" i="1" dirty="0" err="1" smtClean="0">
                <a:latin typeface="Arial Black" pitchFamily="34" charset="0"/>
                <a:ea typeface="Calibri" pitchFamily="34" charset="0"/>
                <a:cs typeface="Times New Roman" pitchFamily="18" charset="0"/>
              </a:rPr>
              <a:t>între</a:t>
            </a:r>
            <a:r>
              <a:rPr lang="en-US" sz="1600" i="1" dirty="0" smtClean="0">
                <a:latin typeface="Arial Black" pitchFamily="34" charset="0"/>
                <a:ea typeface="Calibri" pitchFamily="34" charset="0"/>
                <a:cs typeface="Times New Roman" pitchFamily="18" charset="0"/>
              </a:rPr>
              <a:t> </a:t>
            </a:r>
            <a:r>
              <a:rPr lang="en-US" sz="1600" i="1" dirty="0" err="1" smtClean="0">
                <a:latin typeface="Arial Black" pitchFamily="34" charset="0"/>
                <a:ea typeface="Calibri" pitchFamily="34" charset="0"/>
                <a:cs typeface="Times New Roman" pitchFamily="18" charset="0"/>
              </a:rPr>
              <a:t>corp</a:t>
            </a:r>
            <a:r>
              <a:rPr lang="en-US" sz="1600" i="1" dirty="0" smtClean="0">
                <a:latin typeface="Arial Black" pitchFamily="34" charset="0"/>
                <a:ea typeface="Calibri" pitchFamily="34" charset="0"/>
                <a:cs typeface="Times New Roman" pitchFamily="18" charset="0"/>
              </a:rPr>
              <a:t> </a:t>
            </a:r>
            <a:r>
              <a:rPr lang="en-US" sz="1600" i="1" dirty="0" err="1" smtClean="0">
                <a:latin typeface="Arial Black" pitchFamily="34" charset="0"/>
                <a:ea typeface="Calibri" pitchFamily="34" charset="0"/>
                <a:cs typeface="Times New Roman" pitchFamily="18" charset="0"/>
              </a:rPr>
              <a:t>şi</a:t>
            </a:r>
            <a:r>
              <a:rPr lang="en-US" sz="1600" i="1" dirty="0" smtClean="0">
                <a:latin typeface="Arial Black" pitchFamily="34" charset="0"/>
                <a:ea typeface="Calibri" pitchFamily="34" charset="0"/>
                <a:cs typeface="Times New Roman" pitchFamily="18" charset="0"/>
              </a:rPr>
              <a:t> spirit</a:t>
            </a:r>
            <a:r>
              <a:rPr lang="ro-RO" sz="1600" i="1" dirty="0" smtClean="0">
                <a:latin typeface="Arial Black" pitchFamily="34" charset="0"/>
                <a:ea typeface="Calibri" pitchFamily="34" charset="0"/>
                <a:cs typeface="Times New Roman" pitchFamily="18" charset="0"/>
              </a:rPr>
              <a:t>!</a:t>
            </a:r>
            <a:endParaRPr lang="en-US" sz="1600" i="1" dirty="0">
              <a:latin typeface="Arial Black" pitchFamily="34" charset="0"/>
            </a:endParaRPr>
          </a:p>
        </p:txBody>
      </p:sp>
      <p:sp>
        <p:nvSpPr>
          <p:cNvPr id="5" name="Rectangle 4"/>
          <p:cNvSpPr/>
          <p:nvPr/>
        </p:nvSpPr>
        <p:spPr>
          <a:xfrm>
            <a:off x="0" y="4862350"/>
            <a:ext cx="9144000" cy="830997"/>
          </a:xfrm>
          <a:prstGeom prst="rect">
            <a:avLst/>
          </a:prstGeom>
        </p:spPr>
        <p:txBody>
          <a:bodyPr wrap="square">
            <a:spAutoFit/>
          </a:bodyPr>
          <a:lstStyle/>
          <a:p>
            <a:pPr lvl="0" eaLnBrk="0" fontAlgn="base" hangingPunct="0">
              <a:lnSpc>
                <a:spcPct val="150000"/>
              </a:lnSpc>
              <a:spcBef>
                <a:spcPct val="0"/>
              </a:spcBef>
              <a:spcAft>
                <a:spcPct val="0"/>
              </a:spcAft>
              <a:buFontTx/>
              <a:buChar char="•"/>
              <a:tabLst>
                <a:tab pos="457200" algn="l"/>
              </a:tabLst>
            </a:pPr>
            <a:r>
              <a:rPr lang="ro-RO" sz="1600" i="1" dirty="0" smtClean="0">
                <a:latin typeface="Arial Black" pitchFamily="34" charset="0"/>
              </a:rPr>
              <a:t>A</a:t>
            </a:r>
            <a:r>
              <a:rPr lang="en-US" sz="1600" i="1" dirty="0" err="1" smtClean="0">
                <a:latin typeface="Arial Black" pitchFamily="34" charset="0"/>
              </a:rPr>
              <a:t>bilitățile</a:t>
            </a:r>
            <a:r>
              <a:rPr lang="en-US" sz="1600" i="1" dirty="0" smtClean="0">
                <a:latin typeface="Arial Black" pitchFamily="34" charset="0"/>
              </a:rPr>
              <a:t> socio-</a:t>
            </a:r>
            <a:r>
              <a:rPr lang="en-US" sz="1600" i="1" dirty="0" err="1" smtClean="0">
                <a:latin typeface="Arial Black" pitchFamily="34" charset="0"/>
              </a:rPr>
              <a:t>emoționale</a:t>
            </a:r>
            <a:r>
              <a:rPr lang="en-US" sz="1600" i="1" dirty="0" smtClean="0">
                <a:latin typeface="Arial Black" pitchFamily="34" charset="0"/>
              </a:rPr>
              <a:t> </a:t>
            </a:r>
            <a:r>
              <a:rPr lang="en-US" sz="1600" i="1" dirty="0" err="1" smtClean="0">
                <a:latin typeface="Arial Black" pitchFamily="34" charset="0"/>
              </a:rPr>
              <a:t>sunt</a:t>
            </a:r>
            <a:r>
              <a:rPr lang="en-US" sz="1600" i="1" dirty="0" smtClean="0">
                <a:latin typeface="Arial Black" pitchFamily="34" charset="0"/>
              </a:rPr>
              <a:t> un predictor </a:t>
            </a:r>
            <a:r>
              <a:rPr lang="en-US" sz="1600" i="1" dirty="0" err="1" smtClean="0">
                <a:latin typeface="Arial Black" pitchFamily="34" charset="0"/>
              </a:rPr>
              <a:t>mai</a:t>
            </a:r>
            <a:r>
              <a:rPr lang="en-US" sz="1600" i="1" dirty="0" smtClean="0">
                <a:latin typeface="Arial Black" pitchFamily="34" charset="0"/>
              </a:rPr>
              <a:t> bun al </a:t>
            </a:r>
            <a:r>
              <a:rPr lang="en-US" sz="1600" i="1" dirty="0" err="1" smtClean="0">
                <a:latin typeface="Arial Black" pitchFamily="34" charset="0"/>
              </a:rPr>
              <a:t>reușitei</a:t>
            </a:r>
            <a:r>
              <a:rPr lang="en-US" sz="1600" i="1" dirty="0" smtClean="0">
                <a:latin typeface="Arial Black" pitchFamily="34" charset="0"/>
              </a:rPr>
              <a:t> la </a:t>
            </a:r>
            <a:r>
              <a:rPr lang="en-US" sz="1600" i="1" dirty="0" err="1" smtClean="0">
                <a:latin typeface="Arial Black" pitchFamily="34" charset="0"/>
              </a:rPr>
              <a:t>școală</a:t>
            </a:r>
            <a:r>
              <a:rPr lang="en-US" sz="1600" i="1" dirty="0" smtClean="0">
                <a:latin typeface="Arial Black" pitchFamily="34" charset="0"/>
              </a:rPr>
              <a:t> </a:t>
            </a:r>
            <a:r>
              <a:rPr lang="en-US" sz="1600" i="1" dirty="0" err="1" smtClean="0">
                <a:latin typeface="Arial Black" pitchFamily="34" charset="0"/>
              </a:rPr>
              <a:t>decât</a:t>
            </a:r>
            <a:r>
              <a:rPr lang="en-US" sz="1600" i="1" dirty="0" smtClean="0">
                <a:latin typeface="Arial Black" pitchFamily="34" charset="0"/>
              </a:rPr>
              <a:t> </a:t>
            </a:r>
            <a:r>
              <a:rPr lang="en-US" sz="1600" i="1" dirty="0" err="1" smtClean="0">
                <a:latin typeface="Arial Black" pitchFamily="34" charset="0"/>
              </a:rPr>
              <a:t>abilitățile</a:t>
            </a:r>
            <a:r>
              <a:rPr lang="en-US" sz="1600" i="1" dirty="0" smtClean="0">
                <a:latin typeface="Arial Black" pitchFamily="34" charset="0"/>
              </a:rPr>
              <a:t> </a:t>
            </a:r>
            <a:r>
              <a:rPr lang="en-US" sz="1600" i="1" dirty="0" err="1" smtClean="0">
                <a:latin typeface="Arial Black" pitchFamily="34" charset="0"/>
              </a:rPr>
              <a:t>intelectuale</a:t>
            </a:r>
            <a:r>
              <a:rPr lang="ro-RO" sz="1600" i="1" dirty="0" smtClean="0">
                <a:latin typeface="Arial Black" pitchFamily="34" charset="0"/>
              </a:rPr>
              <a:t>!</a:t>
            </a:r>
          </a:p>
        </p:txBody>
      </p:sp>
      <p:sp>
        <p:nvSpPr>
          <p:cNvPr id="6" name="Rectangle 5"/>
          <p:cNvSpPr/>
          <p:nvPr/>
        </p:nvSpPr>
        <p:spPr>
          <a:xfrm>
            <a:off x="0" y="2636912"/>
            <a:ext cx="9144000" cy="1200329"/>
          </a:xfrm>
          <a:prstGeom prst="rect">
            <a:avLst/>
          </a:prstGeom>
        </p:spPr>
        <p:txBody>
          <a:bodyPr wrap="square">
            <a:spAutoFit/>
          </a:bodyPr>
          <a:lstStyle/>
          <a:p>
            <a:pPr lvl="0" eaLnBrk="0" fontAlgn="base" hangingPunct="0">
              <a:lnSpc>
                <a:spcPct val="150000"/>
              </a:lnSpc>
              <a:spcBef>
                <a:spcPct val="0"/>
              </a:spcBef>
              <a:spcAft>
                <a:spcPct val="0"/>
              </a:spcAft>
              <a:buFontTx/>
              <a:buChar char="•"/>
              <a:tabLst>
                <a:tab pos="457200" algn="l"/>
              </a:tabLst>
            </a:pPr>
            <a:r>
              <a:rPr lang="en-US" sz="1600" i="1" dirty="0" err="1" smtClean="0">
                <a:solidFill>
                  <a:srgbClr val="000000"/>
                </a:solidFill>
                <a:latin typeface="Arial Black" pitchFamily="34" charset="0"/>
                <a:ea typeface="Calibri" pitchFamily="34" charset="0"/>
                <a:cs typeface="Times New Roman" pitchFamily="18" charset="0"/>
              </a:rPr>
              <a:t>Nici</a:t>
            </a:r>
            <a:r>
              <a:rPr lang="en-US" sz="1600" i="1" dirty="0" smtClean="0">
                <a:solidFill>
                  <a:srgbClr val="000000"/>
                </a:solidFill>
                <a:latin typeface="Arial Black" pitchFamily="34" charset="0"/>
                <a:ea typeface="Calibri" pitchFamily="34" charset="0"/>
                <a:cs typeface="Times New Roman" pitchFamily="18" charset="0"/>
              </a:rPr>
              <a:t> o </a:t>
            </a:r>
            <a:r>
              <a:rPr lang="en-US" sz="1600" i="1" dirty="0" err="1" smtClean="0">
                <a:solidFill>
                  <a:srgbClr val="000000"/>
                </a:solidFill>
                <a:latin typeface="Arial Black" pitchFamily="34" charset="0"/>
                <a:ea typeface="Calibri" pitchFamily="34" charset="0"/>
                <a:cs typeface="Times New Roman" pitchFamily="18" charset="0"/>
              </a:rPr>
              <a:t>profesiune</a:t>
            </a:r>
            <a:r>
              <a:rPr lang="en-US" sz="1600" i="1" dirty="0" smtClean="0">
                <a:solidFill>
                  <a:srgbClr val="000000"/>
                </a:solidFill>
                <a:latin typeface="Arial Black" pitchFamily="34" charset="0"/>
                <a:ea typeface="Calibri" pitchFamily="34" charset="0"/>
                <a:cs typeface="Times New Roman" pitchFamily="18" charset="0"/>
              </a:rPr>
              <a:t> nu </a:t>
            </a:r>
            <a:r>
              <a:rPr lang="en-US" sz="1600" i="1" dirty="0" err="1" smtClean="0">
                <a:solidFill>
                  <a:srgbClr val="000000"/>
                </a:solidFill>
                <a:latin typeface="Arial Black" pitchFamily="34" charset="0"/>
                <a:ea typeface="Calibri" pitchFamily="34" charset="0"/>
                <a:cs typeface="Times New Roman" pitchFamily="18" charset="0"/>
              </a:rPr>
              <a:t>cere</a:t>
            </a:r>
            <a:r>
              <a:rPr lang="en-US" sz="1600" i="1" dirty="0" smtClean="0">
                <a:solidFill>
                  <a:srgbClr val="000000"/>
                </a:solidFill>
                <a:latin typeface="Arial Black" pitchFamily="34" charset="0"/>
                <a:ea typeface="Calibri" pitchFamily="34" charset="0"/>
                <a:cs typeface="Times New Roman" pitchFamily="18" charset="0"/>
              </a:rPr>
              <a:t> </a:t>
            </a:r>
            <a:r>
              <a:rPr lang="en-US" sz="1600" i="1" dirty="0" err="1" smtClean="0">
                <a:solidFill>
                  <a:srgbClr val="000000"/>
                </a:solidFill>
                <a:latin typeface="Arial Black" pitchFamily="34" charset="0"/>
                <a:ea typeface="Calibri" pitchFamily="34" charset="0"/>
                <a:cs typeface="Times New Roman" pitchFamily="18" charset="0"/>
              </a:rPr>
              <a:t>posesorului</a:t>
            </a:r>
            <a:r>
              <a:rPr lang="en-US" sz="1600" i="1" dirty="0" smtClean="0">
                <a:solidFill>
                  <a:srgbClr val="000000"/>
                </a:solidFill>
                <a:latin typeface="Arial Black" pitchFamily="34" charset="0"/>
                <a:ea typeface="Calibri" pitchFamily="34" charset="0"/>
                <a:cs typeface="Times New Roman" pitchFamily="18" charset="0"/>
              </a:rPr>
              <a:t> </a:t>
            </a:r>
            <a:r>
              <a:rPr lang="en-US" sz="1600" i="1" dirty="0" err="1" smtClean="0">
                <a:solidFill>
                  <a:srgbClr val="000000"/>
                </a:solidFill>
                <a:latin typeface="Arial Black" pitchFamily="34" charset="0"/>
                <a:ea typeface="Calibri" pitchFamily="34" charset="0"/>
                <a:cs typeface="Times New Roman" pitchFamily="18" charset="0"/>
              </a:rPr>
              <a:t>ei</a:t>
            </a:r>
            <a:r>
              <a:rPr lang="en-US" sz="1600" i="1" dirty="0" smtClean="0">
                <a:solidFill>
                  <a:srgbClr val="000000"/>
                </a:solidFill>
                <a:latin typeface="Arial Black" pitchFamily="34" charset="0"/>
                <a:ea typeface="Calibri" pitchFamily="34" charset="0"/>
                <a:cs typeface="Times New Roman" pitchFamily="18" charset="0"/>
              </a:rPr>
              <a:t> </a:t>
            </a:r>
            <a:r>
              <a:rPr lang="en-US" sz="1600" i="1" dirty="0" err="1" smtClean="0">
                <a:solidFill>
                  <a:srgbClr val="000000"/>
                </a:solidFill>
                <a:latin typeface="Arial Black" pitchFamily="34" charset="0"/>
                <a:ea typeface="Calibri" pitchFamily="34" charset="0"/>
                <a:cs typeface="Times New Roman" pitchFamily="18" charset="0"/>
              </a:rPr>
              <a:t>atâta</a:t>
            </a:r>
            <a:r>
              <a:rPr lang="en-US" sz="1600" i="1" dirty="0" smtClean="0">
                <a:solidFill>
                  <a:srgbClr val="000000"/>
                </a:solidFill>
                <a:latin typeface="Arial Black" pitchFamily="34" charset="0"/>
                <a:ea typeface="Calibri" pitchFamily="34" charset="0"/>
                <a:cs typeface="Times New Roman" pitchFamily="18" charset="0"/>
              </a:rPr>
              <a:t> </a:t>
            </a:r>
            <a:r>
              <a:rPr lang="en-US" sz="1600" i="1" dirty="0" err="1" smtClean="0">
                <a:solidFill>
                  <a:srgbClr val="000000"/>
                </a:solidFill>
                <a:latin typeface="Arial Black" pitchFamily="34" charset="0"/>
                <a:ea typeface="Calibri" pitchFamily="34" charset="0"/>
                <a:cs typeface="Times New Roman" pitchFamily="18" charset="0"/>
              </a:rPr>
              <a:t>competență</a:t>
            </a:r>
            <a:r>
              <a:rPr lang="en-US" sz="1600" i="1" dirty="0" smtClean="0">
                <a:solidFill>
                  <a:srgbClr val="000000"/>
                </a:solidFill>
                <a:latin typeface="Arial Black" pitchFamily="34" charset="0"/>
                <a:ea typeface="Calibri" pitchFamily="34" charset="0"/>
                <a:cs typeface="Times New Roman" pitchFamily="18" charset="0"/>
              </a:rPr>
              <a:t>, </a:t>
            </a:r>
            <a:r>
              <a:rPr lang="en-US" sz="1600" i="1" dirty="0" err="1" smtClean="0">
                <a:solidFill>
                  <a:srgbClr val="000000"/>
                </a:solidFill>
                <a:latin typeface="Arial Black" pitchFamily="34" charset="0"/>
                <a:ea typeface="Calibri" pitchFamily="34" charset="0"/>
                <a:cs typeface="Times New Roman" pitchFamily="18" charset="0"/>
              </a:rPr>
              <a:t>dăruire</a:t>
            </a:r>
            <a:r>
              <a:rPr lang="en-US" sz="1600" i="1" dirty="0" smtClean="0">
                <a:solidFill>
                  <a:srgbClr val="000000"/>
                </a:solidFill>
                <a:latin typeface="Arial Black" pitchFamily="34" charset="0"/>
                <a:ea typeface="Calibri" pitchFamily="34" charset="0"/>
                <a:cs typeface="Times New Roman" pitchFamily="18" charset="0"/>
              </a:rPr>
              <a:t> </a:t>
            </a:r>
            <a:r>
              <a:rPr lang="en-US" sz="1600" i="1" dirty="0" err="1" smtClean="0">
                <a:solidFill>
                  <a:srgbClr val="000000"/>
                </a:solidFill>
                <a:latin typeface="Arial Black" pitchFamily="34" charset="0"/>
                <a:ea typeface="Calibri" pitchFamily="34" charset="0"/>
                <a:cs typeface="Times New Roman" pitchFamily="18" charset="0"/>
              </a:rPr>
              <a:t>și</a:t>
            </a:r>
            <a:r>
              <a:rPr lang="en-US" sz="1600" i="1" dirty="0" smtClean="0">
                <a:solidFill>
                  <a:srgbClr val="000000"/>
                </a:solidFill>
                <a:latin typeface="Arial Black" pitchFamily="34" charset="0"/>
                <a:ea typeface="Calibri" pitchFamily="34" charset="0"/>
                <a:cs typeface="Times New Roman" pitchFamily="18" charset="0"/>
              </a:rPr>
              <a:t> </a:t>
            </a:r>
            <a:r>
              <a:rPr lang="en-US" sz="1600" i="1" dirty="0" err="1" smtClean="0">
                <a:solidFill>
                  <a:srgbClr val="000000"/>
                </a:solidFill>
                <a:latin typeface="Arial Black" pitchFamily="34" charset="0"/>
                <a:ea typeface="Calibri" pitchFamily="34" charset="0"/>
                <a:cs typeface="Times New Roman" pitchFamily="18" charset="0"/>
              </a:rPr>
              <a:t>umanism</a:t>
            </a:r>
            <a:r>
              <a:rPr lang="en-US" sz="1600" i="1" dirty="0" smtClean="0">
                <a:solidFill>
                  <a:srgbClr val="000000"/>
                </a:solidFill>
                <a:latin typeface="Arial Black" pitchFamily="34" charset="0"/>
                <a:ea typeface="Calibri" pitchFamily="34" charset="0"/>
                <a:cs typeface="Times New Roman" pitchFamily="18" charset="0"/>
              </a:rPr>
              <a:t> ca </a:t>
            </a:r>
            <a:r>
              <a:rPr lang="en-US" sz="1600" i="1" dirty="0" err="1" smtClean="0">
                <a:solidFill>
                  <a:srgbClr val="000000"/>
                </a:solidFill>
                <a:latin typeface="Arial Black" pitchFamily="34" charset="0"/>
                <a:ea typeface="Calibri" pitchFamily="34" charset="0"/>
                <a:cs typeface="Times New Roman" pitchFamily="18" charset="0"/>
              </a:rPr>
              <a:t>cea</a:t>
            </a:r>
            <a:r>
              <a:rPr lang="en-US" sz="1600" i="1" dirty="0" smtClean="0">
                <a:solidFill>
                  <a:srgbClr val="000000"/>
                </a:solidFill>
                <a:latin typeface="Arial Black" pitchFamily="34" charset="0"/>
                <a:ea typeface="Calibri" pitchFamily="34" charset="0"/>
                <a:cs typeface="Times New Roman" pitchFamily="18" charset="0"/>
              </a:rPr>
              <a:t> de educator, </a:t>
            </a:r>
            <a:r>
              <a:rPr lang="en-US" sz="1600" i="1" dirty="0" err="1" smtClean="0">
                <a:solidFill>
                  <a:srgbClr val="000000"/>
                </a:solidFill>
                <a:latin typeface="Arial Black" pitchFamily="34" charset="0"/>
                <a:ea typeface="Calibri" pitchFamily="34" charset="0"/>
                <a:cs typeface="Times New Roman" pitchFamily="18" charset="0"/>
              </a:rPr>
              <a:t>pentru</a:t>
            </a:r>
            <a:r>
              <a:rPr lang="en-US" sz="1600" i="1" dirty="0" smtClean="0">
                <a:solidFill>
                  <a:srgbClr val="000000"/>
                </a:solidFill>
                <a:latin typeface="Arial Black" pitchFamily="34" charset="0"/>
                <a:ea typeface="Calibri" pitchFamily="34" charset="0"/>
                <a:cs typeface="Times New Roman" pitchFamily="18" charset="0"/>
              </a:rPr>
              <a:t> </a:t>
            </a:r>
            <a:r>
              <a:rPr lang="en-US" sz="1600" i="1" dirty="0" err="1" smtClean="0">
                <a:solidFill>
                  <a:srgbClr val="000000"/>
                </a:solidFill>
                <a:latin typeface="Arial Black" pitchFamily="34" charset="0"/>
                <a:ea typeface="Calibri" pitchFamily="34" charset="0"/>
                <a:cs typeface="Times New Roman" pitchFamily="18" charset="0"/>
              </a:rPr>
              <a:t>că</a:t>
            </a:r>
            <a:r>
              <a:rPr lang="en-US" sz="1600" i="1" dirty="0" smtClean="0">
                <a:solidFill>
                  <a:srgbClr val="000000"/>
                </a:solidFill>
                <a:latin typeface="Arial Black" pitchFamily="34" charset="0"/>
                <a:ea typeface="Calibri" pitchFamily="34" charset="0"/>
                <a:cs typeface="Times New Roman" pitchFamily="18" charset="0"/>
              </a:rPr>
              <a:t> </a:t>
            </a:r>
            <a:r>
              <a:rPr lang="en-US" sz="1600" i="1" dirty="0" err="1" smtClean="0">
                <a:solidFill>
                  <a:srgbClr val="000000"/>
                </a:solidFill>
                <a:latin typeface="Arial Black" pitchFamily="34" charset="0"/>
                <a:ea typeface="Calibri" pitchFamily="34" charset="0"/>
                <a:cs typeface="Times New Roman" pitchFamily="18" charset="0"/>
              </a:rPr>
              <a:t>în</a:t>
            </a:r>
            <a:r>
              <a:rPr lang="en-US" sz="1600" i="1" dirty="0" smtClean="0">
                <a:solidFill>
                  <a:srgbClr val="000000"/>
                </a:solidFill>
                <a:latin typeface="Arial Black" pitchFamily="34" charset="0"/>
                <a:ea typeface="Calibri" pitchFamily="34" charset="0"/>
                <a:cs typeface="Times New Roman" pitchFamily="18" charset="0"/>
              </a:rPr>
              <a:t> </a:t>
            </a:r>
            <a:r>
              <a:rPr lang="en-US" sz="1600" i="1" dirty="0" err="1" smtClean="0">
                <a:solidFill>
                  <a:srgbClr val="000000"/>
                </a:solidFill>
                <a:latin typeface="Arial Black" pitchFamily="34" charset="0"/>
                <a:ea typeface="Calibri" pitchFamily="34" charset="0"/>
                <a:cs typeface="Times New Roman" pitchFamily="18" charset="0"/>
              </a:rPr>
              <a:t>nici</a:t>
            </a:r>
            <a:r>
              <a:rPr lang="en-US" sz="1600" i="1" dirty="0" smtClean="0">
                <a:solidFill>
                  <a:srgbClr val="000000"/>
                </a:solidFill>
                <a:latin typeface="Arial Black" pitchFamily="34" charset="0"/>
                <a:ea typeface="Calibri" pitchFamily="34" charset="0"/>
                <a:cs typeface="Times New Roman" pitchFamily="18" charset="0"/>
              </a:rPr>
              <a:t> </a:t>
            </a:r>
            <a:r>
              <a:rPr lang="en-US" sz="1600" i="1" dirty="0" err="1" smtClean="0">
                <a:solidFill>
                  <a:srgbClr val="000000"/>
                </a:solidFill>
                <a:latin typeface="Arial Black" pitchFamily="34" charset="0"/>
                <a:ea typeface="Calibri" pitchFamily="34" charset="0"/>
                <a:cs typeface="Times New Roman" pitchFamily="18" charset="0"/>
              </a:rPr>
              <a:t>una</a:t>
            </a:r>
            <a:r>
              <a:rPr lang="en-US" sz="1600" i="1" dirty="0" smtClean="0">
                <a:solidFill>
                  <a:srgbClr val="000000"/>
                </a:solidFill>
                <a:latin typeface="Arial Black" pitchFamily="34" charset="0"/>
                <a:ea typeface="Calibri" pitchFamily="34" charset="0"/>
                <a:cs typeface="Times New Roman" pitchFamily="18" charset="0"/>
              </a:rPr>
              <a:t> nu se </a:t>
            </a:r>
            <a:r>
              <a:rPr lang="en-US" sz="1600" i="1" dirty="0" err="1" smtClean="0">
                <a:solidFill>
                  <a:srgbClr val="000000"/>
                </a:solidFill>
                <a:latin typeface="Arial Black" pitchFamily="34" charset="0"/>
                <a:ea typeface="Calibri" pitchFamily="34" charset="0"/>
                <a:cs typeface="Times New Roman" pitchFamily="18" charset="0"/>
              </a:rPr>
              <a:t>lucrează</a:t>
            </a:r>
            <a:r>
              <a:rPr lang="en-US" sz="1600" i="1" dirty="0" smtClean="0">
                <a:solidFill>
                  <a:srgbClr val="000000"/>
                </a:solidFill>
                <a:latin typeface="Arial Black" pitchFamily="34" charset="0"/>
                <a:ea typeface="Calibri" pitchFamily="34" charset="0"/>
                <a:cs typeface="Times New Roman" pitchFamily="18" charset="0"/>
              </a:rPr>
              <a:t> cu un material </a:t>
            </a:r>
            <a:r>
              <a:rPr lang="en-US" sz="1600" i="1" dirty="0" err="1" smtClean="0">
                <a:solidFill>
                  <a:srgbClr val="000000"/>
                </a:solidFill>
                <a:latin typeface="Arial Black" pitchFamily="34" charset="0"/>
                <a:ea typeface="Calibri" pitchFamily="34" charset="0"/>
                <a:cs typeface="Times New Roman" pitchFamily="18" charset="0"/>
              </a:rPr>
              <a:t>mai</a:t>
            </a:r>
            <a:r>
              <a:rPr lang="en-US" sz="1600" i="1" dirty="0" smtClean="0">
                <a:solidFill>
                  <a:srgbClr val="000000"/>
                </a:solidFill>
                <a:latin typeface="Arial Black" pitchFamily="34" charset="0"/>
                <a:ea typeface="Calibri" pitchFamily="34" charset="0"/>
                <a:cs typeface="Times New Roman" pitchFamily="18" charset="0"/>
              </a:rPr>
              <a:t> </a:t>
            </a:r>
            <a:r>
              <a:rPr lang="en-US" sz="1600" i="1" dirty="0" err="1" smtClean="0">
                <a:solidFill>
                  <a:srgbClr val="000000"/>
                </a:solidFill>
                <a:latin typeface="Arial Black" pitchFamily="34" charset="0"/>
                <a:ea typeface="Calibri" pitchFamily="34" charset="0"/>
                <a:cs typeface="Times New Roman" pitchFamily="18" charset="0"/>
              </a:rPr>
              <a:t>prețios</a:t>
            </a:r>
            <a:r>
              <a:rPr lang="en-US" sz="1600" i="1" dirty="0" smtClean="0">
                <a:solidFill>
                  <a:srgbClr val="000000"/>
                </a:solidFill>
                <a:latin typeface="Arial Black" pitchFamily="34" charset="0"/>
                <a:ea typeface="Calibri" pitchFamily="34" charset="0"/>
                <a:cs typeface="Times New Roman" pitchFamily="18" charset="0"/>
              </a:rPr>
              <a:t>, </a:t>
            </a:r>
            <a:r>
              <a:rPr lang="en-US" sz="1600" i="1" dirty="0" err="1" smtClean="0">
                <a:solidFill>
                  <a:srgbClr val="000000"/>
                </a:solidFill>
                <a:latin typeface="Arial Black" pitchFamily="34" charset="0"/>
                <a:ea typeface="Calibri" pitchFamily="34" charset="0"/>
                <a:cs typeface="Times New Roman" pitchFamily="18" charset="0"/>
              </a:rPr>
              <a:t>mai</a:t>
            </a:r>
            <a:r>
              <a:rPr lang="en-US" sz="1600" i="1" dirty="0" smtClean="0">
                <a:solidFill>
                  <a:srgbClr val="000000"/>
                </a:solidFill>
                <a:latin typeface="Arial Black" pitchFamily="34" charset="0"/>
                <a:ea typeface="Calibri" pitchFamily="34" charset="0"/>
                <a:cs typeface="Times New Roman" pitchFamily="18" charset="0"/>
              </a:rPr>
              <a:t> </a:t>
            </a:r>
            <a:r>
              <a:rPr lang="en-US" sz="1600" i="1" dirty="0" err="1" smtClean="0">
                <a:solidFill>
                  <a:srgbClr val="000000"/>
                </a:solidFill>
                <a:latin typeface="Arial Black" pitchFamily="34" charset="0"/>
                <a:ea typeface="Calibri" pitchFamily="34" charset="0"/>
                <a:cs typeface="Times New Roman" pitchFamily="18" charset="0"/>
              </a:rPr>
              <a:t>complicat</a:t>
            </a:r>
            <a:r>
              <a:rPr lang="en-US" sz="1600" i="1" dirty="0" smtClean="0">
                <a:solidFill>
                  <a:srgbClr val="000000"/>
                </a:solidFill>
                <a:latin typeface="Arial Black" pitchFamily="34" charset="0"/>
                <a:ea typeface="Calibri" pitchFamily="34" charset="0"/>
                <a:cs typeface="Times New Roman" pitchFamily="18" charset="0"/>
              </a:rPr>
              <a:t> </a:t>
            </a:r>
            <a:r>
              <a:rPr lang="en-US" sz="1600" i="1" dirty="0" err="1" smtClean="0">
                <a:solidFill>
                  <a:srgbClr val="000000"/>
                </a:solidFill>
                <a:latin typeface="Arial Black" pitchFamily="34" charset="0"/>
                <a:ea typeface="Calibri" pitchFamily="34" charset="0"/>
                <a:cs typeface="Times New Roman" pitchFamily="18" charset="0"/>
              </a:rPr>
              <a:t>și</a:t>
            </a:r>
            <a:r>
              <a:rPr lang="en-US" sz="1600" i="1" dirty="0" smtClean="0">
                <a:solidFill>
                  <a:srgbClr val="000000"/>
                </a:solidFill>
                <a:latin typeface="Arial Black" pitchFamily="34" charset="0"/>
                <a:ea typeface="Calibri" pitchFamily="34" charset="0"/>
                <a:cs typeface="Times New Roman" pitchFamily="18" charset="0"/>
              </a:rPr>
              <a:t> </a:t>
            </a:r>
            <a:r>
              <a:rPr lang="en-US" sz="1600" i="1" dirty="0" err="1" smtClean="0">
                <a:solidFill>
                  <a:srgbClr val="000000"/>
                </a:solidFill>
                <a:latin typeface="Arial Black" pitchFamily="34" charset="0"/>
                <a:ea typeface="Calibri" pitchFamily="34" charset="0"/>
                <a:cs typeface="Times New Roman" pitchFamily="18" charset="0"/>
              </a:rPr>
              <a:t>mai</a:t>
            </a:r>
            <a:r>
              <a:rPr lang="en-US" sz="1600" i="1" dirty="0" smtClean="0">
                <a:solidFill>
                  <a:srgbClr val="000000"/>
                </a:solidFill>
                <a:latin typeface="Arial Black" pitchFamily="34" charset="0"/>
                <a:ea typeface="Calibri" pitchFamily="34" charset="0"/>
                <a:cs typeface="Times New Roman" pitchFamily="18" charset="0"/>
              </a:rPr>
              <a:t> </a:t>
            </a:r>
            <a:r>
              <a:rPr lang="en-US" sz="1600" i="1" dirty="0" err="1" smtClean="0">
                <a:solidFill>
                  <a:srgbClr val="000000"/>
                </a:solidFill>
                <a:latin typeface="Arial Black" pitchFamily="34" charset="0"/>
                <a:ea typeface="Calibri" pitchFamily="34" charset="0"/>
                <a:cs typeface="Times New Roman" pitchFamily="18" charset="0"/>
              </a:rPr>
              <a:t>sensibil</a:t>
            </a:r>
            <a:r>
              <a:rPr lang="en-US" sz="1600" i="1" dirty="0" smtClean="0">
                <a:solidFill>
                  <a:srgbClr val="000000"/>
                </a:solidFill>
                <a:latin typeface="Arial Black" pitchFamily="34" charset="0"/>
                <a:ea typeface="Calibri" pitchFamily="34" charset="0"/>
                <a:cs typeface="Times New Roman" pitchFamily="18" charset="0"/>
              </a:rPr>
              <a:t> </a:t>
            </a:r>
            <a:r>
              <a:rPr lang="en-US" sz="1600" i="1" dirty="0" err="1" smtClean="0">
                <a:solidFill>
                  <a:srgbClr val="000000"/>
                </a:solidFill>
                <a:latin typeface="Arial Black" pitchFamily="34" charset="0"/>
                <a:ea typeface="Calibri" pitchFamily="34" charset="0"/>
                <a:cs typeface="Times New Roman" pitchFamily="18" charset="0"/>
              </a:rPr>
              <a:t>decât</a:t>
            </a:r>
            <a:r>
              <a:rPr lang="en-US" sz="1600" i="1" dirty="0" smtClean="0">
                <a:solidFill>
                  <a:srgbClr val="000000"/>
                </a:solidFill>
                <a:latin typeface="Arial Black" pitchFamily="34" charset="0"/>
                <a:ea typeface="Calibri" pitchFamily="34" charset="0"/>
                <a:cs typeface="Times New Roman" pitchFamily="18" charset="0"/>
              </a:rPr>
              <a:t> </a:t>
            </a:r>
            <a:r>
              <a:rPr lang="en-US" sz="1600" i="1" dirty="0" err="1" smtClean="0">
                <a:solidFill>
                  <a:srgbClr val="000000"/>
                </a:solidFill>
                <a:latin typeface="Arial Black" pitchFamily="34" charset="0"/>
                <a:ea typeface="Calibri" pitchFamily="34" charset="0"/>
                <a:cs typeface="Times New Roman" pitchFamily="18" charset="0"/>
              </a:rPr>
              <a:t>omul</a:t>
            </a:r>
            <a:r>
              <a:rPr lang="en-US" sz="1600" i="1" dirty="0" smtClean="0">
                <a:solidFill>
                  <a:srgbClr val="000000"/>
                </a:solidFill>
                <a:latin typeface="Arial Black" pitchFamily="34" charset="0"/>
                <a:ea typeface="Calibri" pitchFamily="34" charset="0"/>
                <a:cs typeface="Times New Roman" pitchFamily="18" charset="0"/>
              </a:rPr>
              <a:t> </a:t>
            </a:r>
            <a:r>
              <a:rPr lang="en-US" sz="1600" i="1" dirty="0" err="1" smtClean="0">
                <a:solidFill>
                  <a:srgbClr val="000000"/>
                </a:solidFill>
                <a:latin typeface="Arial Black" pitchFamily="34" charset="0"/>
                <a:ea typeface="Calibri" pitchFamily="34" charset="0"/>
                <a:cs typeface="Times New Roman" pitchFamily="18" charset="0"/>
              </a:rPr>
              <a:t>în</a:t>
            </a:r>
            <a:r>
              <a:rPr lang="en-US" sz="1600" i="1" dirty="0" smtClean="0">
                <a:solidFill>
                  <a:srgbClr val="000000"/>
                </a:solidFill>
                <a:latin typeface="Arial Black" pitchFamily="34" charset="0"/>
                <a:ea typeface="Calibri" pitchFamily="34" charset="0"/>
                <a:cs typeface="Times New Roman" pitchFamily="18" charset="0"/>
              </a:rPr>
              <a:t> </a:t>
            </a:r>
            <a:r>
              <a:rPr lang="en-US" sz="1600" i="1" dirty="0" err="1" smtClean="0">
                <a:solidFill>
                  <a:srgbClr val="000000"/>
                </a:solidFill>
                <a:latin typeface="Arial Black" pitchFamily="34" charset="0"/>
                <a:ea typeface="Calibri" pitchFamily="34" charset="0"/>
                <a:cs typeface="Times New Roman" pitchFamily="18" charset="0"/>
              </a:rPr>
              <a:t>devenire</a:t>
            </a:r>
            <a:r>
              <a:rPr lang="ro-RO" sz="1600" i="1" dirty="0" smtClean="0">
                <a:solidFill>
                  <a:srgbClr val="000000"/>
                </a:solidFill>
                <a:latin typeface="Arial Black" pitchFamily="34" charset="0"/>
                <a:ea typeface="Calibri" pitchFamily="34" charset="0"/>
                <a:cs typeface="Times New Roman" pitchFamily="18" charset="0"/>
              </a:rPr>
              <a:t>!</a:t>
            </a:r>
            <a:r>
              <a:rPr lang="en-US" sz="1600" i="1" dirty="0" smtClean="0">
                <a:solidFill>
                  <a:srgbClr val="000000"/>
                </a:solidFill>
                <a:latin typeface="Arial Black" pitchFamily="34" charset="0"/>
                <a:ea typeface="Calibri" pitchFamily="34" charset="0"/>
                <a:cs typeface="Times New Roman" pitchFamily="18" charset="0"/>
              </a:rPr>
              <a:t>”</a:t>
            </a:r>
            <a:endParaRPr lang="ro-RO" sz="1600" i="1" dirty="0" smtClean="0">
              <a:solidFill>
                <a:srgbClr val="000000"/>
              </a:solidFill>
              <a:latin typeface="Arial Black" pitchFamily="34" charset="0"/>
              <a:ea typeface="Calibri" pitchFamily="34" charset="0"/>
              <a:cs typeface="Times New Roman" pitchFamily="18" charset="0"/>
            </a:endParaRPr>
          </a:p>
        </p:txBody>
      </p:sp>
      <p:sp>
        <p:nvSpPr>
          <p:cNvPr id="11" name="Rectangle 10"/>
          <p:cNvSpPr/>
          <p:nvPr/>
        </p:nvSpPr>
        <p:spPr>
          <a:xfrm>
            <a:off x="107504" y="3933056"/>
            <a:ext cx="8784976" cy="830997"/>
          </a:xfrm>
          <a:prstGeom prst="rect">
            <a:avLst/>
          </a:prstGeom>
        </p:spPr>
        <p:txBody>
          <a:bodyPr wrap="square">
            <a:spAutoFit/>
          </a:bodyPr>
          <a:lstStyle/>
          <a:p>
            <a:pPr lvl="0" eaLnBrk="0" fontAlgn="base" hangingPunct="0">
              <a:lnSpc>
                <a:spcPct val="150000"/>
              </a:lnSpc>
              <a:spcBef>
                <a:spcPct val="0"/>
              </a:spcBef>
              <a:spcAft>
                <a:spcPct val="0"/>
              </a:spcAft>
              <a:buFontTx/>
              <a:buChar char="•"/>
            </a:pPr>
            <a:r>
              <a:rPr lang="ro-RO" sz="1600" b="1" i="1" dirty="0" smtClean="0">
                <a:latin typeface="Arial Black" pitchFamily="34" charset="0"/>
                <a:ea typeface="Calibri" pitchFamily="34" charset="0"/>
                <a:cs typeface="Times New Roman" pitchFamily="18" charset="0"/>
              </a:rPr>
              <a:t>Dacă iubim copiii suntem obligate să le respectăm dreptul la joacă și dreptul la iubire!</a:t>
            </a:r>
            <a:endParaRPr lang="en-US" sz="1600" b="1" i="1" dirty="0" smtClean="0">
              <a:latin typeface="Arial Black" pitchFamily="34" charset="0"/>
              <a:cs typeface="Arial" pitchFamily="34" charset="0"/>
            </a:endParaRPr>
          </a:p>
        </p:txBody>
      </p:sp>
      <p:sp>
        <p:nvSpPr>
          <p:cNvPr id="12" name="Rectangle 11"/>
          <p:cNvSpPr/>
          <p:nvPr/>
        </p:nvSpPr>
        <p:spPr>
          <a:xfrm>
            <a:off x="0" y="1628800"/>
            <a:ext cx="8964488" cy="830997"/>
          </a:xfrm>
          <a:prstGeom prst="rect">
            <a:avLst/>
          </a:prstGeom>
        </p:spPr>
        <p:txBody>
          <a:bodyPr wrap="square">
            <a:spAutoFit/>
          </a:bodyPr>
          <a:lstStyle/>
          <a:p>
            <a:pPr algn="just">
              <a:lnSpc>
                <a:spcPct val="150000"/>
              </a:lnSpc>
              <a:buFont typeface="Arial" pitchFamily="34" charset="0"/>
              <a:buChar char="•"/>
            </a:pPr>
            <a:r>
              <a:rPr lang="ro-RO" sz="1600" i="1" dirty="0" smtClean="0">
                <a:solidFill>
                  <a:srgbClr val="000000"/>
                </a:solidFill>
                <a:latin typeface="Arial Black" pitchFamily="34" charset="0"/>
                <a:ea typeface="Calibri" pitchFamily="34" charset="0"/>
                <a:cs typeface="Times New Roman" pitchFamily="18" charset="0"/>
              </a:rPr>
              <a:t>Într-o lume stresată și ocupată este urgent să regândim preocupările și strategiile  pe acest capitol?!</a:t>
            </a:r>
            <a:endParaRPr lang="en-US" sz="1600" dirty="0"/>
          </a:p>
        </p:txBody>
      </p:sp>
      <p:sp>
        <p:nvSpPr>
          <p:cNvPr id="13" name="Rectangle 12"/>
          <p:cNvSpPr/>
          <p:nvPr/>
        </p:nvSpPr>
        <p:spPr>
          <a:xfrm>
            <a:off x="0" y="980728"/>
            <a:ext cx="2483769" cy="369332"/>
          </a:xfrm>
          <a:prstGeom prst="rect">
            <a:avLst/>
          </a:prstGeom>
        </p:spPr>
        <p:txBody>
          <a:bodyPr wrap="square">
            <a:spAutoFit/>
          </a:bodyPr>
          <a:lstStyle/>
          <a:p>
            <a:r>
              <a:rPr lang="ro-RO" i="1" dirty="0" smtClean="0">
                <a:solidFill>
                  <a:srgbClr val="000000"/>
                </a:solidFill>
                <a:latin typeface="Arial Black" pitchFamily="34" charset="0"/>
                <a:ea typeface="Calibri" pitchFamily="34" charset="0"/>
                <a:cs typeface="Times New Roman" pitchFamily="18" charset="0"/>
              </a:rPr>
              <a:t>ARGUMENT:</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tografia postatÄ de NLP Romania."/>
          <p:cNvPicPr/>
          <p:nvPr/>
        </p:nvPicPr>
        <p:blipFill>
          <a:blip r:embed="rId2" cstate="print"/>
          <a:srcRect/>
          <a:stretch>
            <a:fillRect/>
          </a:stretch>
        </p:blipFill>
        <p:spPr bwMode="auto">
          <a:xfrm>
            <a:off x="179512" y="1052736"/>
            <a:ext cx="4536504" cy="5688632"/>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3" name="Rectangle 2"/>
          <p:cNvSpPr/>
          <p:nvPr/>
        </p:nvSpPr>
        <p:spPr>
          <a:xfrm>
            <a:off x="395536" y="260648"/>
            <a:ext cx="7560839"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ro-RO" sz="3200" b="1" dirty="0" smtClean="0">
                <a:solidFill>
                  <a:srgbClr val="FF0000"/>
                </a:solidFill>
                <a:latin typeface="Arial Black" pitchFamily="34" charset="0"/>
                <a:ea typeface="Calibri" pitchFamily="34" charset="0"/>
                <a:cs typeface="Times New Roman" pitchFamily="18" charset="0"/>
              </a:rPr>
              <a:t>SOS </a:t>
            </a:r>
            <a:r>
              <a:rPr lang="ro-RO" sz="3200" b="1" dirty="0" smtClean="0">
                <a:latin typeface="Arial Black" pitchFamily="34" charset="0"/>
                <a:ea typeface="Calibri" pitchFamily="34" charset="0"/>
                <a:cs typeface="Times New Roman" pitchFamily="18" charset="0"/>
              </a:rPr>
              <a:t>- NEVOILE EMOȚIONALE </a:t>
            </a:r>
            <a:endParaRPr lang="en-US" sz="3200" b="1" dirty="0">
              <a:latin typeface="Arial Black" pitchFamily="34" charset="0"/>
            </a:endParaRPr>
          </a:p>
        </p:txBody>
      </p:sp>
      <p:sp>
        <p:nvSpPr>
          <p:cNvPr id="4" name="Rectangle 3"/>
          <p:cNvSpPr/>
          <p:nvPr/>
        </p:nvSpPr>
        <p:spPr>
          <a:xfrm>
            <a:off x="5220072" y="1556792"/>
            <a:ext cx="3600400" cy="39703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fontAlgn="base">
              <a:lnSpc>
                <a:spcPct val="150000"/>
              </a:lnSpc>
              <a:spcBef>
                <a:spcPct val="0"/>
              </a:spcBef>
              <a:spcAft>
                <a:spcPct val="0"/>
              </a:spcAft>
            </a:pPr>
            <a:r>
              <a:rPr lang="ro-RO" sz="2400" dirty="0" smtClean="0">
                <a:solidFill>
                  <a:srgbClr val="FF0000"/>
                </a:solidFill>
                <a:latin typeface="Arial Black" pitchFamily="34" charset="0"/>
                <a:ea typeface="Calibri" pitchFamily="34" charset="0"/>
                <a:cs typeface="Helvetica" charset="0"/>
              </a:rPr>
              <a:t>Tu știi </a:t>
            </a:r>
            <a:r>
              <a:rPr lang="en-US" sz="2400" dirty="0" smtClean="0">
                <a:solidFill>
                  <a:srgbClr val="FF0000"/>
                </a:solidFill>
                <a:latin typeface="Arial Black" pitchFamily="34" charset="0"/>
                <a:ea typeface="Calibri" pitchFamily="34" charset="0"/>
                <a:cs typeface="Helvetica" charset="0"/>
              </a:rPr>
              <a:t>c</a:t>
            </a:r>
            <a:r>
              <a:rPr lang="ro-RO" sz="2400" dirty="0" smtClean="0">
                <a:solidFill>
                  <a:srgbClr val="FF0000"/>
                </a:solidFill>
                <a:latin typeface="Arial Black" pitchFamily="34" charset="0"/>
                <a:ea typeface="Calibri" pitchFamily="34" charset="0"/>
                <a:cs typeface="Helvetica" charset="0"/>
              </a:rPr>
              <a:t>â</a:t>
            </a:r>
            <a:r>
              <a:rPr lang="en-US" sz="2400" dirty="0" smtClean="0">
                <a:solidFill>
                  <a:srgbClr val="FF0000"/>
                </a:solidFill>
                <a:latin typeface="Arial Black" pitchFamily="34" charset="0"/>
                <a:ea typeface="Calibri" pitchFamily="34" charset="0"/>
                <a:cs typeface="Helvetica" charset="0"/>
              </a:rPr>
              <a:t>t de d</a:t>
            </a:r>
            <a:r>
              <a:rPr lang="ro-RO" sz="2400" dirty="0" smtClean="0">
                <a:solidFill>
                  <a:srgbClr val="FF0000"/>
                </a:solidFill>
                <a:latin typeface="Arial Black" pitchFamily="34" charset="0"/>
                <a:ea typeface="Calibri" pitchFamily="34" charset="0"/>
                <a:cs typeface="Helvetica" charset="0"/>
              </a:rPr>
              <a:t>ă</a:t>
            </a:r>
            <a:r>
              <a:rPr lang="en-US" sz="2400" dirty="0" smtClean="0">
                <a:solidFill>
                  <a:srgbClr val="FF0000"/>
                </a:solidFill>
                <a:latin typeface="Arial Black" pitchFamily="34" charset="0"/>
                <a:ea typeface="Calibri" pitchFamily="34" charset="0"/>
                <a:cs typeface="Helvetica" charset="0"/>
              </a:rPr>
              <a:t>un</a:t>
            </a:r>
            <a:r>
              <a:rPr lang="ro-RO" sz="2400" dirty="0" smtClean="0">
                <a:solidFill>
                  <a:srgbClr val="FF0000"/>
                </a:solidFill>
                <a:latin typeface="Arial Black" pitchFamily="34" charset="0"/>
                <a:ea typeface="Calibri" pitchFamily="34" charset="0"/>
                <a:cs typeface="Helvetica" charset="0"/>
              </a:rPr>
              <a:t>ă</a:t>
            </a:r>
            <a:r>
              <a:rPr lang="en-US" sz="2400" dirty="0" err="1" smtClean="0">
                <a:solidFill>
                  <a:srgbClr val="FF0000"/>
                </a:solidFill>
                <a:latin typeface="Arial Black" pitchFamily="34" charset="0"/>
                <a:ea typeface="Calibri" pitchFamily="34" charset="0"/>
                <a:cs typeface="Helvetica" charset="0"/>
              </a:rPr>
              <a:t>toare</a:t>
            </a:r>
            <a:r>
              <a:rPr lang="en-US" sz="2400" dirty="0" smtClean="0">
                <a:solidFill>
                  <a:srgbClr val="FF0000"/>
                </a:solidFill>
                <a:latin typeface="Arial Black" pitchFamily="34" charset="0"/>
                <a:ea typeface="Calibri" pitchFamily="34" charset="0"/>
                <a:cs typeface="Helvetica" charset="0"/>
              </a:rPr>
              <a:t> pot </a:t>
            </a:r>
            <a:r>
              <a:rPr lang="en-US" sz="2400" dirty="0" err="1" smtClean="0">
                <a:solidFill>
                  <a:srgbClr val="FF0000"/>
                </a:solidFill>
                <a:latin typeface="Arial Black" pitchFamily="34" charset="0"/>
                <a:ea typeface="Calibri" pitchFamily="34" charset="0"/>
                <a:cs typeface="Helvetica" charset="0"/>
              </a:rPr>
              <a:t>fi</a:t>
            </a:r>
            <a:r>
              <a:rPr lang="en-US" sz="2400" dirty="0" smtClean="0">
                <a:solidFill>
                  <a:srgbClr val="FF0000"/>
                </a:solidFill>
                <a:latin typeface="Arial Black" pitchFamily="34" charset="0"/>
                <a:ea typeface="Calibri" pitchFamily="34" charset="0"/>
                <a:cs typeface="Helvetica" charset="0"/>
              </a:rPr>
              <a:t> </a:t>
            </a:r>
            <a:r>
              <a:rPr lang="en-US" sz="2400" dirty="0" err="1" smtClean="0">
                <a:solidFill>
                  <a:srgbClr val="FF0000"/>
                </a:solidFill>
                <a:latin typeface="Arial Black" pitchFamily="34" charset="0"/>
                <a:ea typeface="Calibri" pitchFamily="34" charset="0"/>
                <a:cs typeface="Helvetica" charset="0"/>
              </a:rPr>
              <a:t>emo</a:t>
            </a:r>
            <a:r>
              <a:rPr lang="ro-RO" sz="2400" dirty="0" smtClean="0">
                <a:solidFill>
                  <a:srgbClr val="FF0000"/>
                </a:solidFill>
                <a:latin typeface="Arial Black" pitchFamily="34" charset="0"/>
                <a:ea typeface="Calibri" pitchFamily="34" charset="0"/>
                <a:cs typeface="Helvetica" charset="0"/>
              </a:rPr>
              <a:t>ț</a:t>
            </a:r>
            <a:r>
              <a:rPr lang="en-US" sz="2400" dirty="0" err="1" smtClean="0">
                <a:solidFill>
                  <a:srgbClr val="FF0000"/>
                </a:solidFill>
                <a:latin typeface="Arial Black" pitchFamily="34" charset="0"/>
                <a:ea typeface="Calibri" pitchFamily="34" charset="0"/>
                <a:cs typeface="Helvetica" charset="0"/>
              </a:rPr>
              <a:t>iile</a:t>
            </a:r>
            <a:r>
              <a:rPr lang="en-US" sz="2400" dirty="0" smtClean="0">
                <a:solidFill>
                  <a:srgbClr val="FF0000"/>
                </a:solidFill>
                <a:latin typeface="Arial Black" pitchFamily="34" charset="0"/>
                <a:ea typeface="Calibri" pitchFamily="34" charset="0"/>
                <a:cs typeface="Helvetica" charset="0"/>
              </a:rPr>
              <a:t> negative? </a:t>
            </a:r>
            <a:r>
              <a:rPr lang="en-US" sz="2400" dirty="0" err="1" smtClean="0">
                <a:solidFill>
                  <a:srgbClr val="FF0000"/>
                </a:solidFill>
                <a:latin typeface="Arial Black" pitchFamily="34" charset="0"/>
                <a:ea typeface="Calibri" pitchFamily="34" charset="0"/>
                <a:cs typeface="Helvetica" charset="0"/>
              </a:rPr>
              <a:t>Limiteaz</a:t>
            </a:r>
            <a:r>
              <a:rPr lang="ro-RO" sz="2400" dirty="0" smtClean="0">
                <a:solidFill>
                  <a:srgbClr val="FF0000"/>
                </a:solidFill>
                <a:latin typeface="Arial Black" pitchFamily="34" charset="0"/>
                <a:ea typeface="Calibri" pitchFamily="34" charset="0"/>
                <a:cs typeface="Helvetica" charset="0"/>
              </a:rPr>
              <a:t>ă</a:t>
            </a:r>
            <a:r>
              <a:rPr lang="en-US" sz="2400" dirty="0" smtClean="0">
                <a:solidFill>
                  <a:srgbClr val="FF0000"/>
                </a:solidFill>
                <a:latin typeface="Arial Black" pitchFamily="34" charset="0"/>
                <a:ea typeface="Calibri" pitchFamily="34" charset="0"/>
                <a:cs typeface="Helvetica" charset="0"/>
              </a:rPr>
              <a:t> </a:t>
            </a:r>
            <a:r>
              <a:rPr lang="en-US" sz="2400" dirty="0" err="1" smtClean="0">
                <a:solidFill>
                  <a:srgbClr val="FF0000"/>
                </a:solidFill>
                <a:latin typeface="Arial Black" pitchFamily="34" charset="0"/>
                <a:ea typeface="Calibri" pitchFamily="34" charset="0"/>
                <a:cs typeface="Helvetica" charset="0"/>
              </a:rPr>
              <a:t>deciziile</a:t>
            </a:r>
            <a:r>
              <a:rPr lang="en-US" sz="2400" dirty="0" smtClean="0">
                <a:solidFill>
                  <a:srgbClr val="FF0000"/>
                </a:solidFill>
                <a:latin typeface="Arial Black" pitchFamily="34" charset="0"/>
                <a:ea typeface="Calibri" pitchFamily="34" charset="0"/>
                <a:cs typeface="Helvetica" charset="0"/>
              </a:rPr>
              <a:t>, </a:t>
            </a:r>
            <a:r>
              <a:rPr lang="ro-RO" sz="2400" dirty="0" smtClean="0">
                <a:solidFill>
                  <a:srgbClr val="FF0000"/>
                </a:solidFill>
                <a:latin typeface="Arial Black" pitchFamily="34" charset="0"/>
                <a:ea typeface="Calibri" pitchFamily="34" charset="0"/>
                <a:cs typeface="Helvetica" charset="0"/>
              </a:rPr>
              <a:t>î</a:t>
            </a:r>
            <a:r>
              <a:rPr lang="en-US" sz="2400" dirty="0" err="1" smtClean="0">
                <a:solidFill>
                  <a:srgbClr val="FF0000"/>
                </a:solidFill>
                <a:latin typeface="Arial Black" pitchFamily="34" charset="0"/>
                <a:ea typeface="Calibri" pitchFamily="34" charset="0"/>
                <a:cs typeface="Helvetica" charset="0"/>
              </a:rPr>
              <a:t>ngr</a:t>
            </a:r>
            <a:r>
              <a:rPr lang="ro-RO" sz="2400" dirty="0" smtClean="0">
                <a:solidFill>
                  <a:srgbClr val="FF0000"/>
                </a:solidFill>
                <a:latin typeface="Arial Black" pitchFamily="34" charset="0"/>
                <a:ea typeface="Calibri" pitchFamily="34" charset="0"/>
                <a:cs typeface="Helvetica" charset="0"/>
              </a:rPr>
              <a:t>ă</a:t>
            </a:r>
            <a:r>
              <a:rPr lang="en-US" sz="2400" dirty="0" err="1" smtClean="0">
                <a:solidFill>
                  <a:srgbClr val="FF0000"/>
                </a:solidFill>
                <a:latin typeface="Arial Black" pitchFamily="34" charset="0"/>
                <a:ea typeface="Calibri" pitchFamily="34" charset="0"/>
                <a:cs typeface="Helvetica" charset="0"/>
              </a:rPr>
              <a:t>desc</a:t>
            </a:r>
            <a:r>
              <a:rPr lang="en-US" sz="2400" dirty="0" smtClean="0">
                <a:solidFill>
                  <a:srgbClr val="FF0000"/>
                </a:solidFill>
                <a:latin typeface="Arial Black" pitchFamily="34" charset="0"/>
                <a:ea typeface="Calibri" pitchFamily="34" charset="0"/>
                <a:cs typeface="Helvetica" charset="0"/>
              </a:rPr>
              <a:t> </a:t>
            </a:r>
            <a:r>
              <a:rPr lang="en-US" sz="2400" dirty="0" err="1" smtClean="0">
                <a:solidFill>
                  <a:srgbClr val="FF0000"/>
                </a:solidFill>
                <a:latin typeface="Arial Black" pitchFamily="34" charset="0"/>
                <a:ea typeface="Calibri" pitchFamily="34" charset="0"/>
                <a:cs typeface="Helvetica" charset="0"/>
              </a:rPr>
              <a:t>visele</a:t>
            </a:r>
            <a:r>
              <a:rPr lang="en-US" sz="2400" dirty="0" smtClean="0">
                <a:solidFill>
                  <a:srgbClr val="FF0000"/>
                </a:solidFill>
                <a:latin typeface="Arial Black" pitchFamily="34" charset="0"/>
                <a:ea typeface="Calibri" pitchFamily="34" charset="0"/>
                <a:cs typeface="Helvetica" charset="0"/>
              </a:rPr>
              <a:t>, </a:t>
            </a:r>
            <a:r>
              <a:rPr lang="ro-RO" sz="2400" dirty="0" smtClean="0">
                <a:solidFill>
                  <a:srgbClr val="FF0000"/>
                </a:solidFill>
                <a:latin typeface="Arial Black" pitchFamily="34" charset="0"/>
                <a:ea typeface="Calibri" pitchFamily="34" charset="0"/>
                <a:cs typeface="Helvetica" charset="0"/>
              </a:rPr>
              <a:t>î</a:t>
            </a:r>
            <a:r>
              <a:rPr lang="en-US" sz="2400" dirty="0" err="1" smtClean="0">
                <a:solidFill>
                  <a:srgbClr val="FF0000"/>
                </a:solidFill>
                <a:latin typeface="Arial Black" pitchFamily="34" charset="0"/>
                <a:ea typeface="Calibri" pitchFamily="34" charset="0"/>
                <a:cs typeface="Helvetica" charset="0"/>
              </a:rPr>
              <a:t>mboln</a:t>
            </a:r>
            <a:r>
              <a:rPr lang="ro-RO" sz="2400" dirty="0" smtClean="0">
                <a:solidFill>
                  <a:srgbClr val="FF0000"/>
                </a:solidFill>
                <a:latin typeface="Arial Black" pitchFamily="34" charset="0"/>
                <a:ea typeface="Calibri" pitchFamily="34" charset="0"/>
                <a:cs typeface="Helvetica" charset="0"/>
              </a:rPr>
              <a:t>ă</a:t>
            </a:r>
            <a:r>
              <a:rPr lang="en-US" sz="2400" dirty="0" err="1" smtClean="0">
                <a:solidFill>
                  <a:srgbClr val="FF0000"/>
                </a:solidFill>
                <a:latin typeface="Arial Black" pitchFamily="34" charset="0"/>
                <a:ea typeface="Calibri" pitchFamily="34" charset="0"/>
                <a:cs typeface="Helvetica" charset="0"/>
              </a:rPr>
              <a:t>vesc</a:t>
            </a:r>
            <a:r>
              <a:rPr lang="en-US" sz="2400" dirty="0" smtClean="0">
                <a:solidFill>
                  <a:srgbClr val="FF0000"/>
                </a:solidFill>
                <a:latin typeface="Arial Black" pitchFamily="34" charset="0"/>
                <a:ea typeface="Calibri" pitchFamily="34" charset="0"/>
                <a:cs typeface="Helvetica" charset="0"/>
              </a:rPr>
              <a:t> </a:t>
            </a:r>
            <a:r>
              <a:rPr lang="en-US" sz="2400" dirty="0" err="1" smtClean="0">
                <a:solidFill>
                  <a:srgbClr val="FF0000"/>
                </a:solidFill>
                <a:latin typeface="Arial Black" pitchFamily="34" charset="0"/>
                <a:ea typeface="Calibri" pitchFamily="34" charset="0"/>
                <a:cs typeface="Helvetica" charset="0"/>
              </a:rPr>
              <a:t>sufletul</a:t>
            </a:r>
            <a:r>
              <a:rPr lang="en-US" sz="2400" dirty="0" smtClean="0">
                <a:solidFill>
                  <a:srgbClr val="FF0000"/>
                </a:solidFill>
                <a:latin typeface="Arial Black" pitchFamily="34" charset="0"/>
                <a:ea typeface="Calibri" pitchFamily="34" charset="0"/>
                <a:cs typeface="Helvetica" charset="0"/>
              </a:rPr>
              <a:t> ...</a:t>
            </a:r>
            <a:endParaRPr lang="ro-RO" sz="2400" dirty="0" smtClean="0">
              <a:solidFill>
                <a:srgbClr val="FF0000"/>
              </a:solidFill>
              <a:latin typeface="Arial Black" pitchFamily="34" charset="0"/>
              <a:ea typeface="Calibri" pitchFamily="34" charset="0"/>
              <a:cs typeface="Helvetica"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8604448" cy="1077218"/>
          </a:xfrm>
          <a:prstGeom prst="rect">
            <a:avLst/>
          </a:prstGeom>
        </p:spPr>
        <p:txBody>
          <a:bodyPr wrap="square">
            <a:spAutoFit/>
          </a:bodyPr>
          <a:lstStyle/>
          <a:p>
            <a:pPr algn="ctr"/>
            <a:r>
              <a:rPr lang="ro-RO" sz="3200" b="1" dirty="0" smtClean="0">
                <a:latin typeface="Arial Black" pitchFamily="34" charset="0"/>
                <a:ea typeface="Calibri" pitchFamily="34" charset="0"/>
                <a:cs typeface="Times New Roman" pitchFamily="18" charset="0"/>
              </a:rPr>
              <a:t>Cunoaștem adevărul nu numai prin rațiune,  ci și prin inmă!”. </a:t>
            </a:r>
            <a:endParaRPr lang="en-US" sz="3200" dirty="0">
              <a:latin typeface="Arial Black" pitchFamily="34" charset="0"/>
            </a:endParaRPr>
          </a:p>
        </p:txBody>
      </p:sp>
      <p:pic>
        <p:nvPicPr>
          <p:cNvPr id="3" name="Picture 2" descr="Fotografia postatÄ de NLP Romania."/>
          <p:cNvPicPr/>
          <p:nvPr/>
        </p:nvPicPr>
        <p:blipFill>
          <a:blip r:embed="rId2" cstate="print"/>
          <a:srcRect/>
          <a:stretch>
            <a:fillRect/>
          </a:stretch>
        </p:blipFill>
        <p:spPr bwMode="auto">
          <a:xfrm>
            <a:off x="1259632" y="1556792"/>
            <a:ext cx="6696744" cy="5143475"/>
          </a:xfrm>
          <a:prstGeom prst="rect">
            <a:avLst/>
          </a:prstGeom>
          <a:ln>
            <a:headEnd/>
            <a:tailEnd/>
          </a:ln>
        </p:spPr>
        <p:style>
          <a:lnRef idx="2">
            <a:schemeClr val="accent3"/>
          </a:lnRef>
          <a:fillRef idx="1">
            <a:schemeClr val="lt1"/>
          </a:fillRef>
          <a:effectRef idx="0">
            <a:schemeClr val="accent3"/>
          </a:effectRef>
          <a:fontRef idx="minor">
            <a:schemeClr val="dk1"/>
          </a:fontRef>
        </p:style>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657"/>
            <a:ext cx="9144000"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fontAlgn="base">
              <a:spcBef>
                <a:spcPct val="0"/>
              </a:spcBef>
              <a:spcAft>
                <a:spcPct val="0"/>
              </a:spcAft>
            </a:pPr>
            <a:r>
              <a:rPr lang="en-US" sz="3200" i="1" dirty="0" err="1" smtClean="0">
                <a:solidFill>
                  <a:srgbClr val="FF0000"/>
                </a:solidFill>
                <a:latin typeface="Arial Black" pitchFamily="34" charset="0"/>
                <a:ea typeface="Calibri" pitchFamily="34" charset="0"/>
                <a:cs typeface="Helvetica" charset="0"/>
              </a:rPr>
              <a:t>Preg</a:t>
            </a:r>
            <a:r>
              <a:rPr lang="ro-RO" sz="3200" i="1" dirty="0" smtClean="0">
                <a:solidFill>
                  <a:srgbClr val="FF0000"/>
                </a:solidFill>
                <a:latin typeface="Arial Black" pitchFamily="34" charset="0"/>
                <a:ea typeface="Calibri" pitchFamily="34" charset="0"/>
                <a:cs typeface="Helvetica" charset="0"/>
              </a:rPr>
              <a:t>ă</a:t>
            </a:r>
            <a:r>
              <a:rPr lang="en-US" sz="3200" i="1" dirty="0" err="1" smtClean="0">
                <a:solidFill>
                  <a:srgbClr val="FF0000"/>
                </a:solidFill>
                <a:latin typeface="Arial Black" pitchFamily="34" charset="0"/>
                <a:ea typeface="Calibri" pitchFamily="34" charset="0"/>
                <a:cs typeface="Helvetica" charset="0"/>
              </a:rPr>
              <a:t>te</a:t>
            </a:r>
            <a:r>
              <a:rPr lang="ro-RO" sz="3200" i="1" dirty="0" smtClean="0">
                <a:solidFill>
                  <a:srgbClr val="FF0000"/>
                </a:solidFill>
                <a:latin typeface="Arial Black" pitchFamily="34" charset="0"/>
                <a:ea typeface="Calibri" pitchFamily="34" charset="0"/>
                <a:cs typeface="Helvetica" charset="0"/>
              </a:rPr>
              <a:t>ș</a:t>
            </a:r>
            <a:r>
              <a:rPr lang="en-US" sz="3200" i="1" dirty="0" err="1" smtClean="0">
                <a:solidFill>
                  <a:srgbClr val="FF0000"/>
                </a:solidFill>
                <a:latin typeface="Arial Black" pitchFamily="34" charset="0"/>
                <a:ea typeface="Calibri" pitchFamily="34" charset="0"/>
                <a:cs typeface="Helvetica" charset="0"/>
              </a:rPr>
              <a:t>te-te</a:t>
            </a:r>
            <a:r>
              <a:rPr lang="en-US" sz="3200" i="1" dirty="0" smtClean="0">
                <a:solidFill>
                  <a:srgbClr val="FF0000"/>
                </a:solidFill>
                <a:latin typeface="Arial Black" pitchFamily="34" charset="0"/>
                <a:ea typeface="Calibri" pitchFamily="34" charset="0"/>
                <a:cs typeface="Helvetica" charset="0"/>
              </a:rPr>
              <a:t> p</a:t>
            </a:r>
            <a:r>
              <a:rPr lang="ro-RO" sz="3200" i="1" dirty="0" smtClean="0">
                <a:solidFill>
                  <a:srgbClr val="FF0000"/>
                </a:solidFill>
                <a:latin typeface="Arial Black" pitchFamily="34" charset="0"/>
                <a:ea typeface="Calibri" pitchFamily="34" charset="0"/>
                <a:cs typeface="Helvetica" charset="0"/>
              </a:rPr>
              <a:t>entru </a:t>
            </a:r>
            <a:r>
              <a:rPr lang="en-US" sz="3200" i="1" dirty="0" err="1" smtClean="0">
                <a:solidFill>
                  <a:srgbClr val="FF0000"/>
                </a:solidFill>
                <a:latin typeface="Arial Black" pitchFamily="34" charset="0"/>
                <a:ea typeface="Calibri" pitchFamily="34" charset="0"/>
                <a:cs typeface="Helvetica" charset="0"/>
              </a:rPr>
              <a:t>fiecare</a:t>
            </a:r>
            <a:r>
              <a:rPr lang="en-US" sz="3200" i="1" dirty="0" smtClean="0">
                <a:solidFill>
                  <a:srgbClr val="FF0000"/>
                </a:solidFill>
                <a:latin typeface="Arial Black" pitchFamily="34" charset="0"/>
                <a:ea typeface="Calibri" pitchFamily="34" charset="0"/>
                <a:cs typeface="Helvetica" charset="0"/>
              </a:rPr>
              <a:t> </a:t>
            </a:r>
            <a:r>
              <a:rPr lang="ro-RO" sz="3200" i="1" dirty="0" smtClean="0">
                <a:solidFill>
                  <a:srgbClr val="FF0000"/>
                </a:solidFill>
                <a:latin typeface="Arial Black" pitchFamily="34" charset="0"/>
                <a:ea typeface="Calibri" pitchFamily="34" charset="0"/>
                <a:cs typeface="Helvetica" charset="0"/>
              </a:rPr>
              <a:t>î</a:t>
            </a:r>
            <a:r>
              <a:rPr lang="en-US" sz="3200" i="1" dirty="0" err="1" smtClean="0">
                <a:solidFill>
                  <a:srgbClr val="FF0000"/>
                </a:solidFill>
                <a:latin typeface="Arial Black" pitchFamily="34" charset="0"/>
                <a:ea typeface="Calibri" pitchFamily="34" charset="0"/>
                <a:cs typeface="Helvetica" charset="0"/>
              </a:rPr>
              <a:t>nt</a:t>
            </a:r>
            <a:r>
              <a:rPr lang="ro-RO" sz="3200" i="1" dirty="0" smtClean="0">
                <a:solidFill>
                  <a:srgbClr val="FF0000"/>
                </a:solidFill>
                <a:latin typeface="Arial Black" pitchFamily="34" charset="0"/>
                <a:ea typeface="Calibri" pitchFamily="34" charset="0"/>
                <a:cs typeface="Helvetica" charset="0"/>
              </a:rPr>
              <a:t>â</a:t>
            </a:r>
            <a:r>
              <a:rPr lang="en-US" sz="3200" i="1" dirty="0" err="1" smtClean="0">
                <a:solidFill>
                  <a:srgbClr val="FF0000"/>
                </a:solidFill>
                <a:latin typeface="Arial Black" pitchFamily="34" charset="0"/>
                <a:ea typeface="Calibri" pitchFamily="34" charset="0"/>
                <a:cs typeface="Helvetica" charset="0"/>
              </a:rPr>
              <a:t>lnire</a:t>
            </a:r>
            <a:r>
              <a:rPr lang="en-US" sz="3200" i="1" dirty="0" smtClean="0">
                <a:solidFill>
                  <a:srgbClr val="FF0000"/>
                </a:solidFill>
                <a:latin typeface="Arial Black" pitchFamily="34" charset="0"/>
                <a:ea typeface="Calibri" pitchFamily="34" charset="0"/>
                <a:cs typeface="Helvetica" charset="0"/>
              </a:rPr>
              <a:t> cu </a:t>
            </a:r>
            <a:r>
              <a:rPr lang="en-US" sz="3200" i="1" dirty="0" err="1" smtClean="0">
                <a:solidFill>
                  <a:srgbClr val="FF0000"/>
                </a:solidFill>
                <a:latin typeface="Arial Black" pitchFamily="34" charset="0"/>
                <a:ea typeface="Calibri" pitchFamily="34" charset="0"/>
                <a:cs typeface="Helvetica" charset="0"/>
              </a:rPr>
              <a:t>ei</a:t>
            </a:r>
            <a:r>
              <a:rPr lang="en-US" sz="3200" i="1" dirty="0" smtClean="0">
                <a:solidFill>
                  <a:srgbClr val="FF0000"/>
                </a:solidFill>
                <a:latin typeface="Arial Black" pitchFamily="34" charset="0"/>
                <a:ea typeface="Calibri" pitchFamily="34" charset="0"/>
                <a:cs typeface="Helvetica" charset="0"/>
              </a:rPr>
              <a:t>, </a:t>
            </a:r>
            <a:r>
              <a:rPr lang="en-US" sz="3200" i="1" dirty="0" err="1" smtClean="0">
                <a:solidFill>
                  <a:srgbClr val="FF0000"/>
                </a:solidFill>
                <a:latin typeface="Arial Black" pitchFamily="34" charset="0"/>
                <a:ea typeface="Calibri" pitchFamily="34" charset="0"/>
                <a:cs typeface="Helvetica" charset="0"/>
              </a:rPr>
              <a:t>copiii</a:t>
            </a:r>
            <a:r>
              <a:rPr lang="en-US" sz="3200" i="1" dirty="0" smtClean="0">
                <a:solidFill>
                  <a:srgbClr val="FF0000"/>
                </a:solidFill>
                <a:latin typeface="Arial Black" pitchFamily="34" charset="0"/>
                <a:ea typeface="Calibri" pitchFamily="34" charset="0"/>
                <a:cs typeface="Helvetica" charset="0"/>
              </a:rPr>
              <a:t> , cu </a:t>
            </a:r>
            <a:r>
              <a:rPr lang="en-US" sz="3200" i="1" dirty="0" err="1" smtClean="0">
                <a:solidFill>
                  <a:srgbClr val="FF0000"/>
                </a:solidFill>
                <a:latin typeface="Arial Black" pitchFamily="34" charset="0"/>
                <a:ea typeface="Calibri" pitchFamily="34" charset="0"/>
                <a:cs typeface="Helvetica" charset="0"/>
              </a:rPr>
              <a:t>inima</a:t>
            </a:r>
            <a:r>
              <a:rPr lang="en-US" sz="3200" i="1" dirty="0" smtClean="0">
                <a:solidFill>
                  <a:srgbClr val="FF0000"/>
                </a:solidFill>
                <a:latin typeface="Arial Black" pitchFamily="34" charset="0"/>
                <a:ea typeface="Calibri" pitchFamily="34" charset="0"/>
                <a:cs typeface="Helvetica" charset="0"/>
              </a:rPr>
              <a:t>!!!</a:t>
            </a:r>
            <a:endParaRPr lang="en-US" sz="3200" i="1" dirty="0" smtClean="0">
              <a:solidFill>
                <a:srgbClr val="FF0000"/>
              </a:solidFill>
              <a:latin typeface="Arial Black" pitchFamily="34" charset="0"/>
              <a:cs typeface="Arial" pitchFamily="34" charset="0"/>
            </a:endParaRPr>
          </a:p>
        </p:txBody>
      </p:sp>
      <p:pic>
        <p:nvPicPr>
          <p:cNvPr id="3" name="Picture 2" descr="Fotografia postatÄ de NLP Romania."/>
          <p:cNvPicPr/>
          <p:nvPr/>
        </p:nvPicPr>
        <p:blipFill>
          <a:blip r:embed="rId2" cstate="print"/>
          <a:srcRect/>
          <a:stretch>
            <a:fillRect/>
          </a:stretch>
        </p:blipFill>
        <p:spPr bwMode="auto">
          <a:xfrm>
            <a:off x="1475656" y="1556792"/>
            <a:ext cx="5688632" cy="5112568"/>
          </a:xfrm>
          <a:prstGeom prst="rect">
            <a:avLst/>
          </a:prstGeom>
          <a:ln>
            <a:headEnd/>
            <a:tailEnd/>
          </a:ln>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2420888"/>
            <a:ext cx="8856984" cy="3416320"/>
          </a:xfrm>
          <a:prstGeom prst="rect">
            <a:avLst/>
          </a:prstGeom>
        </p:spPr>
        <p:txBody>
          <a:bodyPr wrap="square">
            <a:spAutoFit/>
          </a:bodyPr>
          <a:lstStyle/>
          <a:p>
            <a:pPr algn="just" fontAlgn="base">
              <a:lnSpc>
                <a:spcPct val="150000"/>
              </a:lnSpc>
              <a:spcBef>
                <a:spcPct val="0"/>
              </a:spcBef>
              <a:spcAft>
                <a:spcPct val="0"/>
              </a:spcAft>
              <a:buFont typeface="Arial" pitchFamily="34" charset="0"/>
              <a:buChar char="•"/>
            </a:pPr>
            <a:r>
              <a:rPr lang="en-US" b="1" i="1" dirty="0" err="1" smtClean="0">
                <a:latin typeface="Arial Black" pitchFamily="34" charset="0"/>
                <a:cs typeface="Times New Roman" pitchFamily="18" charset="0"/>
              </a:rPr>
              <a:t>Îmbinarea</a:t>
            </a:r>
            <a:r>
              <a:rPr lang="en-US" b="1" i="1" dirty="0" smtClean="0">
                <a:latin typeface="Arial Black" pitchFamily="34" charset="0"/>
                <a:cs typeface="Times New Roman" pitchFamily="18" charset="0"/>
              </a:rPr>
              <a:t> </a:t>
            </a:r>
            <a:r>
              <a:rPr lang="en-US" b="1" i="1" dirty="0" err="1" smtClean="0">
                <a:latin typeface="Arial Black" pitchFamily="34" charset="0"/>
                <a:cs typeface="Times New Roman" pitchFamily="18" charset="0"/>
              </a:rPr>
              <a:t>metodelor</a:t>
            </a:r>
            <a:r>
              <a:rPr lang="en-US" b="1" i="1" dirty="0" smtClean="0">
                <a:latin typeface="Arial Black" pitchFamily="34" charset="0"/>
                <a:cs typeface="Times New Roman" pitchFamily="18" charset="0"/>
              </a:rPr>
              <a:t> </a:t>
            </a:r>
            <a:r>
              <a:rPr lang="en-US" b="1" i="1" dirty="0" err="1" smtClean="0">
                <a:latin typeface="Arial Black" pitchFamily="34" charset="0"/>
                <a:cs typeface="Times New Roman" pitchFamily="18" charset="0"/>
              </a:rPr>
              <a:t>clasice</a:t>
            </a:r>
            <a:r>
              <a:rPr lang="en-US" b="1" i="1" dirty="0" smtClean="0">
                <a:latin typeface="Arial Black" pitchFamily="34" charset="0"/>
                <a:cs typeface="Times New Roman" pitchFamily="18" charset="0"/>
              </a:rPr>
              <a:t> cu </a:t>
            </a:r>
            <a:r>
              <a:rPr lang="en-US" b="1" i="1" dirty="0" err="1" smtClean="0">
                <a:latin typeface="Arial Black" pitchFamily="34" charset="0"/>
                <a:cs typeface="Times New Roman" pitchFamily="18" charset="0"/>
              </a:rPr>
              <a:t>cele</a:t>
            </a:r>
            <a:r>
              <a:rPr lang="en-US" b="1" i="1" dirty="0" smtClean="0">
                <a:latin typeface="Arial Black" pitchFamily="34" charset="0"/>
                <a:cs typeface="Times New Roman" pitchFamily="18" charset="0"/>
              </a:rPr>
              <a:t> </a:t>
            </a:r>
            <a:r>
              <a:rPr lang="en-US" b="1" i="1" dirty="0" err="1" smtClean="0">
                <a:latin typeface="Arial Black" pitchFamily="34" charset="0"/>
                <a:cs typeface="Times New Roman" pitchFamily="18" charset="0"/>
              </a:rPr>
              <a:t>moderne</a:t>
            </a:r>
            <a:r>
              <a:rPr lang="en-US" b="1" i="1" dirty="0" smtClean="0">
                <a:latin typeface="Arial Black" pitchFamily="34" charset="0"/>
                <a:cs typeface="Times New Roman" pitchFamily="18" charset="0"/>
              </a:rPr>
              <a:t> </a:t>
            </a:r>
            <a:r>
              <a:rPr lang="en-US" b="1" i="1" dirty="0" err="1" smtClean="0">
                <a:latin typeface="Arial Black" pitchFamily="34" charset="0"/>
                <a:cs typeface="Times New Roman" pitchFamily="18" charset="0"/>
              </a:rPr>
              <a:t>în</a:t>
            </a:r>
            <a:r>
              <a:rPr lang="en-US" b="1" i="1" dirty="0" smtClean="0">
                <a:latin typeface="Arial Black" pitchFamily="34" charset="0"/>
                <a:cs typeface="Times New Roman" pitchFamily="18" charset="0"/>
              </a:rPr>
              <a:t> </a:t>
            </a:r>
            <a:r>
              <a:rPr lang="en-US" b="1" i="1" dirty="0" err="1" smtClean="0">
                <a:latin typeface="Arial Black" pitchFamily="34" charset="0"/>
                <a:cs typeface="Times New Roman" pitchFamily="18" charset="0"/>
              </a:rPr>
              <a:t>derularea</a:t>
            </a:r>
            <a:r>
              <a:rPr lang="en-US" b="1" i="1" dirty="0" smtClean="0">
                <a:latin typeface="Arial Black" pitchFamily="34" charset="0"/>
                <a:cs typeface="Times New Roman" pitchFamily="18" charset="0"/>
              </a:rPr>
              <a:t> </a:t>
            </a:r>
            <a:r>
              <a:rPr lang="en-US" b="1" i="1" dirty="0" err="1" smtClean="0">
                <a:latin typeface="Arial Black" pitchFamily="34" charset="0"/>
                <a:cs typeface="Times New Roman" pitchFamily="18" charset="0"/>
              </a:rPr>
              <a:t>demersului</a:t>
            </a:r>
            <a:r>
              <a:rPr lang="en-US" b="1" i="1" dirty="0" smtClean="0">
                <a:latin typeface="Arial Black" pitchFamily="34" charset="0"/>
                <a:cs typeface="Times New Roman" pitchFamily="18" charset="0"/>
              </a:rPr>
              <a:t> didactic, </a:t>
            </a:r>
            <a:r>
              <a:rPr lang="en-US" b="1" i="1" dirty="0" err="1" smtClean="0">
                <a:latin typeface="Arial Black" pitchFamily="34" charset="0"/>
                <a:cs typeface="Times New Roman" pitchFamily="18" charset="0"/>
              </a:rPr>
              <a:t>alegerea</a:t>
            </a:r>
            <a:r>
              <a:rPr lang="en-US" b="1" i="1" dirty="0" smtClean="0">
                <a:latin typeface="Arial Black" pitchFamily="34" charset="0"/>
                <a:cs typeface="Times New Roman" pitchFamily="18" charset="0"/>
              </a:rPr>
              <a:t> </a:t>
            </a:r>
            <a:r>
              <a:rPr lang="en-US" b="1" i="1" dirty="0" err="1" smtClean="0">
                <a:latin typeface="Arial Black" pitchFamily="34" charset="0"/>
                <a:cs typeface="Times New Roman" pitchFamily="18" charset="0"/>
              </a:rPr>
              <a:t>temelor</a:t>
            </a:r>
            <a:r>
              <a:rPr lang="en-US" b="1" i="1" dirty="0" smtClean="0">
                <a:latin typeface="Arial Black" pitchFamily="34" charset="0"/>
                <a:cs typeface="Times New Roman" pitchFamily="18" charset="0"/>
              </a:rPr>
              <a:t> de </a:t>
            </a:r>
            <a:r>
              <a:rPr lang="en-US" b="1" i="1" dirty="0" err="1" smtClean="0">
                <a:latin typeface="Arial Black" pitchFamily="34" charset="0"/>
                <a:cs typeface="Times New Roman" pitchFamily="18" charset="0"/>
              </a:rPr>
              <a:t>studiu</a:t>
            </a:r>
            <a:r>
              <a:rPr lang="en-US" b="1" i="1" dirty="0" smtClean="0">
                <a:latin typeface="Arial Black" pitchFamily="34" charset="0"/>
                <a:cs typeface="Times New Roman" pitchFamily="18" charset="0"/>
              </a:rPr>
              <a:t> </a:t>
            </a:r>
            <a:r>
              <a:rPr lang="en-US" b="1" i="1" dirty="0" err="1" smtClean="0">
                <a:latin typeface="Arial Black" pitchFamily="34" charset="0"/>
                <a:cs typeface="Times New Roman" pitchFamily="18" charset="0"/>
              </a:rPr>
              <a:t>în</a:t>
            </a:r>
            <a:r>
              <a:rPr lang="en-US" b="1" i="1" dirty="0" smtClean="0">
                <a:latin typeface="Arial Black" pitchFamily="34" charset="0"/>
                <a:cs typeface="Times New Roman" pitchFamily="18" charset="0"/>
              </a:rPr>
              <a:t> </a:t>
            </a:r>
            <a:r>
              <a:rPr lang="en-US" b="1" i="1" dirty="0" err="1" smtClean="0">
                <a:latin typeface="Arial Black" pitchFamily="34" charset="0"/>
                <a:cs typeface="Times New Roman" pitchFamily="18" charset="0"/>
              </a:rPr>
              <a:t>funcţie</a:t>
            </a:r>
            <a:r>
              <a:rPr lang="en-US" b="1" i="1" dirty="0" smtClean="0">
                <a:latin typeface="Arial Black" pitchFamily="34" charset="0"/>
                <a:cs typeface="Times New Roman" pitchFamily="18" charset="0"/>
              </a:rPr>
              <a:t> de </a:t>
            </a:r>
            <a:r>
              <a:rPr lang="en-US" b="1" i="1" dirty="0" err="1" smtClean="0">
                <a:latin typeface="Arial Black" pitchFamily="34" charset="0"/>
                <a:cs typeface="Times New Roman" pitchFamily="18" charset="0"/>
              </a:rPr>
              <a:t>interesele</a:t>
            </a:r>
            <a:r>
              <a:rPr lang="en-US" b="1" i="1" dirty="0" smtClean="0">
                <a:latin typeface="Arial Black" pitchFamily="34" charset="0"/>
                <a:cs typeface="Times New Roman" pitchFamily="18" charset="0"/>
              </a:rPr>
              <a:t> </a:t>
            </a:r>
            <a:r>
              <a:rPr lang="en-US" b="1" i="1" dirty="0" err="1" smtClean="0">
                <a:latin typeface="Arial Black" pitchFamily="34" charset="0"/>
                <a:cs typeface="Times New Roman" pitchFamily="18" charset="0"/>
              </a:rPr>
              <a:t>educabililor</a:t>
            </a:r>
            <a:r>
              <a:rPr lang="en-US" b="1" i="1" dirty="0" smtClean="0">
                <a:latin typeface="Arial Black" pitchFamily="34" charset="0"/>
                <a:cs typeface="Times New Roman" pitchFamily="18" charset="0"/>
              </a:rPr>
              <a:t>.</a:t>
            </a:r>
            <a:endParaRPr lang="ro-RO" b="1" i="1" dirty="0" smtClean="0">
              <a:latin typeface="Arial Black" pitchFamily="34" charset="0"/>
              <a:cs typeface="Times New Roman" pitchFamily="18" charset="0"/>
            </a:endParaRPr>
          </a:p>
          <a:p>
            <a:pPr algn="just" fontAlgn="base">
              <a:lnSpc>
                <a:spcPct val="150000"/>
              </a:lnSpc>
              <a:spcBef>
                <a:spcPct val="0"/>
              </a:spcBef>
              <a:spcAft>
                <a:spcPct val="0"/>
              </a:spcAft>
            </a:pPr>
            <a:endParaRPr lang="ro-RO" b="1" i="1" dirty="0" smtClean="0">
              <a:solidFill>
                <a:srgbClr val="000000"/>
              </a:solidFill>
              <a:latin typeface="Arial Black" pitchFamily="34" charset="0"/>
              <a:ea typeface="Times New Roman" pitchFamily="18" charset="0"/>
              <a:cs typeface="Times New Roman" pitchFamily="18" charset="0"/>
            </a:endParaRPr>
          </a:p>
          <a:p>
            <a:pPr algn="just" fontAlgn="base">
              <a:lnSpc>
                <a:spcPct val="150000"/>
              </a:lnSpc>
              <a:spcBef>
                <a:spcPct val="0"/>
              </a:spcBef>
              <a:spcAft>
                <a:spcPct val="0"/>
              </a:spcAft>
            </a:pPr>
            <a:endParaRPr lang="ro-RO" b="1" i="1" dirty="0" smtClean="0">
              <a:solidFill>
                <a:srgbClr val="000000"/>
              </a:solidFill>
              <a:latin typeface="Arial Black" pitchFamily="34" charset="0"/>
              <a:ea typeface="Times New Roman" pitchFamily="18" charset="0"/>
              <a:cs typeface="Times New Roman" pitchFamily="18" charset="0"/>
            </a:endParaRPr>
          </a:p>
          <a:p>
            <a:pPr algn="just" fontAlgn="base">
              <a:lnSpc>
                <a:spcPct val="150000"/>
              </a:lnSpc>
              <a:spcBef>
                <a:spcPct val="0"/>
              </a:spcBef>
              <a:spcAft>
                <a:spcPct val="0"/>
              </a:spcAft>
              <a:buFont typeface="Arial" pitchFamily="34" charset="0"/>
              <a:buChar char="•"/>
            </a:pPr>
            <a:r>
              <a:rPr lang="en-US" b="1" i="1" dirty="0" err="1" smtClean="0">
                <a:solidFill>
                  <a:srgbClr val="000000"/>
                </a:solidFill>
                <a:latin typeface="Arial Black" pitchFamily="34" charset="0"/>
                <a:ea typeface="Times New Roman" pitchFamily="18" charset="0"/>
                <a:cs typeface="Times New Roman" pitchFamily="18" charset="0"/>
              </a:rPr>
              <a:t>Copilul</a:t>
            </a:r>
            <a:r>
              <a:rPr lang="en-US" b="1" i="1" dirty="0" smtClean="0">
                <a:solidFill>
                  <a:srgbClr val="000000"/>
                </a:solidFill>
                <a:latin typeface="Arial Black" pitchFamily="34" charset="0"/>
                <a:ea typeface="Times New Roman" pitchFamily="18" charset="0"/>
                <a:cs typeface="Times New Roman" pitchFamily="18" charset="0"/>
              </a:rPr>
              <a:t>, ca </a:t>
            </a:r>
            <a:r>
              <a:rPr lang="en-US" b="1" i="1" dirty="0" err="1" smtClean="0">
                <a:solidFill>
                  <a:srgbClr val="000000"/>
                </a:solidFill>
                <a:latin typeface="Arial Black" pitchFamily="34" charset="0"/>
                <a:ea typeface="Times New Roman" pitchFamily="18" charset="0"/>
                <a:cs typeface="Times New Roman" pitchFamily="18" charset="0"/>
              </a:rPr>
              <a:t>și</a:t>
            </a:r>
            <a:r>
              <a:rPr lang="en-US" b="1" i="1" dirty="0" smtClean="0">
                <a:solidFill>
                  <a:srgbClr val="000000"/>
                </a:solidFill>
                <a:latin typeface="Arial Black" pitchFamily="34" charset="0"/>
                <a:ea typeface="Times New Roman" pitchFamily="18" charset="0"/>
                <a:cs typeface="Times New Roman" pitchFamily="18" charset="0"/>
              </a:rPr>
              <a:t> </a:t>
            </a:r>
            <a:r>
              <a:rPr lang="en-US" b="1" i="1" dirty="0" err="1" smtClean="0">
                <a:solidFill>
                  <a:srgbClr val="000000"/>
                </a:solidFill>
                <a:latin typeface="Arial Black" pitchFamily="34" charset="0"/>
                <a:ea typeface="Times New Roman" pitchFamily="18" charset="0"/>
                <a:cs typeface="Times New Roman" pitchFamily="18" charset="0"/>
              </a:rPr>
              <a:t>pomul</a:t>
            </a:r>
            <a:r>
              <a:rPr lang="en-US" b="1" i="1" dirty="0" smtClean="0">
                <a:solidFill>
                  <a:srgbClr val="000000"/>
                </a:solidFill>
                <a:latin typeface="Arial Black" pitchFamily="34" charset="0"/>
                <a:ea typeface="Times New Roman" pitchFamily="18" charset="0"/>
                <a:cs typeface="Times New Roman" pitchFamily="18" charset="0"/>
              </a:rPr>
              <a:t>, </a:t>
            </a:r>
            <a:r>
              <a:rPr lang="en-US" b="1" i="1" dirty="0" err="1" smtClean="0">
                <a:solidFill>
                  <a:srgbClr val="000000"/>
                </a:solidFill>
                <a:latin typeface="Arial Black" pitchFamily="34" charset="0"/>
                <a:ea typeface="Times New Roman" pitchFamily="18" charset="0"/>
                <a:cs typeface="Times New Roman" pitchFamily="18" charset="0"/>
              </a:rPr>
              <a:t>tinde</a:t>
            </a:r>
            <a:r>
              <a:rPr lang="en-US" b="1" i="1" dirty="0" smtClean="0">
                <a:solidFill>
                  <a:srgbClr val="000000"/>
                </a:solidFill>
                <a:latin typeface="Arial Black" pitchFamily="34" charset="0"/>
                <a:ea typeface="Times New Roman" pitchFamily="18" charset="0"/>
                <a:cs typeface="Times New Roman" pitchFamily="18" charset="0"/>
              </a:rPr>
              <a:t> </a:t>
            </a:r>
            <a:r>
              <a:rPr lang="en-US" b="1" i="1" dirty="0" err="1" smtClean="0">
                <a:solidFill>
                  <a:srgbClr val="000000"/>
                </a:solidFill>
                <a:latin typeface="Arial Black" pitchFamily="34" charset="0"/>
                <a:ea typeface="Times New Roman" pitchFamily="18" charset="0"/>
                <a:cs typeface="Times New Roman" pitchFamily="18" charset="0"/>
              </a:rPr>
              <a:t>către</a:t>
            </a:r>
            <a:r>
              <a:rPr lang="en-US" b="1" i="1" dirty="0" smtClean="0">
                <a:solidFill>
                  <a:srgbClr val="000000"/>
                </a:solidFill>
                <a:latin typeface="Arial Black" pitchFamily="34" charset="0"/>
                <a:ea typeface="Times New Roman" pitchFamily="18" charset="0"/>
                <a:cs typeface="Times New Roman" pitchFamily="18" charset="0"/>
              </a:rPr>
              <a:t> </a:t>
            </a:r>
            <a:r>
              <a:rPr lang="en-US" b="1" i="1" dirty="0" err="1" smtClean="0">
                <a:solidFill>
                  <a:srgbClr val="000000"/>
                </a:solidFill>
                <a:latin typeface="Arial Black" pitchFamily="34" charset="0"/>
                <a:ea typeface="Times New Roman" pitchFamily="18" charset="0"/>
                <a:cs typeface="Times New Roman" pitchFamily="18" charset="0"/>
              </a:rPr>
              <a:t>ce</a:t>
            </a:r>
            <a:r>
              <a:rPr lang="en-US" b="1" i="1" dirty="0" smtClean="0">
                <a:solidFill>
                  <a:srgbClr val="000000"/>
                </a:solidFill>
                <a:latin typeface="Arial Black" pitchFamily="34" charset="0"/>
                <a:ea typeface="Times New Roman" pitchFamily="18" charset="0"/>
                <a:cs typeface="Times New Roman" pitchFamily="18" charset="0"/>
              </a:rPr>
              <a:t> e </a:t>
            </a:r>
            <a:r>
              <a:rPr lang="en-US" b="1" i="1" dirty="0" err="1" smtClean="0">
                <a:solidFill>
                  <a:srgbClr val="000000"/>
                </a:solidFill>
                <a:latin typeface="Arial Black" pitchFamily="34" charset="0"/>
                <a:ea typeface="Times New Roman" pitchFamily="18" charset="0"/>
                <a:cs typeface="Times New Roman" pitchFamily="18" charset="0"/>
              </a:rPr>
              <a:t>mai</a:t>
            </a:r>
            <a:r>
              <a:rPr lang="en-US" b="1" i="1" dirty="0" smtClean="0">
                <a:solidFill>
                  <a:srgbClr val="000000"/>
                </a:solidFill>
                <a:latin typeface="Arial Black" pitchFamily="34" charset="0"/>
                <a:ea typeface="Times New Roman" pitchFamily="18" charset="0"/>
                <a:cs typeface="Times New Roman" pitchFamily="18" charset="0"/>
              </a:rPr>
              <a:t> </a:t>
            </a:r>
            <a:r>
              <a:rPr lang="en-US" b="1" i="1" dirty="0" err="1" smtClean="0">
                <a:solidFill>
                  <a:srgbClr val="000000"/>
                </a:solidFill>
                <a:latin typeface="Arial Black" pitchFamily="34" charset="0"/>
                <a:ea typeface="Times New Roman" pitchFamily="18" charset="0"/>
                <a:cs typeface="Times New Roman" pitchFamily="18" charset="0"/>
              </a:rPr>
              <a:t>înalt</a:t>
            </a:r>
            <a:r>
              <a:rPr lang="en-US" b="1" i="1" dirty="0" smtClean="0">
                <a:solidFill>
                  <a:srgbClr val="000000"/>
                </a:solidFill>
                <a:latin typeface="Arial Black" pitchFamily="34" charset="0"/>
                <a:ea typeface="Times New Roman" pitchFamily="18" charset="0"/>
                <a:cs typeface="Times New Roman" pitchFamily="18" charset="0"/>
              </a:rPr>
              <a:t> </a:t>
            </a:r>
            <a:r>
              <a:rPr lang="en-US" b="1" i="1" dirty="0" err="1" smtClean="0">
                <a:solidFill>
                  <a:srgbClr val="000000"/>
                </a:solidFill>
                <a:latin typeface="Arial Black" pitchFamily="34" charset="0"/>
                <a:ea typeface="Times New Roman" pitchFamily="18" charset="0"/>
                <a:cs typeface="Times New Roman" pitchFamily="18" charset="0"/>
              </a:rPr>
              <a:t>decât</a:t>
            </a:r>
            <a:r>
              <a:rPr lang="en-US" b="1" i="1" dirty="0" smtClean="0">
                <a:solidFill>
                  <a:srgbClr val="000000"/>
                </a:solidFill>
                <a:latin typeface="Arial Black" pitchFamily="34" charset="0"/>
                <a:ea typeface="Times New Roman" pitchFamily="18" charset="0"/>
                <a:cs typeface="Times New Roman" pitchFamily="18" charset="0"/>
              </a:rPr>
              <a:t> el. </a:t>
            </a:r>
            <a:r>
              <a:rPr lang="en-US" b="1" i="1" dirty="0" err="1" smtClean="0">
                <a:solidFill>
                  <a:srgbClr val="000000"/>
                </a:solidFill>
                <a:latin typeface="Arial Black" pitchFamily="34" charset="0"/>
                <a:ea typeface="Times New Roman" pitchFamily="18" charset="0"/>
                <a:cs typeface="Times New Roman" pitchFamily="18" charset="0"/>
              </a:rPr>
              <a:t>Și</a:t>
            </a:r>
            <a:r>
              <a:rPr lang="en-US" b="1" i="1" dirty="0" smtClean="0">
                <a:solidFill>
                  <a:srgbClr val="000000"/>
                </a:solidFill>
                <a:latin typeface="Arial Black" pitchFamily="34" charset="0"/>
                <a:ea typeface="Times New Roman" pitchFamily="18" charset="0"/>
                <a:cs typeface="Times New Roman" pitchFamily="18" charset="0"/>
              </a:rPr>
              <a:t> </a:t>
            </a:r>
            <a:r>
              <a:rPr lang="en-US" b="1" i="1" dirty="0" err="1" smtClean="0">
                <a:solidFill>
                  <a:srgbClr val="000000"/>
                </a:solidFill>
                <a:latin typeface="Arial Black" pitchFamily="34" charset="0"/>
                <a:ea typeface="Times New Roman" pitchFamily="18" charset="0"/>
                <a:cs typeface="Times New Roman" pitchFamily="18" charset="0"/>
              </a:rPr>
              <a:t>dacă</a:t>
            </a:r>
            <a:r>
              <a:rPr lang="en-US" b="1" i="1" dirty="0" smtClean="0">
                <a:solidFill>
                  <a:srgbClr val="000000"/>
                </a:solidFill>
                <a:latin typeface="Arial Black" pitchFamily="34" charset="0"/>
                <a:ea typeface="Times New Roman" pitchFamily="18" charset="0"/>
                <a:cs typeface="Times New Roman" pitchFamily="18" charset="0"/>
              </a:rPr>
              <a:t> </a:t>
            </a:r>
            <a:r>
              <a:rPr lang="en-US" b="1" i="1" dirty="0" err="1" smtClean="0">
                <a:solidFill>
                  <a:srgbClr val="000000"/>
                </a:solidFill>
                <a:latin typeface="Arial Black" pitchFamily="34" charset="0"/>
                <a:ea typeface="Times New Roman" pitchFamily="18" charset="0"/>
                <a:cs typeface="Times New Roman" pitchFamily="18" charset="0"/>
              </a:rPr>
              <a:t>ținem</a:t>
            </a:r>
            <a:r>
              <a:rPr lang="en-US" b="1" i="1" dirty="0" smtClean="0">
                <a:solidFill>
                  <a:srgbClr val="000000"/>
                </a:solidFill>
                <a:latin typeface="Arial Black" pitchFamily="34" charset="0"/>
                <a:ea typeface="Times New Roman" pitchFamily="18" charset="0"/>
                <a:cs typeface="Times New Roman" pitchFamily="18" charset="0"/>
              </a:rPr>
              <a:t> cont de </a:t>
            </a:r>
            <a:r>
              <a:rPr lang="en-US" b="1" i="1" dirty="0" err="1" smtClean="0">
                <a:solidFill>
                  <a:srgbClr val="000000"/>
                </a:solidFill>
                <a:latin typeface="Arial Black" pitchFamily="34" charset="0"/>
                <a:ea typeface="Times New Roman" pitchFamily="18" charset="0"/>
                <a:cs typeface="Times New Roman" pitchFamily="18" charset="0"/>
              </a:rPr>
              <a:t>acest</a:t>
            </a:r>
            <a:r>
              <a:rPr lang="en-US" b="1" i="1" dirty="0" smtClean="0">
                <a:solidFill>
                  <a:srgbClr val="000000"/>
                </a:solidFill>
                <a:latin typeface="Arial Black" pitchFamily="34" charset="0"/>
                <a:ea typeface="Times New Roman" pitchFamily="18" charset="0"/>
                <a:cs typeface="Times New Roman" pitchFamily="18" charset="0"/>
              </a:rPr>
              <a:t> </a:t>
            </a:r>
            <a:r>
              <a:rPr lang="en-US" b="1" i="1" dirty="0" err="1" smtClean="0">
                <a:solidFill>
                  <a:srgbClr val="000000"/>
                </a:solidFill>
                <a:latin typeface="Arial Black" pitchFamily="34" charset="0"/>
                <a:ea typeface="Times New Roman" pitchFamily="18" charset="0"/>
                <a:cs typeface="Times New Roman" pitchFamily="18" charset="0"/>
              </a:rPr>
              <a:t>lucru</a:t>
            </a:r>
            <a:r>
              <a:rPr lang="en-US" b="1" i="1" dirty="0" smtClean="0">
                <a:solidFill>
                  <a:srgbClr val="000000"/>
                </a:solidFill>
                <a:latin typeface="Arial Black" pitchFamily="34" charset="0"/>
                <a:ea typeface="Times New Roman" pitchFamily="18" charset="0"/>
                <a:cs typeface="Times New Roman" pitchFamily="18" charset="0"/>
              </a:rPr>
              <a:t>, </a:t>
            </a:r>
            <a:r>
              <a:rPr lang="en-US" b="1" i="1" dirty="0" err="1" smtClean="0">
                <a:solidFill>
                  <a:srgbClr val="000000"/>
                </a:solidFill>
                <a:latin typeface="Arial Black" pitchFamily="34" charset="0"/>
                <a:ea typeface="Times New Roman" pitchFamily="18" charset="0"/>
                <a:cs typeface="Times New Roman" pitchFamily="18" charset="0"/>
              </a:rPr>
              <a:t>arătându-i</a:t>
            </a:r>
            <a:r>
              <a:rPr lang="en-US" b="1" i="1" dirty="0" smtClean="0">
                <a:solidFill>
                  <a:srgbClr val="000000"/>
                </a:solidFill>
                <a:latin typeface="Arial Black" pitchFamily="34" charset="0"/>
                <a:ea typeface="Times New Roman" pitchFamily="18" charset="0"/>
                <a:cs typeface="Times New Roman" pitchFamily="18" charset="0"/>
              </a:rPr>
              <a:t> </a:t>
            </a:r>
            <a:r>
              <a:rPr lang="en-US" b="1" i="1" dirty="0" err="1" smtClean="0">
                <a:solidFill>
                  <a:srgbClr val="000000"/>
                </a:solidFill>
                <a:latin typeface="Arial Black" pitchFamily="34" charset="0"/>
                <a:ea typeface="Times New Roman" pitchFamily="18" charset="0"/>
                <a:cs typeface="Times New Roman" pitchFamily="18" charset="0"/>
              </a:rPr>
              <a:t>înălțimi</a:t>
            </a:r>
            <a:r>
              <a:rPr lang="en-US" b="1" i="1" dirty="0" smtClean="0">
                <a:solidFill>
                  <a:srgbClr val="000000"/>
                </a:solidFill>
                <a:latin typeface="Arial Black" pitchFamily="34" charset="0"/>
                <a:ea typeface="Times New Roman" pitchFamily="18" charset="0"/>
                <a:cs typeface="Times New Roman" pitchFamily="18" charset="0"/>
              </a:rPr>
              <a:t> </a:t>
            </a:r>
            <a:r>
              <a:rPr lang="en-US" b="1" i="1" dirty="0" err="1" smtClean="0">
                <a:solidFill>
                  <a:srgbClr val="000000"/>
                </a:solidFill>
                <a:latin typeface="Arial Black" pitchFamily="34" charset="0"/>
                <a:ea typeface="Times New Roman" pitchFamily="18" charset="0"/>
                <a:cs typeface="Times New Roman" pitchFamily="18" charset="0"/>
              </a:rPr>
              <a:t>spre</a:t>
            </a:r>
            <a:r>
              <a:rPr lang="en-US" b="1" i="1" dirty="0" smtClean="0">
                <a:solidFill>
                  <a:srgbClr val="000000"/>
                </a:solidFill>
                <a:latin typeface="Arial Black" pitchFamily="34" charset="0"/>
                <a:ea typeface="Times New Roman" pitchFamily="18" charset="0"/>
                <a:cs typeface="Times New Roman" pitchFamily="18" charset="0"/>
              </a:rPr>
              <a:t> care </a:t>
            </a:r>
            <a:r>
              <a:rPr lang="en-US" b="1" i="1" dirty="0" err="1" smtClean="0">
                <a:solidFill>
                  <a:srgbClr val="000000"/>
                </a:solidFill>
                <a:latin typeface="Arial Black" pitchFamily="34" charset="0"/>
                <a:ea typeface="Times New Roman" pitchFamily="18" charset="0"/>
                <a:cs typeface="Times New Roman" pitchFamily="18" charset="0"/>
              </a:rPr>
              <a:t>să</a:t>
            </a:r>
            <a:r>
              <a:rPr lang="en-US" b="1" i="1" dirty="0" smtClean="0">
                <a:solidFill>
                  <a:srgbClr val="000000"/>
                </a:solidFill>
                <a:latin typeface="Arial Black" pitchFamily="34" charset="0"/>
                <a:ea typeface="Times New Roman" pitchFamily="18" charset="0"/>
                <a:cs typeface="Times New Roman" pitchFamily="18" charset="0"/>
              </a:rPr>
              <a:t> </a:t>
            </a:r>
            <a:r>
              <a:rPr lang="en-US" b="1" i="1" dirty="0" err="1" smtClean="0">
                <a:solidFill>
                  <a:srgbClr val="000000"/>
                </a:solidFill>
                <a:latin typeface="Arial Black" pitchFamily="34" charset="0"/>
                <a:ea typeface="Times New Roman" pitchFamily="18" charset="0"/>
                <a:cs typeface="Times New Roman" pitchFamily="18" charset="0"/>
              </a:rPr>
              <a:t>poată</a:t>
            </a:r>
            <a:r>
              <a:rPr lang="en-US" b="1" i="1" dirty="0" smtClean="0">
                <a:solidFill>
                  <a:srgbClr val="000000"/>
                </a:solidFill>
                <a:latin typeface="Arial Black" pitchFamily="34" charset="0"/>
                <a:ea typeface="Times New Roman" pitchFamily="18" charset="0"/>
                <a:cs typeface="Times New Roman" pitchFamily="18" charset="0"/>
              </a:rPr>
              <a:t> </a:t>
            </a:r>
            <a:r>
              <a:rPr lang="en-US" b="1" i="1" dirty="0" err="1" smtClean="0">
                <a:solidFill>
                  <a:srgbClr val="000000"/>
                </a:solidFill>
                <a:latin typeface="Arial Black" pitchFamily="34" charset="0"/>
                <a:ea typeface="Times New Roman" pitchFamily="18" charset="0"/>
                <a:cs typeface="Times New Roman" pitchFamily="18" charset="0"/>
              </a:rPr>
              <a:t>tinde</a:t>
            </a:r>
            <a:r>
              <a:rPr lang="en-US" b="1" i="1" dirty="0" smtClean="0">
                <a:solidFill>
                  <a:srgbClr val="000000"/>
                </a:solidFill>
                <a:latin typeface="Arial Black" pitchFamily="34" charset="0"/>
                <a:ea typeface="Times New Roman" pitchFamily="18" charset="0"/>
                <a:cs typeface="Times New Roman" pitchFamily="18" charset="0"/>
              </a:rPr>
              <a:t>, </a:t>
            </a:r>
            <a:r>
              <a:rPr lang="en-US" b="1" i="1" dirty="0" err="1" smtClean="0">
                <a:solidFill>
                  <a:srgbClr val="000000"/>
                </a:solidFill>
                <a:latin typeface="Arial Black" pitchFamily="34" charset="0"/>
                <a:ea typeface="Times New Roman" pitchFamily="18" charset="0"/>
                <a:cs typeface="Times New Roman" pitchFamily="18" charset="0"/>
              </a:rPr>
              <a:t>putem</a:t>
            </a:r>
            <a:r>
              <a:rPr lang="en-US" b="1" i="1" dirty="0" smtClean="0">
                <a:solidFill>
                  <a:srgbClr val="000000"/>
                </a:solidFill>
                <a:latin typeface="Arial Black" pitchFamily="34" charset="0"/>
                <a:ea typeface="Times New Roman" pitchFamily="18" charset="0"/>
                <a:cs typeface="Times New Roman" pitchFamily="18" charset="0"/>
              </a:rPr>
              <a:t> </a:t>
            </a:r>
            <a:r>
              <a:rPr lang="en-US" b="1" i="1" dirty="0" err="1" smtClean="0">
                <a:solidFill>
                  <a:srgbClr val="000000"/>
                </a:solidFill>
                <a:latin typeface="Arial Black" pitchFamily="34" charset="0"/>
                <a:ea typeface="Times New Roman" pitchFamily="18" charset="0"/>
                <a:cs typeface="Times New Roman" pitchFamily="18" charset="0"/>
              </a:rPr>
              <a:t>realiza</a:t>
            </a:r>
            <a:r>
              <a:rPr lang="en-US" b="1" i="1" dirty="0" smtClean="0">
                <a:solidFill>
                  <a:srgbClr val="000000"/>
                </a:solidFill>
                <a:latin typeface="Arial Black" pitchFamily="34" charset="0"/>
                <a:ea typeface="Times New Roman" pitchFamily="18" charset="0"/>
                <a:cs typeface="Times New Roman" pitchFamily="18" charset="0"/>
              </a:rPr>
              <a:t> </a:t>
            </a:r>
            <a:r>
              <a:rPr lang="en-US" b="1" i="1" dirty="0" err="1" smtClean="0">
                <a:solidFill>
                  <a:srgbClr val="000000"/>
                </a:solidFill>
                <a:latin typeface="Arial Black" pitchFamily="34" charset="0"/>
                <a:ea typeface="Times New Roman" pitchFamily="18" charset="0"/>
                <a:cs typeface="Times New Roman" pitchFamily="18" charset="0"/>
              </a:rPr>
              <a:t>foarte</a:t>
            </a:r>
            <a:r>
              <a:rPr lang="en-US" b="1" i="1" dirty="0" smtClean="0">
                <a:solidFill>
                  <a:srgbClr val="000000"/>
                </a:solidFill>
                <a:latin typeface="Arial Black" pitchFamily="34" charset="0"/>
                <a:ea typeface="Times New Roman" pitchFamily="18" charset="0"/>
                <a:cs typeface="Times New Roman" pitchFamily="18" charset="0"/>
              </a:rPr>
              <a:t> </a:t>
            </a:r>
            <a:r>
              <a:rPr lang="en-US" b="1" i="1" dirty="0" err="1" smtClean="0">
                <a:solidFill>
                  <a:srgbClr val="000000"/>
                </a:solidFill>
                <a:latin typeface="Arial Black" pitchFamily="34" charset="0"/>
                <a:ea typeface="Times New Roman" pitchFamily="18" charset="0"/>
                <a:cs typeface="Times New Roman" pitchFamily="18" charset="0"/>
              </a:rPr>
              <a:t>mult</a:t>
            </a:r>
            <a:r>
              <a:rPr lang="ro-RO" b="1" i="1" dirty="0" smtClean="0">
                <a:solidFill>
                  <a:srgbClr val="000000"/>
                </a:solidFill>
                <a:latin typeface="Arial Black" pitchFamily="34" charset="0"/>
                <a:ea typeface="Times New Roman" pitchFamily="18" charset="0"/>
                <a:cs typeface="Times New Roman" pitchFamily="18" charset="0"/>
              </a:rPr>
              <a:t> fără ca el să simtă efortul depus....</a:t>
            </a:r>
            <a:endParaRPr lang="en-US" b="1" dirty="0" smtClean="0">
              <a:latin typeface="Arial Black" pitchFamily="34" charset="0"/>
              <a:cs typeface="Times New Roman" pitchFamily="18" charset="0"/>
            </a:endParaRPr>
          </a:p>
        </p:txBody>
      </p:sp>
      <p:sp>
        <p:nvSpPr>
          <p:cNvPr id="3" name="Rectangle 2"/>
          <p:cNvSpPr/>
          <p:nvPr/>
        </p:nvSpPr>
        <p:spPr>
          <a:xfrm>
            <a:off x="323528" y="404664"/>
            <a:ext cx="4464496" cy="101566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o-RO" sz="2000" b="1" dirty="0" smtClean="0">
                <a:solidFill>
                  <a:srgbClr val="FF0000"/>
                </a:solidFill>
                <a:latin typeface="Arial Black" pitchFamily="34" charset="0"/>
                <a:ea typeface="Calibri" pitchFamily="34" charset="0"/>
                <a:cs typeface="Times New Roman" pitchFamily="18" charset="0"/>
              </a:rPr>
              <a:t>SOS </a:t>
            </a:r>
            <a:r>
              <a:rPr lang="ro-RO" sz="2000" b="1" dirty="0" smtClean="0">
                <a:latin typeface="Arial Black" pitchFamily="34" charset="0"/>
                <a:ea typeface="Calibri" pitchFamily="34" charset="0"/>
                <a:cs typeface="Times New Roman" pitchFamily="18" charset="0"/>
              </a:rPr>
              <a:t>–încă mai manifestăm  reticență în fața metodelor moderne de învățare....</a:t>
            </a:r>
            <a:endParaRPr lang="en-US" sz="2000" b="1" i="1" dirty="0">
              <a:latin typeface="Arial Black" pitchFamily="34" charset="0"/>
            </a:endParaRPr>
          </a:p>
        </p:txBody>
      </p:sp>
      <p:pic>
        <p:nvPicPr>
          <p:cNvPr id="5" name="Picture 4" descr="D:\MATERIALE RAPORT FF\palariile ganditoare pg.jpg"/>
          <p:cNvPicPr/>
          <p:nvPr/>
        </p:nvPicPr>
        <p:blipFill>
          <a:blip r:embed="rId2" cstate="print"/>
          <a:srcRect/>
          <a:stretch>
            <a:fillRect/>
          </a:stretch>
        </p:blipFill>
        <p:spPr bwMode="auto">
          <a:xfrm>
            <a:off x="5292080" y="188640"/>
            <a:ext cx="2304256" cy="2285966"/>
          </a:xfrm>
          <a:prstGeom prst="rect">
            <a:avLst/>
          </a:prstGeom>
          <a:ln>
            <a:headEnd/>
            <a:tailEnd/>
          </a:ln>
        </p:spPr>
        <p:style>
          <a:lnRef idx="2">
            <a:schemeClr val="accent6"/>
          </a:lnRef>
          <a:fillRef idx="1">
            <a:schemeClr val="lt1"/>
          </a:fillRef>
          <a:effectRef idx="0">
            <a:schemeClr val="accent6"/>
          </a:effectRef>
          <a:fontRef idx="minor">
            <a:schemeClr val="dk1"/>
          </a:fontRef>
        </p:style>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188640"/>
            <a:ext cx="7344816"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eaLnBrk="0" fontAlgn="base" hangingPunct="0">
              <a:spcBef>
                <a:spcPct val="0"/>
              </a:spcBef>
              <a:spcAft>
                <a:spcPct val="0"/>
              </a:spcAft>
            </a:pPr>
            <a:r>
              <a:rPr lang="ro-RO" sz="3200" i="1" dirty="0" smtClean="0">
                <a:solidFill>
                  <a:srgbClr val="FF0000"/>
                </a:solidFill>
                <a:latin typeface="Arial Black" pitchFamily="34" charset="0"/>
                <a:ea typeface="Times New Roman" pitchFamily="18" charset="0"/>
                <a:cs typeface="Times New Roman" pitchFamily="18" charset="0"/>
              </a:rPr>
              <a:t>S.O.S. - Consilierea părinților?!</a:t>
            </a:r>
            <a:endParaRPr lang="en-US" sz="3200" i="1" dirty="0" smtClean="0">
              <a:solidFill>
                <a:srgbClr val="FF0000"/>
              </a:solidFill>
              <a:latin typeface="Arial Black" pitchFamily="34" charset="0"/>
              <a:cs typeface="Arial" pitchFamily="34" charset="0"/>
            </a:endParaRPr>
          </a:p>
        </p:txBody>
      </p:sp>
      <p:sp>
        <p:nvSpPr>
          <p:cNvPr id="3" name="Rectangle 2"/>
          <p:cNvSpPr/>
          <p:nvPr/>
        </p:nvSpPr>
        <p:spPr>
          <a:xfrm>
            <a:off x="179512" y="3501008"/>
            <a:ext cx="8568952" cy="1015663"/>
          </a:xfrm>
          <a:prstGeom prst="rect">
            <a:avLst/>
          </a:prstGeom>
        </p:spPr>
        <p:txBody>
          <a:bodyPr wrap="square">
            <a:spAutoFit/>
          </a:bodyPr>
          <a:lstStyle/>
          <a:p>
            <a:pPr algn="just" fontAlgn="base">
              <a:spcBef>
                <a:spcPct val="0"/>
              </a:spcBef>
              <a:spcAft>
                <a:spcPct val="0"/>
              </a:spcAft>
            </a:pPr>
            <a:r>
              <a:rPr lang="ro-RO" dirty="0" smtClean="0">
                <a:solidFill>
                  <a:srgbClr val="333333"/>
                </a:solidFill>
                <a:latin typeface="Georgia" pitchFamily="18" charset="0"/>
                <a:cs typeface="Times New Roman" pitchFamily="18" charset="0"/>
              </a:rPr>
              <a:t>Un singur argument pentru a vă ruga să ieșim din obișnuit/banal:</a:t>
            </a:r>
            <a:r>
              <a:rPr lang="en-US" dirty="0" err="1" smtClean="0">
                <a:latin typeface="Calibri" pitchFamily="34" charset="0"/>
                <a:ea typeface="Calibri" pitchFamily="34" charset="0"/>
                <a:cs typeface="Times New Roman" pitchFamily="18" charset="0"/>
              </a:rPr>
              <a:t>Câți</a:t>
            </a:r>
            <a:r>
              <a:rPr lang="en-US" dirty="0" smtClean="0">
                <a:latin typeface="Calibri" pitchFamily="34" charset="0"/>
                <a:ea typeface="Calibri" pitchFamily="34" charset="0"/>
                <a:cs typeface="Times New Roman" pitchFamily="18" charset="0"/>
              </a:rPr>
              <a:t> </a:t>
            </a:r>
            <a:r>
              <a:rPr lang="en-US" dirty="0" err="1" smtClean="0">
                <a:latin typeface="Calibri" pitchFamily="34" charset="0"/>
                <a:ea typeface="Calibri" pitchFamily="34" charset="0"/>
                <a:cs typeface="Times New Roman" pitchFamily="18" charset="0"/>
              </a:rPr>
              <a:t>dintre</a:t>
            </a:r>
            <a:r>
              <a:rPr lang="en-US" dirty="0" smtClean="0">
                <a:latin typeface="Calibri" pitchFamily="34" charset="0"/>
                <a:ea typeface="Calibri" pitchFamily="34" charset="0"/>
                <a:cs typeface="Times New Roman" pitchFamily="18" charset="0"/>
              </a:rPr>
              <a:t> </a:t>
            </a:r>
            <a:r>
              <a:rPr lang="en-US" dirty="0" err="1" smtClean="0">
                <a:latin typeface="Calibri" pitchFamily="34" charset="0"/>
                <a:ea typeface="Calibri" pitchFamily="34" charset="0"/>
                <a:cs typeface="Times New Roman" pitchFamily="18" charset="0"/>
              </a:rPr>
              <a:t>părinți</a:t>
            </a:r>
            <a:r>
              <a:rPr lang="en-US" dirty="0" smtClean="0">
                <a:latin typeface="Calibri" pitchFamily="34" charset="0"/>
                <a:ea typeface="Calibri" pitchFamily="34" charset="0"/>
                <a:cs typeface="Times New Roman" pitchFamily="18" charset="0"/>
              </a:rPr>
              <a:t> </a:t>
            </a:r>
            <a:r>
              <a:rPr lang="en-US" dirty="0" err="1" smtClean="0">
                <a:latin typeface="Calibri" pitchFamily="34" charset="0"/>
                <a:ea typeface="Calibri" pitchFamily="34" charset="0"/>
                <a:cs typeface="Times New Roman" pitchFamily="18" charset="0"/>
              </a:rPr>
              <a:t>știu</a:t>
            </a:r>
            <a:r>
              <a:rPr lang="en-US" dirty="0" smtClean="0">
                <a:latin typeface="Calibri" pitchFamily="34" charset="0"/>
                <a:ea typeface="Calibri" pitchFamily="34" charset="0"/>
                <a:cs typeface="Times New Roman" pitchFamily="18" charset="0"/>
              </a:rPr>
              <a:t> </a:t>
            </a:r>
            <a:r>
              <a:rPr lang="en-US" dirty="0" err="1" smtClean="0">
                <a:latin typeface="Calibri" pitchFamily="34" charset="0"/>
                <a:ea typeface="Calibri" pitchFamily="34" charset="0"/>
                <a:cs typeface="Times New Roman" pitchFamily="18" charset="0"/>
              </a:rPr>
              <a:t>că</a:t>
            </a:r>
            <a:r>
              <a:rPr lang="en-US" dirty="0" smtClean="0">
                <a:latin typeface="Calibri" pitchFamily="34" charset="0"/>
                <a:ea typeface="Calibri" pitchFamily="34" charset="0"/>
                <a:cs typeface="Times New Roman" pitchFamily="18" charset="0"/>
              </a:rPr>
              <a:t> </a:t>
            </a:r>
            <a:r>
              <a:rPr lang="en-US" dirty="0" err="1" smtClean="0">
                <a:latin typeface="Calibri" pitchFamily="34" charset="0"/>
                <a:ea typeface="Calibri" pitchFamily="34" charset="0"/>
                <a:cs typeface="Times New Roman" pitchFamily="18" charset="0"/>
              </a:rPr>
              <a:t>nivelul</a:t>
            </a:r>
            <a:r>
              <a:rPr lang="en-US" dirty="0" smtClean="0">
                <a:latin typeface="Calibri" pitchFamily="34" charset="0"/>
                <a:ea typeface="Calibri" pitchFamily="34" charset="0"/>
                <a:cs typeface="Times New Roman" pitchFamily="18" charset="0"/>
              </a:rPr>
              <a:t> </a:t>
            </a:r>
            <a:r>
              <a:rPr lang="en-US" dirty="0" err="1" smtClean="0">
                <a:latin typeface="Calibri" pitchFamily="34" charset="0"/>
                <a:ea typeface="Calibri" pitchFamily="34" charset="0"/>
                <a:cs typeface="Times New Roman" pitchFamily="18" charset="0"/>
              </a:rPr>
              <a:t>inteligenței</a:t>
            </a:r>
            <a:r>
              <a:rPr lang="en-US" dirty="0" smtClean="0">
                <a:latin typeface="Calibri" pitchFamily="34" charset="0"/>
                <a:ea typeface="Calibri" pitchFamily="34" charset="0"/>
                <a:cs typeface="Times New Roman" pitchFamily="18" charset="0"/>
              </a:rPr>
              <a:t> la </a:t>
            </a:r>
            <a:r>
              <a:rPr lang="en-US" dirty="0" err="1" smtClean="0">
                <a:latin typeface="Calibri" pitchFamily="34" charset="0"/>
                <a:ea typeface="Calibri" pitchFamily="34" charset="0"/>
                <a:cs typeface="Times New Roman" pitchFamily="18" charset="0"/>
              </a:rPr>
              <a:t>copil</a:t>
            </a:r>
            <a:r>
              <a:rPr lang="en-US" dirty="0" smtClean="0">
                <a:latin typeface="Calibri" pitchFamily="34" charset="0"/>
                <a:ea typeface="Calibri" pitchFamily="34" charset="0"/>
                <a:cs typeface="Times New Roman" pitchFamily="18" charset="0"/>
              </a:rPr>
              <a:t> </a:t>
            </a:r>
            <a:r>
              <a:rPr lang="en-US" dirty="0" err="1" smtClean="0">
                <a:latin typeface="Calibri" pitchFamily="34" charset="0"/>
                <a:ea typeface="Calibri" pitchFamily="34" charset="0"/>
                <a:cs typeface="Times New Roman" pitchFamily="18" charset="0"/>
              </a:rPr>
              <a:t>este</a:t>
            </a:r>
            <a:r>
              <a:rPr lang="en-US" dirty="0" smtClean="0">
                <a:latin typeface="Calibri" pitchFamily="34" charset="0"/>
                <a:ea typeface="Calibri" pitchFamily="34" charset="0"/>
                <a:cs typeface="Times New Roman" pitchFamily="18" charset="0"/>
              </a:rPr>
              <a:t> </a:t>
            </a:r>
            <a:r>
              <a:rPr lang="en-US" dirty="0" err="1" smtClean="0">
                <a:latin typeface="Calibri" pitchFamily="34" charset="0"/>
                <a:ea typeface="Calibri" pitchFamily="34" charset="0"/>
                <a:cs typeface="Times New Roman" pitchFamily="18" charset="0"/>
              </a:rPr>
              <a:t>puternic</a:t>
            </a:r>
            <a:r>
              <a:rPr lang="en-US" dirty="0" smtClean="0">
                <a:latin typeface="Calibri" pitchFamily="34" charset="0"/>
                <a:ea typeface="Calibri" pitchFamily="34" charset="0"/>
                <a:cs typeface="Times New Roman" pitchFamily="18" charset="0"/>
              </a:rPr>
              <a:t> </a:t>
            </a:r>
            <a:r>
              <a:rPr lang="en-US" dirty="0" err="1" smtClean="0">
                <a:latin typeface="Calibri" pitchFamily="34" charset="0"/>
                <a:ea typeface="Calibri" pitchFamily="34" charset="0"/>
                <a:cs typeface="Times New Roman" pitchFamily="18" charset="0"/>
              </a:rPr>
              <a:t>corelat</a:t>
            </a:r>
            <a:r>
              <a:rPr lang="en-US" dirty="0" smtClean="0">
                <a:latin typeface="Calibri" pitchFamily="34" charset="0"/>
                <a:ea typeface="Calibri" pitchFamily="34" charset="0"/>
                <a:cs typeface="Times New Roman" pitchFamily="18" charset="0"/>
              </a:rPr>
              <a:t> cu </a:t>
            </a:r>
            <a:r>
              <a:rPr lang="en-US" dirty="0" err="1" smtClean="0">
                <a:latin typeface="Calibri" pitchFamily="34" charset="0"/>
                <a:ea typeface="Calibri" pitchFamily="34" charset="0"/>
                <a:cs typeface="Times New Roman" pitchFamily="18" charset="0"/>
              </a:rPr>
              <a:t>timpul</a:t>
            </a:r>
            <a:r>
              <a:rPr lang="en-US" dirty="0" smtClean="0">
                <a:latin typeface="Calibri" pitchFamily="34" charset="0"/>
                <a:ea typeface="Calibri" pitchFamily="34" charset="0"/>
                <a:cs typeface="Times New Roman" pitchFamily="18" charset="0"/>
              </a:rPr>
              <a:t> </a:t>
            </a:r>
            <a:r>
              <a:rPr lang="en-US" dirty="0" err="1" smtClean="0">
                <a:latin typeface="Calibri" pitchFamily="34" charset="0"/>
                <a:ea typeface="Calibri" pitchFamily="34" charset="0"/>
                <a:cs typeface="Times New Roman" pitchFamily="18" charset="0"/>
              </a:rPr>
              <a:t>petrecut</a:t>
            </a:r>
            <a:r>
              <a:rPr lang="en-US" dirty="0" smtClean="0">
                <a:latin typeface="Calibri" pitchFamily="34" charset="0"/>
                <a:ea typeface="Calibri" pitchFamily="34" charset="0"/>
                <a:cs typeface="Times New Roman" pitchFamily="18" charset="0"/>
              </a:rPr>
              <a:t> de </a:t>
            </a:r>
            <a:r>
              <a:rPr lang="en-US" dirty="0" err="1" smtClean="0">
                <a:latin typeface="Calibri" pitchFamily="34" charset="0"/>
                <a:ea typeface="Calibri" pitchFamily="34" charset="0"/>
                <a:cs typeface="Times New Roman" pitchFamily="18" charset="0"/>
              </a:rPr>
              <a:t>părinți</a:t>
            </a:r>
            <a:r>
              <a:rPr lang="en-US" dirty="0" smtClean="0">
                <a:latin typeface="Calibri" pitchFamily="34" charset="0"/>
                <a:ea typeface="Calibri" pitchFamily="34" charset="0"/>
                <a:cs typeface="Times New Roman" pitchFamily="18" charset="0"/>
              </a:rPr>
              <a:t> </a:t>
            </a:r>
            <a:r>
              <a:rPr lang="en-US" dirty="0" err="1" smtClean="0">
                <a:latin typeface="Calibri" pitchFamily="34" charset="0"/>
                <a:ea typeface="Calibri" pitchFamily="34" charset="0"/>
                <a:cs typeface="Times New Roman" pitchFamily="18" charset="0"/>
              </a:rPr>
              <a:t>ascultând</a:t>
            </a:r>
            <a:r>
              <a:rPr lang="en-US" dirty="0" smtClean="0">
                <a:latin typeface="Calibri" pitchFamily="34" charset="0"/>
                <a:ea typeface="Calibri" pitchFamily="34" charset="0"/>
                <a:cs typeface="Times New Roman" pitchFamily="18" charset="0"/>
              </a:rPr>
              <a:t> </a:t>
            </a:r>
            <a:r>
              <a:rPr lang="en-US" dirty="0" err="1" smtClean="0">
                <a:latin typeface="Calibri" pitchFamily="34" charset="0"/>
                <a:ea typeface="Calibri" pitchFamily="34" charset="0"/>
                <a:cs typeface="Times New Roman" pitchFamily="18" charset="0"/>
              </a:rPr>
              <a:t>ce</a:t>
            </a:r>
            <a:r>
              <a:rPr lang="en-US" dirty="0" smtClean="0">
                <a:latin typeface="Calibri" pitchFamily="34" charset="0"/>
                <a:ea typeface="Calibri" pitchFamily="34" charset="0"/>
                <a:cs typeface="Times New Roman" pitchFamily="18" charset="0"/>
              </a:rPr>
              <a:t> spun </a:t>
            </a:r>
            <a:r>
              <a:rPr lang="en-US" dirty="0" err="1" smtClean="0">
                <a:latin typeface="Calibri" pitchFamily="34" charset="0"/>
                <a:ea typeface="Calibri" pitchFamily="34" charset="0"/>
                <a:cs typeface="Times New Roman" pitchFamily="18" charset="0"/>
              </a:rPr>
              <a:t>copiii</a:t>
            </a:r>
            <a:r>
              <a:rPr lang="en-US" dirty="0" smtClean="0">
                <a:latin typeface="Calibri" pitchFamily="34" charset="0"/>
                <a:ea typeface="Calibri" pitchFamily="34" charset="0"/>
                <a:cs typeface="Times New Roman" pitchFamily="18" charset="0"/>
              </a:rPr>
              <a:t>, </a:t>
            </a:r>
            <a:r>
              <a:rPr lang="en-US" dirty="0" err="1" smtClean="0">
                <a:latin typeface="Calibri" pitchFamily="34" charset="0"/>
                <a:ea typeface="Calibri" pitchFamily="34" charset="0"/>
                <a:cs typeface="Times New Roman" pitchFamily="18" charset="0"/>
              </a:rPr>
              <a:t>discutând</a:t>
            </a:r>
            <a:r>
              <a:rPr lang="en-US" dirty="0" smtClean="0">
                <a:latin typeface="Calibri" pitchFamily="34" charset="0"/>
                <a:ea typeface="Calibri" pitchFamily="34" charset="0"/>
                <a:cs typeface="Times New Roman" pitchFamily="18" charset="0"/>
              </a:rPr>
              <a:t> cu </a:t>
            </a:r>
            <a:r>
              <a:rPr lang="en-US" dirty="0" err="1" smtClean="0">
                <a:latin typeface="Calibri" pitchFamily="34" charset="0"/>
                <a:ea typeface="Calibri" pitchFamily="34" charset="0"/>
                <a:cs typeface="Times New Roman" pitchFamily="18" charset="0"/>
              </a:rPr>
              <a:t>ei</a:t>
            </a:r>
            <a:r>
              <a:rPr lang="en-US" dirty="0" smtClean="0">
                <a:latin typeface="Calibri" pitchFamily="34" charset="0"/>
                <a:ea typeface="Calibri" pitchFamily="34" charset="0"/>
                <a:cs typeface="Times New Roman" pitchFamily="18" charset="0"/>
              </a:rPr>
              <a:t> </a:t>
            </a:r>
            <a:r>
              <a:rPr lang="en-US" dirty="0" err="1" smtClean="0">
                <a:latin typeface="Calibri" pitchFamily="34" charset="0"/>
                <a:ea typeface="Calibri" pitchFamily="34" charset="0"/>
                <a:cs typeface="Times New Roman" pitchFamily="18" charset="0"/>
              </a:rPr>
              <a:t>sau</a:t>
            </a:r>
            <a:r>
              <a:rPr lang="en-US" dirty="0" smtClean="0">
                <a:latin typeface="Calibri" pitchFamily="34" charset="0"/>
                <a:ea typeface="Calibri" pitchFamily="34" charset="0"/>
                <a:cs typeface="Times New Roman" pitchFamily="18" charset="0"/>
              </a:rPr>
              <a:t> </a:t>
            </a:r>
            <a:r>
              <a:rPr lang="en-US" dirty="0" err="1" smtClean="0">
                <a:latin typeface="Calibri" pitchFamily="34" charset="0"/>
                <a:ea typeface="Calibri" pitchFamily="34" charset="0"/>
                <a:cs typeface="Times New Roman" pitchFamily="18" charset="0"/>
              </a:rPr>
              <a:t>citindu</a:t>
            </a:r>
            <a:r>
              <a:rPr lang="en-US" dirty="0" smtClean="0">
                <a:latin typeface="Calibri" pitchFamily="34" charset="0"/>
                <a:ea typeface="Calibri" pitchFamily="34" charset="0"/>
                <a:cs typeface="Times New Roman" pitchFamily="18" charset="0"/>
              </a:rPr>
              <a:t>-le? </a:t>
            </a:r>
            <a:r>
              <a:rPr lang="en-US" sz="2400" dirty="0" smtClean="0">
                <a:latin typeface="Calibri" pitchFamily="34" charset="0"/>
                <a:ea typeface="Calibri" pitchFamily="34" charset="0"/>
                <a:cs typeface="Times New Roman" pitchFamily="18" charset="0"/>
              </a:rPr>
              <a:t> </a:t>
            </a:r>
            <a:endParaRPr lang="en-US" sz="2400" dirty="0" smtClean="0">
              <a:latin typeface="Arial" pitchFamily="34" charset="0"/>
              <a:cs typeface="Arial" pitchFamily="34" charset="0"/>
            </a:endParaRPr>
          </a:p>
        </p:txBody>
      </p:sp>
      <p:sp>
        <p:nvSpPr>
          <p:cNvPr id="4" name="Rectangle 3"/>
          <p:cNvSpPr/>
          <p:nvPr/>
        </p:nvSpPr>
        <p:spPr>
          <a:xfrm>
            <a:off x="2267744" y="4941168"/>
            <a:ext cx="5040560" cy="369332"/>
          </a:xfrm>
          <a:prstGeom prst="rect">
            <a:avLst/>
          </a:prstGeom>
        </p:spPr>
        <p:txBody>
          <a:bodyPr wrap="square">
            <a:spAutoFit/>
          </a:bodyPr>
          <a:lstStyle/>
          <a:p>
            <a:pPr lvl="0" fontAlgn="base">
              <a:spcBef>
                <a:spcPct val="0"/>
              </a:spcBef>
              <a:spcAft>
                <a:spcPct val="0"/>
              </a:spcAft>
            </a:pPr>
            <a:r>
              <a:rPr lang="vi-VN" b="1" dirty="0" smtClean="0">
                <a:solidFill>
                  <a:srgbClr val="555555"/>
                </a:solidFill>
                <a:latin typeface="Arial" pitchFamily="34" charset="0"/>
                <a:ea typeface="Times New Roman" pitchFamily="18" charset="0"/>
                <a:cs typeface="Arial" pitchFamily="34" charset="0"/>
              </a:rPr>
              <a:t>Educaţia copiilor presupune efort de echipă</a:t>
            </a:r>
            <a:r>
              <a:rPr lang="ro-RO" b="1" dirty="0" smtClean="0">
                <a:solidFill>
                  <a:srgbClr val="555555"/>
                </a:solidFill>
                <a:latin typeface="Arial" pitchFamily="34" charset="0"/>
                <a:ea typeface="Times New Roman" pitchFamily="18" charset="0"/>
                <a:cs typeface="Arial" pitchFamily="34" charset="0"/>
              </a:rPr>
              <a:t> </a:t>
            </a:r>
            <a:endParaRPr lang="en-US" sz="1050" dirty="0" smtClean="0">
              <a:latin typeface="Arial" pitchFamily="34" charset="0"/>
              <a:cs typeface="Arial" pitchFamily="34" charset="0"/>
            </a:endParaRPr>
          </a:p>
        </p:txBody>
      </p:sp>
      <p:sp>
        <p:nvSpPr>
          <p:cNvPr id="5" name="Rectangle 4"/>
          <p:cNvSpPr/>
          <p:nvPr/>
        </p:nvSpPr>
        <p:spPr>
          <a:xfrm>
            <a:off x="323528" y="836712"/>
            <a:ext cx="8568952" cy="646331"/>
          </a:xfrm>
          <a:prstGeom prst="rect">
            <a:avLst/>
          </a:prstGeom>
        </p:spPr>
        <p:txBody>
          <a:bodyPr wrap="square">
            <a:spAutoFit/>
          </a:bodyPr>
          <a:lstStyle/>
          <a:p>
            <a:pPr fontAlgn="base">
              <a:spcBef>
                <a:spcPct val="0"/>
              </a:spcBef>
              <a:spcAft>
                <a:spcPct val="0"/>
              </a:spcAft>
            </a:pPr>
            <a:r>
              <a:rPr lang="ro-RO" dirty="0" smtClean="0"/>
              <a:t>O  școală de calitate și de succes nu poate fi înțeleasă  astăzi în afara unei redimensionări a relației școală-famile.</a:t>
            </a:r>
          </a:p>
        </p:txBody>
      </p:sp>
      <p:sp>
        <p:nvSpPr>
          <p:cNvPr id="6" name="Rectangle 5"/>
          <p:cNvSpPr/>
          <p:nvPr/>
        </p:nvSpPr>
        <p:spPr>
          <a:xfrm>
            <a:off x="251520" y="1700809"/>
            <a:ext cx="8640960" cy="1200329"/>
          </a:xfrm>
          <a:prstGeom prst="rect">
            <a:avLst/>
          </a:prstGeom>
        </p:spPr>
        <p:txBody>
          <a:bodyPr wrap="square">
            <a:spAutoFit/>
          </a:bodyPr>
          <a:lstStyle/>
          <a:p>
            <a:pPr fontAlgn="base">
              <a:spcBef>
                <a:spcPct val="0"/>
              </a:spcBef>
              <a:spcAft>
                <a:spcPct val="0"/>
              </a:spcAft>
            </a:pPr>
            <a:r>
              <a:rPr lang="ro-RO" dirty="0" smtClean="0"/>
              <a:t>Analizând realitatea cotidiană  și statisticile de specialitate, se  conturează tabloul unei societăți în suferință. Sănătatea fizică și psihică a copiilor se află în pericol, familia, școala, anturajul și audiovizualul –cele patru medii de viață curentă ale copilului –înregistrează  un declin în planul valorilor pedagogice.</a:t>
            </a:r>
            <a:endParaRPr lang="en-US" dirty="0" smtClean="0"/>
          </a:p>
        </p:txBody>
      </p:sp>
      <p:sp>
        <p:nvSpPr>
          <p:cNvPr id="7" name="Rectangle 6"/>
          <p:cNvSpPr/>
          <p:nvPr/>
        </p:nvSpPr>
        <p:spPr>
          <a:xfrm flipH="1">
            <a:off x="5796136" y="5803520"/>
            <a:ext cx="2304256" cy="369332"/>
          </a:xfrm>
          <a:prstGeom prst="rect">
            <a:avLst/>
          </a:prstGeom>
        </p:spPr>
        <p:txBody>
          <a:bodyPr wrap="square">
            <a:spAutoFit/>
          </a:bodyPr>
          <a:lstStyle/>
          <a:p>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23928" y="548680"/>
            <a:ext cx="2126329" cy="369332"/>
          </a:xfrm>
          <a:prstGeom prst="rect">
            <a:avLst/>
          </a:prstGeom>
        </p:spPr>
        <p:txBody>
          <a:bodyPr wrap="square">
            <a:spAutoFit/>
          </a:bodyPr>
          <a:lstStyle/>
          <a:p>
            <a:endParaRPr lang="en-US" dirty="0"/>
          </a:p>
        </p:txBody>
      </p:sp>
      <p:sp>
        <p:nvSpPr>
          <p:cNvPr id="4" name="Rectangle 3"/>
          <p:cNvSpPr/>
          <p:nvPr/>
        </p:nvSpPr>
        <p:spPr>
          <a:xfrm>
            <a:off x="0" y="1844824"/>
            <a:ext cx="9144000" cy="5016758"/>
          </a:xfrm>
          <a:prstGeom prst="rect">
            <a:avLst/>
          </a:prstGeom>
        </p:spPr>
        <p:txBody>
          <a:bodyPr wrap="square">
            <a:spAutoFit/>
          </a:bodyPr>
          <a:lstStyle/>
          <a:p>
            <a:pPr algn="just">
              <a:lnSpc>
                <a:spcPct val="200000"/>
              </a:lnSpc>
            </a:pPr>
            <a:r>
              <a:rPr lang="ro-RO" sz="3200" i="1" dirty="0" smtClean="0">
                <a:solidFill>
                  <a:srgbClr val="000000"/>
                </a:solidFill>
                <a:latin typeface="Arial Black" pitchFamily="34" charset="0"/>
                <a:ea typeface="Times New Roman" pitchFamily="18" charset="0"/>
                <a:cs typeface="Arial" pitchFamily="34" charset="0"/>
              </a:rPr>
              <a:t>S</a:t>
            </a:r>
            <a:r>
              <a:rPr lang="en-US" sz="3200" i="1" dirty="0" smtClean="0">
                <a:solidFill>
                  <a:srgbClr val="000000"/>
                </a:solidFill>
                <a:latin typeface="Arial Black" pitchFamily="34" charset="0"/>
                <a:ea typeface="Times New Roman" pitchFamily="18" charset="0"/>
                <a:cs typeface="Arial" pitchFamily="34" charset="0"/>
              </a:rPr>
              <a:t>ă </a:t>
            </a:r>
            <a:r>
              <a:rPr lang="en-US" sz="3200" i="1" dirty="0" err="1" smtClean="0">
                <a:solidFill>
                  <a:srgbClr val="000000"/>
                </a:solidFill>
                <a:latin typeface="Arial Black" pitchFamily="34" charset="0"/>
                <a:ea typeface="Times New Roman" pitchFamily="18" charset="0"/>
                <a:cs typeface="Arial" pitchFamily="34" charset="0"/>
              </a:rPr>
              <a:t>construim</a:t>
            </a:r>
            <a:r>
              <a:rPr lang="en-US" sz="3200" i="1" dirty="0" smtClean="0">
                <a:solidFill>
                  <a:srgbClr val="000000"/>
                </a:solidFill>
                <a:latin typeface="Arial Black" pitchFamily="34" charset="0"/>
                <a:ea typeface="Times New Roman" pitchFamily="18" charset="0"/>
                <a:cs typeface="Arial" pitchFamily="34" charset="0"/>
              </a:rPr>
              <a:t> „</a:t>
            </a:r>
            <a:r>
              <a:rPr lang="en-US" sz="3200" i="1" dirty="0" err="1" smtClean="0">
                <a:solidFill>
                  <a:srgbClr val="000000"/>
                </a:solidFill>
                <a:latin typeface="Arial Black" pitchFamily="34" charset="0"/>
                <a:ea typeface="Times New Roman" pitchFamily="18" charset="0"/>
                <a:cs typeface="Arial" pitchFamily="34" charset="0"/>
              </a:rPr>
              <a:t>scara</a:t>
            </a:r>
            <a:r>
              <a:rPr lang="en-US" sz="3200" i="1" dirty="0" smtClean="0">
                <a:solidFill>
                  <a:srgbClr val="000000"/>
                </a:solidFill>
                <a:latin typeface="Arial Black" pitchFamily="34" charset="0"/>
                <a:ea typeface="Times New Roman" pitchFamily="18" charset="0"/>
                <a:cs typeface="Arial" pitchFamily="34" charset="0"/>
              </a:rPr>
              <a:t>” </a:t>
            </a:r>
            <a:r>
              <a:rPr lang="en-US" sz="3200" i="1" dirty="0" err="1" smtClean="0">
                <a:solidFill>
                  <a:srgbClr val="000000"/>
                </a:solidFill>
                <a:latin typeface="Arial Black" pitchFamily="34" charset="0"/>
                <a:ea typeface="Times New Roman" pitchFamily="18" charset="0"/>
                <a:cs typeface="Arial" pitchFamily="34" charset="0"/>
              </a:rPr>
              <a:t>necesară</a:t>
            </a:r>
            <a:r>
              <a:rPr lang="en-US" sz="3200" i="1" dirty="0" smtClean="0">
                <a:solidFill>
                  <a:srgbClr val="000000"/>
                </a:solidFill>
                <a:latin typeface="Arial Black" pitchFamily="34" charset="0"/>
                <a:ea typeface="Times New Roman" pitchFamily="18" charset="0"/>
                <a:cs typeface="Arial" pitchFamily="34" charset="0"/>
              </a:rPr>
              <a:t> </a:t>
            </a:r>
            <a:r>
              <a:rPr lang="en-US" sz="3200" i="1" dirty="0" err="1" smtClean="0">
                <a:solidFill>
                  <a:srgbClr val="000000"/>
                </a:solidFill>
                <a:latin typeface="Arial Black" pitchFamily="34" charset="0"/>
                <a:ea typeface="Times New Roman" pitchFamily="18" charset="0"/>
                <a:cs typeface="Arial" pitchFamily="34" charset="0"/>
              </a:rPr>
              <a:t>fiecăruia</a:t>
            </a:r>
            <a:r>
              <a:rPr lang="en-US" sz="3200" i="1" dirty="0" smtClean="0">
                <a:solidFill>
                  <a:srgbClr val="000000"/>
                </a:solidFill>
                <a:latin typeface="Arial Black" pitchFamily="34" charset="0"/>
                <a:ea typeface="Times New Roman" pitchFamily="18" charset="0"/>
                <a:cs typeface="Arial" pitchFamily="34" charset="0"/>
              </a:rPr>
              <a:t>, </a:t>
            </a:r>
            <a:r>
              <a:rPr lang="en-US" sz="3200" i="1" dirty="0" err="1" smtClean="0">
                <a:solidFill>
                  <a:srgbClr val="000000"/>
                </a:solidFill>
                <a:latin typeface="Arial Black" pitchFamily="34" charset="0"/>
                <a:ea typeface="Times New Roman" pitchFamily="18" charset="0"/>
                <a:cs typeface="Arial" pitchFamily="34" charset="0"/>
              </a:rPr>
              <a:t>pentru</a:t>
            </a:r>
            <a:r>
              <a:rPr lang="en-US" sz="3200" i="1" dirty="0" smtClean="0">
                <a:solidFill>
                  <a:srgbClr val="000000"/>
                </a:solidFill>
                <a:latin typeface="Arial Black" pitchFamily="34" charset="0"/>
                <a:ea typeface="Times New Roman" pitchFamily="18" charset="0"/>
                <a:cs typeface="Arial" pitchFamily="34" charset="0"/>
              </a:rPr>
              <a:t> ca </a:t>
            </a:r>
            <a:r>
              <a:rPr lang="ro-RO" sz="3200" i="1" dirty="0" smtClean="0">
                <a:solidFill>
                  <a:srgbClr val="000000"/>
                </a:solidFill>
                <a:latin typeface="Arial Black" pitchFamily="34" charset="0"/>
                <a:ea typeface="Times New Roman" pitchFamily="18" charset="0"/>
                <a:cs typeface="Arial" pitchFamily="34" charset="0"/>
              </a:rPr>
              <a:t>viitorii </a:t>
            </a:r>
            <a:r>
              <a:rPr lang="en-US" sz="3200" i="1" dirty="0" err="1" smtClean="0">
                <a:solidFill>
                  <a:srgbClr val="000000"/>
                </a:solidFill>
                <a:latin typeface="Arial Black" pitchFamily="34" charset="0"/>
                <a:ea typeface="Times New Roman" pitchFamily="18" charset="0"/>
                <a:cs typeface="Arial" pitchFamily="34" charset="0"/>
              </a:rPr>
              <a:t>noştri</a:t>
            </a:r>
            <a:r>
              <a:rPr lang="en-US" sz="3200" i="1" dirty="0" smtClean="0">
                <a:solidFill>
                  <a:srgbClr val="000000"/>
                </a:solidFill>
                <a:latin typeface="Arial Black" pitchFamily="34" charset="0"/>
                <a:ea typeface="Times New Roman" pitchFamily="18" charset="0"/>
                <a:cs typeface="Arial" pitchFamily="34" charset="0"/>
              </a:rPr>
              <a:t> </a:t>
            </a:r>
            <a:r>
              <a:rPr lang="ro-RO" sz="3200" i="1" dirty="0" smtClean="0">
                <a:solidFill>
                  <a:srgbClr val="000000"/>
                </a:solidFill>
                <a:latin typeface="Arial Black" pitchFamily="34" charset="0"/>
                <a:ea typeface="Times New Roman" pitchFamily="18" charset="0"/>
                <a:cs typeface="Arial" pitchFamily="34" charset="0"/>
              </a:rPr>
              <a:t>elevi </a:t>
            </a:r>
            <a:r>
              <a:rPr lang="en-US" sz="3200" i="1" dirty="0" err="1" smtClean="0">
                <a:solidFill>
                  <a:srgbClr val="000000"/>
                </a:solidFill>
                <a:latin typeface="Arial Black" pitchFamily="34" charset="0"/>
                <a:ea typeface="Times New Roman" pitchFamily="18" charset="0"/>
                <a:cs typeface="Arial" pitchFamily="34" charset="0"/>
              </a:rPr>
              <a:t>să</a:t>
            </a:r>
            <a:r>
              <a:rPr lang="en-US" sz="3200" i="1" dirty="0" smtClean="0">
                <a:solidFill>
                  <a:srgbClr val="000000"/>
                </a:solidFill>
                <a:latin typeface="Arial Black" pitchFamily="34" charset="0"/>
                <a:ea typeface="Times New Roman" pitchFamily="18" charset="0"/>
                <a:cs typeface="Arial" pitchFamily="34" charset="0"/>
              </a:rPr>
              <a:t> se </a:t>
            </a:r>
            <a:r>
              <a:rPr lang="en-US" sz="3200" i="1" dirty="0" err="1" smtClean="0">
                <a:solidFill>
                  <a:srgbClr val="000000"/>
                </a:solidFill>
                <a:latin typeface="Arial Black" pitchFamily="34" charset="0"/>
                <a:ea typeface="Times New Roman" pitchFamily="18" charset="0"/>
                <a:cs typeface="Arial" pitchFamily="34" charset="0"/>
              </a:rPr>
              <a:t>ridice</a:t>
            </a:r>
            <a:r>
              <a:rPr lang="en-US" sz="3200" i="1" dirty="0" smtClean="0">
                <a:solidFill>
                  <a:srgbClr val="000000"/>
                </a:solidFill>
                <a:latin typeface="Arial Black" pitchFamily="34" charset="0"/>
                <a:ea typeface="Times New Roman" pitchFamily="18" charset="0"/>
                <a:cs typeface="Arial" pitchFamily="34" charset="0"/>
              </a:rPr>
              <a:t> </a:t>
            </a:r>
            <a:r>
              <a:rPr lang="en-US" sz="3200" i="1" dirty="0" err="1" smtClean="0">
                <a:solidFill>
                  <a:srgbClr val="000000"/>
                </a:solidFill>
                <a:latin typeface="Arial Black" pitchFamily="34" charset="0"/>
                <a:ea typeface="Times New Roman" pitchFamily="18" charset="0"/>
                <a:cs typeface="Arial" pitchFamily="34" charset="0"/>
              </a:rPr>
              <a:t>frumos</a:t>
            </a:r>
            <a:r>
              <a:rPr lang="en-US" sz="3200" i="1" dirty="0" smtClean="0">
                <a:solidFill>
                  <a:srgbClr val="000000"/>
                </a:solidFill>
                <a:latin typeface="Arial Black" pitchFamily="34" charset="0"/>
                <a:ea typeface="Times New Roman" pitchFamily="18" charset="0"/>
                <a:cs typeface="Arial" pitchFamily="34" charset="0"/>
              </a:rPr>
              <a:t>, </a:t>
            </a:r>
            <a:r>
              <a:rPr lang="en-US" sz="3200" i="1" dirty="0" err="1" smtClean="0">
                <a:solidFill>
                  <a:srgbClr val="000000"/>
                </a:solidFill>
                <a:latin typeface="Arial Black" pitchFamily="34" charset="0"/>
                <a:ea typeface="Times New Roman" pitchFamily="18" charset="0"/>
                <a:cs typeface="Arial" pitchFamily="34" charset="0"/>
              </a:rPr>
              <a:t>încet</a:t>
            </a:r>
            <a:r>
              <a:rPr lang="en-US" sz="3200" i="1" dirty="0" smtClean="0">
                <a:solidFill>
                  <a:srgbClr val="000000"/>
                </a:solidFill>
                <a:latin typeface="Arial Black" pitchFamily="34" charset="0"/>
                <a:ea typeface="Times New Roman" pitchFamily="18" charset="0"/>
                <a:cs typeface="Arial" pitchFamily="34" charset="0"/>
              </a:rPr>
              <a:t> </a:t>
            </a:r>
            <a:r>
              <a:rPr lang="en-US" sz="3200" i="1" dirty="0" err="1" smtClean="0">
                <a:solidFill>
                  <a:srgbClr val="000000"/>
                </a:solidFill>
                <a:latin typeface="Arial Black" pitchFamily="34" charset="0"/>
                <a:ea typeface="Times New Roman" pitchFamily="18" charset="0"/>
                <a:cs typeface="Arial" pitchFamily="34" charset="0"/>
              </a:rPr>
              <a:t>şi</a:t>
            </a:r>
            <a:r>
              <a:rPr lang="en-US" sz="3200" i="1" dirty="0" smtClean="0">
                <a:solidFill>
                  <a:srgbClr val="000000"/>
                </a:solidFill>
                <a:latin typeface="Arial Black" pitchFamily="34" charset="0"/>
                <a:ea typeface="Times New Roman" pitchFamily="18" charset="0"/>
                <a:cs typeface="Arial" pitchFamily="34" charset="0"/>
              </a:rPr>
              <a:t> </a:t>
            </a:r>
            <a:r>
              <a:rPr lang="en-US" sz="3200" i="1" dirty="0" err="1" smtClean="0">
                <a:solidFill>
                  <a:srgbClr val="000000"/>
                </a:solidFill>
                <a:latin typeface="Arial Black" pitchFamily="34" charset="0"/>
                <a:ea typeface="Times New Roman" pitchFamily="18" charset="0"/>
                <a:cs typeface="Arial" pitchFamily="34" charset="0"/>
              </a:rPr>
              <a:t>temeinic</a:t>
            </a:r>
            <a:r>
              <a:rPr lang="en-US" sz="3200" i="1" dirty="0" smtClean="0">
                <a:solidFill>
                  <a:srgbClr val="000000"/>
                </a:solidFill>
                <a:latin typeface="Arial Black" pitchFamily="34" charset="0"/>
                <a:ea typeface="Times New Roman" pitchFamily="18" charset="0"/>
                <a:cs typeface="Arial" pitchFamily="34" charset="0"/>
              </a:rPr>
              <a:t>, </a:t>
            </a:r>
            <a:r>
              <a:rPr lang="en-US" sz="3200" i="1" dirty="0" err="1" smtClean="0">
                <a:solidFill>
                  <a:srgbClr val="000000"/>
                </a:solidFill>
                <a:latin typeface="Arial Black" pitchFamily="34" charset="0"/>
                <a:ea typeface="Times New Roman" pitchFamily="18" charset="0"/>
                <a:cs typeface="Arial" pitchFamily="34" charset="0"/>
              </a:rPr>
              <a:t>pentru</a:t>
            </a:r>
            <a:r>
              <a:rPr lang="en-US" sz="3200" i="1" dirty="0" smtClean="0">
                <a:solidFill>
                  <a:srgbClr val="000000"/>
                </a:solidFill>
                <a:latin typeface="Arial Black" pitchFamily="34" charset="0"/>
                <a:ea typeface="Times New Roman" pitchFamily="18" charset="0"/>
                <a:cs typeface="Arial" pitchFamily="34" charset="0"/>
              </a:rPr>
              <a:t> a le </a:t>
            </a:r>
            <a:r>
              <a:rPr lang="en-US" sz="3200" i="1" dirty="0" err="1" smtClean="0">
                <a:solidFill>
                  <a:srgbClr val="000000"/>
                </a:solidFill>
                <a:latin typeface="Arial Black" pitchFamily="34" charset="0"/>
                <a:ea typeface="Times New Roman" pitchFamily="18" charset="0"/>
                <a:cs typeface="Arial" pitchFamily="34" charset="0"/>
              </a:rPr>
              <a:t>fi</a:t>
            </a:r>
            <a:r>
              <a:rPr lang="en-US" sz="3200" i="1" dirty="0" smtClean="0">
                <a:solidFill>
                  <a:srgbClr val="000000"/>
                </a:solidFill>
                <a:latin typeface="Arial Black" pitchFamily="34" charset="0"/>
                <a:ea typeface="Times New Roman" pitchFamily="18" charset="0"/>
                <a:cs typeface="Arial" pitchFamily="34" charset="0"/>
              </a:rPr>
              <a:t> </a:t>
            </a:r>
            <a:r>
              <a:rPr lang="en-US" sz="3200" i="1" dirty="0" err="1" smtClean="0">
                <a:solidFill>
                  <a:srgbClr val="000000"/>
                </a:solidFill>
                <a:latin typeface="Arial Black" pitchFamily="34" charset="0"/>
                <a:ea typeface="Times New Roman" pitchFamily="18" charset="0"/>
                <a:cs typeface="Arial" pitchFamily="34" charset="0"/>
              </a:rPr>
              <a:t>imposibil</a:t>
            </a:r>
            <a:r>
              <a:rPr lang="en-US" sz="3200" i="1" dirty="0" smtClean="0">
                <a:solidFill>
                  <a:srgbClr val="000000"/>
                </a:solidFill>
                <a:latin typeface="Arial Black" pitchFamily="34" charset="0"/>
                <a:ea typeface="Times New Roman" pitchFamily="18" charset="0"/>
                <a:cs typeface="Arial" pitchFamily="34" charset="0"/>
              </a:rPr>
              <a:t> </a:t>
            </a:r>
            <a:r>
              <a:rPr lang="en-US" sz="3200" i="1" dirty="0" err="1" smtClean="0">
                <a:solidFill>
                  <a:srgbClr val="000000"/>
                </a:solidFill>
                <a:latin typeface="Arial Black" pitchFamily="34" charset="0"/>
                <a:ea typeface="Times New Roman" pitchFamily="18" charset="0"/>
                <a:cs typeface="Arial" pitchFamily="34" charset="0"/>
              </a:rPr>
              <a:t>să</a:t>
            </a:r>
            <a:r>
              <a:rPr lang="en-US" sz="3200" i="1" dirty="0" smtClean="0">
                <a:solidFill>
                  <a:srgbClr val="000000"/>
                </a:solidFill>
                <a:latin typeface="Arial Black" pitchFamily="34" charset="0"/>
                <a:ea typeface="Times New Roman" pitchFamily="18" charset="0"/>
                <a:cs typeface="Arial" pitchFamily="34" charset="0"/>
              </a:rPr>
              <a:t> </a:t>
            </a:r>
            <a:r>
              <a:rPr lang="en-US" sz="3200" i="1" dirty="0" err="1" smtClean="0">
                <a:solidFill>
                  <a:srgbClr val="000000"/>
                </a:solidFill>
                <a:latin typeface="Arial Black" pitchFamily="34" charset="0"/>
                <a:ea typeface="Times New Roman" pitchFamily="18" charset="0"/>
                <a:cs typeface="Arial" pitchFamily="34" charset="0"/>
              </a:rPr>
              <a:t>coboare</a:t>
            </a:r>
            <a:r>
              <a:rPr lang="en-US" sz="3200" i="1" dirty="0" smtClean="0">
                <a:solidFill>
                  <a:srgbClr val="000000"/>
                </a:solidFill>
                <a:latin typeface="Arial Black" pitchFamily="34" charset="0"/>
                <a:ea typeface="Times New Roman" pitchFamily="18" charset="0"/>
                <a:cs typeface="Arial" pitchFamily="34" charset="0"/>
              </a:rPr>
              <a:t>.</a:t>
            </a:r>
            <a:r>
              <a:rPr lang="ro-RO" sz="3200" i="1" dirty="0" smtClean="0">
                <a:solidFill>
                  <a:srgbClr val="000000"/>
                </a:solidFill>
                <a:latin typeface="Arial Black" pitchFamily="34" charset="0"/>
                <a:ea typeface="Times New Roman" pitchFamily="18" charset="0"/>
                <a:cs typeface="Arial" pitchFamily="34" charset="0"/>
              </a:rPr>
              <a:t> </a:t>
            </a:r>
            <a:r>
              <a:rPr lang="en-US" sz="3200" i="1" dirty="0" smtClean="0">
                <a:solidFill>
                  <a:srgbClr val="000000"/>
                </a:solidFill>
                <a:latin typeface="Arial Black" pitchFamily="34" charset="0"/>
                <a:ea typeface="Times New Roman" pitchFamily="18" charset="0"/>
                <a:cs typeface="Arial" pitchFamily="34" charset="0"/>
              </a:rPr>
              <a:t/>
            </a:r>
            <a:br>
              <a:rPr lang="en-US" sz="3200" i="1" dirty="0" smtClean="0">
                <a:solidFill>
                  <a:srgbClr val="000000"/>
                </a:solidFill>
                <a:latin typeface="Arial Black" pitchFamily="34" charset="0"/>
                <a:ea typeface="Times New Roman" pitchFamily="18" charset="0"/>
                <a:cs typeface="Arial" pitchFamily="34" charset="0"/>
              </a:rPr>
            </a:br>
            <a:endParaRPr lang="en-US" sz="3200" dirty="0">
              <a:latin typeface="Arial Black" pitchFamily="34" charset="0"/>
            </a:endParaRPr>
          </a:p>
        </p:txBody>
      </p:sp>
      <p:sp>
        <p:nvSpPr>
          <p:cNvPr id="5" name="Rectangle 4"/>
          <p:cNvSpPr/>
          <p:nvPr/>
        </p:nvSpPr>
        <p:spPr>
          <a:xfrm>
            <a:off x="4860032" y="5805264"/>
            <a:ext cx="3816424" cy="36933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ro-RO" i="1" dirty="0" smtClean="0">
                <a:solidFill>
                  <a:srgbClr val="000000"/>
                </a:solidFill>
                <a:latin typeface="Arial Black" pitchFamily="34" charset="0"/>
                <a:ea typeface="Times New Roman" pitchFamily="18" charset="0"/>
                <a:cs typeface="Arial" pitchFamily="34" charset="0"/>
              </a:rPr>
              <a:t>(</a:t>
            </a:r>
            <a:r>
              <a:rPr lang="en-US" i="1" dirty="0" smtClean="0">
                <a:solidFill>
                  <a:srgbClr val="000000"/>
                </a:solidFill>
                <a:latin typeface="Arial Black" pitchFamily="34" charset="0"/>
                <a:ea typeface="Times New Roman" pitchFamily="18" charset="0"/>
                <a:cs typeface="Arial" pitchFamily="34" charset="0"/>
              </a:rPr>
              <a:t>Paul Louis </a:t>
            </a:r>
            <a:r>
              <a:rPr lang="en-US" i="1" dirty="0" err="1" smtClean="0">
                <a:solidFill>
                  <a:srgbClr val="000000"/>
                </a:solidFill>
                <a:latin typeface="Arial Black" pitchFamily="34" charset="0"/>
                <a:ea typeface="Times New Roman" pitchFamily="18" charset="0"/>
                <a:cs typeface="Arial" pitchFamily="34" charset="0"/>
              </a:rPr>
              <a:t>Lampert</a:t>
            </a:r>
            <a:r>
              <a:rPr lang="ro-RO" i="1" dirty="0" smtClean="0">
                <a:solidFill>
                  <a:srgbClr val="000000"/>
                </a:solidFill>
                <a:latin typeface="Arial Black" pitchFamily="34" charset="0"/>
                <a:ea typeface="Times New Roman" pitchFamily="18" charset="0"/>
                <a:cs typeface="Arial" pitchFamily="34" charset="0"/>
              </a:rPr>
              <a:t>)</a:t>
            </a:r>
            <a:r>
              <a:rPr lang="en-US" i="1" dirty="0" smtClean="0">
                <a:solidFill>
                  <a:srgbClr val="000000"/>
                </a:solidFill>
                <a:latin typeface="Arial Black" pitchFamily="34" charset="0"/>
                <a:ea typeface="Times New Roman" pitchFamily="18" charset="0"/>
                <a:cs typeface="Arial" pitchFamily="34" charset="0"/>
              </a:rPr>
              <a:t> </a:t>
            </a:r>
            <a:endParaRPr lang="en-US" dirty="0"/>
          </a:p>
        </p:txBody>
      </p:sp>
      <p:sp>
        <p:nvSpPr>
          <p:cNvPr id="6" name="Rectangle 5"/>
          <p:cNvSpPr/>
          <p:nvPr/>
        </p:nvSpPr>
        <p:spPr>
          <a:xfrm>
            <a:off x="395536" y="260649"/>
            <a:ext cx="8064896" cy="1077218"/>
          </a:xfrm>
          <a:prstGeom prst="rect">
            <a:avLst/>
          </a:prstGeom>
        </p:spPr>
        <p:txBody>
          <a:bodyPr wrap="square">
            <a:spAutoFit/>
          </a:bodyPr>
          <a:lstStyle/>
          <a:p>
            <a:pPr algn="ctr"/>
            <a:r>
              <a:rPr lang="en-US" sz="3200" b="1" i="1" dirty="0" err="1" smtClean="0">
                <a:latin typeface="Arial Black" pitchFamily="34" charset="0"/>
              </a:rPr>
              <a:t>Mileniul</a:t>
            </a:r>
            <a:r>
              <a:rPr lang="en-US" sz="3200" b="1" i="1" dirty="0" smtClean="0">
                <a:latin typeface="Arial Black" pitchFamily="34" charset="0"/>
              </a:rPr>
              <a:t> </a:t>
            </a:r>
            <a:r>
              <a:rPr lang="en-US" sz="3200" b="1" i="1" dirty="0" err="1" smtClean="0">
                <a:latin typeface="Arial Black" pitchFamily="34" charset="0"/>
              </a:rPr>
              <a:t>Trei</a:t>
            </a:r>
            <a:r>
              <a:rPr lang="en-US" sz="3200" b="1" i="1" dirty="0" smtClean="0">
                <a:latin typeface="Arial Black" pitchFamily="34" charset="0"/>
              </a:rPr>
              <a:t> </a:t>
            </a:r>
            <a:r>
              <a:rPr lang="en-US" sz="3200" b="1" i="1" dirty="0" err="1" smtClean="0">
                <a:latin typeface="Arial Black" pitchFamily="34" charset="0"/>
              </a:rPr>
              <a:t>este</a:t>
            </a:r>
            <a:r>
              <a:rPr lang="ro-RO" sz="3200" b="1" i="1" dirty="0" smtClean="0">
                <a:latin typeface="Arial Black" pitchFamily="34" charset="0"/>
              </a:rPr>
              <a:t> </a:t>
            </a:r>
            <a:r>
              <a:rPr lang="en-US" sz="3200" b="1" i="1" dirty="0" err="1" smtClean="0">
                <a:latin typeface="Arial Black" pitchFamily="34" charset="0"/>
              </a:rPr>
              <a:t>timpul</a:t>
            </a:r>
            <a:r>
              <a:rPr lang="en-US" sz="3200" b="1" i="1" dirty="0" smtClean="0">
                <a:latin typeface="Arial Black" pitchFamily="34" charset="0"/>
              </a:rPr>
              <a:t> care </a:t>
            </a:r>
            <a:r>
              <a:rPr lang="en-US" sz="3200" b="1" i="1" dirty="0" err="1" smtClean="0">
                <a:latin typeface="Arial Black" pitchFamily="34" charset="0"/>
              </a:rPr>
              <a:t>încă</a:t>
            </a:r>
            <a:r>
              <a:rPr lang="en-US" sz="3200" b="1" i="1" dirty="0" smtClean="0">
                <a:latin typeface="Arial Black" pitchFamily="34" charset="0"/>
              </a:rPr>
              <a:t> ne </a:t>
            </a:r>
            <a:r>
              <a:rPr lang="ro-RO" sz="3200" b="1" i="1" dirty="0" smtClean="0">
                <a:latin typeface="Arial Black" pitchFamily="34" charset="0"/>
              </a:rPr>
              <a:t>așteaptă! </a:t>
            </a:r>
            <a:endParaRPr lang="en-US" sz="3200" b="1" i="1" dirty="0" smtClean="0">
              <a:latin typeface="Arial Black"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RAPOARTE 2018\cu timpul inveti _n.jpg"/>
          <p:cNvPicPr/>
          <p:nvPr/>
        </p:nvPicPr>
        <p:blipFill>
          <a:blip r:embed="rId2" cstate="print"/>
          <a:srcRect/>
          <a:stretch>
            <a:fillRect/>
          </a:stretch>
        </p:blipFill>
        <p:spPr bwMode="auto">
          <a:xfrm>
            <a:off x="1403648" y="332656"/>
            <a:ext cx="5688632" cy="4680520"/>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4" name="Rectangle 3"/>
          <p:cNvSpPr/>
          <p:nvPr/>
        </p:nvSpPr>
        <p:spPr>
          <a:xfrm>
            <a:off x="179512" y="5301208"/>
            <a:ext cx="8964488"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fontAlgn="base">
              <a:spcBef>
                <a:spcPct val="0"/>
              </a:spcBef>
              <a:spcAft>
                <a:spcPct val="0"/>
              </a:spcAft>
            </a:pPr>
            <a:r>
              <a:rPr lang="ro-RO" sz="3600" i="1" dirty="0" smtClean="0">
                <a:latin typeface="Arial Black" pitchFamily="34" charset="0"/>
                <a:ea typeface="Calibri" pitchFamily="34" charset="0"/>
                <a:cs typeface="Times New Roman" pitchFamily="18" charset="0"/>
              </a:rPr>
              <a:t>T</a:t>
            </a:r>
            <a:r>
              <a:rPr lang="it-IT" sz="3600" i="1" dirty="0" smtClean="0">
                <a:latin typeface="Arial Black" pitchFamily="34" charset="0"/>
                <a:ea typeface="Calibri" pitchFamily="34" charset="0"/>
                <a:cs typeface="Times New Roman" pitchFamily="18" charset="0"/>
              </a:rPr>
              <a:t>impul</a:t>
            </a:r>
            <a:r>
              <a:rPr lang="ro-RO" sz="3600" i="1" dirty="0" smtClean="0">
                <a:latin typeface="Arial Black" pitchFamily="34" charset="0"/>
                <a:ea typeface="Calibri" pitchFamily="34" charset="0"/>
                <a:cs typeface="Times New Roman" pitchFamily="18" charset="0"/>
              </a:rPr>
              <a:t> este în mâinile noastre dar...el trece....</a:t>
            </a:r>
            <a:endParaRPr lang="it-IT" sz="3600" i="1" dirty="0" smtClean="0">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92696"/>
            <a:ext cx="8496024" cy="5881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436834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tografia postatÄ de NLP Romania."/>
          <p:cNvPicPr/>
          <p:nvPr/>
        </p:nvPicPr>
        <p:blipFill>
          <a:blip r:embed="rId2" cstate="print"/>
          <a:srcRect/>
          <a:stretch>
            <a:fillRect/>
          </a:stretch>
        </p:blipFill>
        <p:spPr bwMode="auto">
          <a:xfrm>
            <a:off x="1475656" y="1745432"/>
            <a:ext cx="5976664" cy="4923928"/>
          </a:xfrm>
          <a:prstGeom prst="rect">
            <a:avLst/>
          </a:prstGeom>
          <a:ln>
            <a:headEnd/>
            <a:tailEnd/>
          </a:ln>
        </p:spPr>
        <p:style>
          <a:lnRef idx="2">
            <a:schemeClr val="accent6"/>
          </a:lnRef>
          <a:fillRef idx="1">
            <a:schemeClr val="lt1"/>
          </a:fillRef>
          <a:effectRef idx="0">
            <a:schemeClr val="accent6"/>
          </a:effectRef>
          <a:fontRef idx="minor">
            <a:schemeClr val="dk1"/>
          </a:fontRef>
        </p:style>
      </p:pic>
      <p:pic>
        <p:nvPicPr>
          <p:cNvPr id="4" name="Picture 3"/>
          <p:cNvPicPr/>
          <p:nvPr/>
        </p:nvPicPr>
        <p:blipFill>
          <a:blip r:embed="rId3" cstate="print"/>
          <a:srcRect/>
          <a:stretch>
            <a:fillRect/>
          </a:stretch>
        </p:blipFill>
        <p:spPr bwMode="auto">
          <a:xfrm>
            <a:off x="899592" y="548680"/>
            <a:ext cx="1491698" cy="1605360"/>
          </a:xfrm>
          <a:prstGeom prst="rect">
            <a:avLst/>
          </a:prstGeom>
          <a:noFill/>
          <a:ln w="9525">
            <a:noFill/>
            <a:miter lim="800000"/>
            <a:headEnd/>
            <a:tailEnd/>
          </a:ln>
        </p:spPr>
      </p:pic>
      <p:sp>
        <p:nvSpPr>
          <p:cNvPr id="5" name="Rectangle 4"/>
          <p:cNvSpPr/>
          <p:nvPr/>
        </p:nvSpPr>
        <p:spPr>
          <a:xfrm>
            <a:off x="2555777" y="836712"/>
            <a:ext cx="1728192"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o-RO" i="1" dirty="0" smtClean="0">
                <a:latin typeface="Arial Black" pitchFamily="34" charset="0"/>
                <a:ea typeface="Calibri" pitchFamily="34" charset="0"/>
                <a:cs typeface="Times New Roman" pitchFamily="18" charset="0"/>
              </a:rPr>
              <a:t>IAR PE MINE </a:t>
            </a:r>
            <a:endParaRPr lang="en-US" dirty="0"/>
          </a:p>
        </p:txBody>
      </p:sp>
      <p:sp>
        <p:nvSpPr>
          <p:cNvPr id="6" name="Down Arrow 5"/>
          <p:cNvSpPr/>
          <p:nvPr/>
        </p:nvSpPr>
        <p:spPr>
          <a:xfrm>
            <a:off x="3779912" y="112474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2564904"/>
            <a:ext cx="5904656" cy="584775"/>
          </a:xfrm>
          <a:prstGeom prst="rect">
            <a:avLst/>
          </a:prstGeom>
          <a:noFill/>
        </p:spPr>
        <p:txBody>
          <a:bodyPr wrap="square" rtlCol="0">
            <a:spAutoFit/>
          </a:bodyPr>
          <a:lstStyle/>
          <a:p>
            <a:r>
              <a:rPr lang="ro-RO" sz="3200" dirty="0" smtClean="0"/>
              <a:t>MULTUMESC PENTRU ATENTIE!</a:t>
            </a:r>
            <a:endParaRPr lang="ro-RO" sz="3200" dirty="0"/>
          </a:p>
        </p:txBody>
      </p:sp>
    </p:spTree>
    <p:extLst>
      <p:ext uri="{BB962C8B-B14F-4D97-AF65-F5344CB8AC3E}">
        <p14:creationId xmlns:p14="http://schemas.microsoft.com/office/powerpoint/2010/main" val="28252199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40748088_1787585264687678_7436204881922228224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632753"/>
            <a:ext cx="4896544" cy="5676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4874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961" y="836712"/>
            <a:ext cx="8158639"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1689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1110</TotalTime>
  <Words>2764</Words>
  <Application>Microsoft Office PowerPoint</Application>
  <PresentationFormat>On-screen Show (4:3)</PresentationFormat>
  <Paragraphs>235</Paragraphs>
  <Slides>82</Slides>
  <Notes>0</Notes>
  <HiddenSlides>0</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Office Theme</vt:lpstr>
      <vt:lpstr>RAPORT DE ACTIVITATE 2017-2018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Baetu</dc:creator>
  <cp:lastModifiedBy>Hewlett-Packard Company</cp:lastModifiedBy>
  <cp:revision>430</cp:revision>
  <dcterms:created xsi:type="dcterms:W3CDTF">2018-08-27T06:07:26Z</dcterms:created>
  <dcterms:modified xsi:type="dcterms:W3CDTF">2018-10-15T08:58:37Z</dcterms:modified>
</cp:coreProperties>
</file>