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7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68" r:id="rId11"/>
    <p:sldId id="275" r:id="rId12"/>
    <p:sldId id="274" r:id="rId13"/>
    <p:sldId id="276" r:id="rId14"/>
    <p:sldId id="278" r:id="rId15"/>
    <p:sldId id="277" r:id="rId16"/>
    <p:sldId id="279" r:id="rId17"/>
    <p:sldId id="285" r:id="rId18"/>
    <p:sldId id="286" r:id="rId19"/>
    <p:sldId id="280" r:id="rId20"/>
    <p:sldId id="287" r:id="rId21"/>
    <p:sldId id="289" r:id="rId22"/>
    <p:sldId id="288" r:id="rId23"/>
    <p:sldId id="292" r:id="rId24"/>
    <p:sldId id="291" r:id="rId25"/>
    <p:sldId id="293" r:id="rId26"/>
    <p:sldId id="294" r:id="rId27"/>
    <p:sldId id="301" r:id="rId28"/>
    <p:sldId id="295" r:id="rId29"/>
    <p:sldId id="296" r:id="rId30"/>
    <p:sldId id="298" r:id="rId31"/>
    <p:sldId id="273" r:id="rId32"/>
    <p:sldId id="297" r:id="rId33"/>
    <p:sldId id="302" r:id="rId34"/>
    <p:sldId id="300" r:id="rId35"/>
    <p:sldId id="299" r:id="rId36"/>
    <p:sldId id="26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E542E-A5A9-4CA3-8329-33A19CD6F71C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4E1AC-DADF-45D2-B215-0EE1E3FBF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99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542409-6A04-4DC6-AC3A-D3758287A8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D3E2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E7C35-618C-4F78-9AAB-FDB19CC8D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EA4E90-AA6C-47FF-BDD4-15A2888010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43E44-9757-4AA7-9176-5AF217E1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4B24-29CC-4C5A-8BC9-10B1BE8BC5E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E57F8-E92F-4AB3-B7B1-8BE8A8D90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C1C2E-AE62-4DE1-AA33-B4EEA27C2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3F8A-E947-4C58-BDCE-F97E964D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83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21D1-F26B-4858-ADE9-496849891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5E66B2-FF70-424D-AA53-EF0940427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C7B21-AE69-4601-8F13-8E4978C1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4B24-29CC-4C5A-8BC9-10B1BE8BC5E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23354-8F3C-4A80-8E86-66B235F98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5C9F2-7780-4046-85B1-CA31CFFB5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3F8A-E947-4C58-BDCE-F97E964D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5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A79B2C-0D82-4039-8A22-A89FFE01F3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3B9C9-10DC-4C1D-94E0-2F6BE3120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575B9-109C-4B6E-85D3-3A136FAE3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4B24-29CC-4C5A-8BC9-10B1BE8BC5E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511E9-DD48-40C8-B638-DB6C76E3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CC57A-42FA-41D7-8504-4823810B5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3F8A-E947-4C58-BDCE-F97E964D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09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3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414407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4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404489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50837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6735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298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64000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D46AE-7C44-4A1F-8EB7-67E6AA792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2453F-AAF7-4360-B0C2-B6EBFDC45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6BE19-59E2-4635-8AD1-DDC02E13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4B24-29CC-4C5A-8BC9-10B1BE8BC5E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89DEC-E572-4016-B996-FC12280F4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7C66F-6F69-4FC8-930D-1DB584A69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3F8A-E947-4C58-BDCE-F97E964D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12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84148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93141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6975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48816-636F-406F-996E-0D3EE31ED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9094F3-47F3-4EDD-B3A6-58CAD8553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D09E2-BA14-45B7-8514-5AAA9A040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4B24-29CC-4C5A-8BC9-10B1BE8BC5E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24288-D0AF-4794-BFB3-6018F9187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CB090-A50A-4FD0-9EF0-802DF96E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3F8A-E947-4C58-BDCE-F97E964D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4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E9402-A73C-46F2-BBD9-EC95C2FC2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74E2D-48A3-4EDE-B49C-529DA887F2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6BC3A5-7638-4FB0-8AFC-CB825F1BC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C5986-391D-44BC-9F63-B77EAA41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4B24-29CC-4C5A-8BC9-10B1BE8BC5E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62ECC-EE23-4EFB-A659-8E3B14309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01B44-E0AD-4BD6-897D-40C00F6E0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3F8A-E947-4C58-BDCE-F97E964D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0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B033F-AFE8-4678-B00A-B5A6E365C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815CA-BCDC-423F-A763-F89901F35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A22AF-1677-4E4E-99D4-E812F22EF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546C26-A39B-4330-96E1-D19608040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E7E797-CEB0-433D-BA6A-95B9D66643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1A55FA-0D05-46F6-80AB-8520764ED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4B24-29CC-4C5A-8BC9-10B1BE8BC5E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31AB35-B76C-4901-B2A9-8BF51DFB2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F24D0D-862F-4656-BFCE-B8C357175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3F8A-E947-4C58-BDCE-F97E964D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4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2AF94-A1A7-4370-B385-658B522FC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710806-E61E-4037-AB84-D04EF0D7E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4B24-29CC-4C5A-8BC9-10B1BE8BC5E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DE40D9-6432-4711-AA00-F7AE1CC9A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93653-421D-49BE-93F3-CD47EB5F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3F8A-E947-4C58-BDCE-F97E964D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4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B121BF-CAD3-482B-BEBA-5026620D4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4B24-29CC-4C5A-8BC9-10B1BE8BC5E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438B18-E55A-4549-AC1A-FBEF877F1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5DBD9-657E-4845-8241-F0A32ED4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3F8A-E947-4C58-BDCE-F97E964D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8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8CA01-CFDD-4726-ADEF-F42005F7E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9E32D-26C3-4FC2-B739-5E3CEF348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02746-D854-418F-80DD-0F6F10E84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5418B-FA13-4373-A040-21A49B82F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4B24-29CC-4C5A-8BC9-10B1BE8BC5E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72769-C28E-4FB6-896F-787D20283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C619B5-9E36-4850-AD0B-AA95624BD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3F8A-E947-4C58-BDCE-F97E964D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87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A53DA-23F7-4923-A7AB-6B307EA90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5D5CAE-E709-498E-9E82-4BC152014A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20E79-CC1C-4B54-9FCC-E3E835CEB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66C95-8BDB-4CF3-A81D-2EA32DA90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4B24-29CC-4C5A-8BC9-10B1BE8BC5E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E6B6A3-3EBE-4777-9937-426BE73B3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C3A7C-6B55-49C9-94DC-429BC89BF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3F8A-E947-4C58-BDCE-F97E964D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1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6E0E2D-B69D-4D73-859D-AB16BD95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D25CA-4CA1-4945-BB99-165A33BEE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71960-E107-43E8-B579-3AC5D355A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84B24-29CC-4C5A-8BC9-10B1BE8BC5E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6AE9D-1350-4B04-AD08-DEF4C4F45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7C1B0-41B9-45F7-8B78-969D0EF76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3F8A-E947-4C58-BDCE-F97E964D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54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ocnee.ro/" TargetMode="External"/><Relationship Id="rId2" Type="http://schemas.openxmlformats.org/officeDocument/2006/relationships/hyperlink" Target="http://programe.ise.ro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.ro/manuale-scolar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llergy.org.au/hp/anaphylaxis/positioning" TargetMode="External"/><Relationship Id="rId3" Type="http://schemas.openxmlformats.org/officeDocument/2006/relationships/hyperlink" Target="mailto:contact@educatie-alergii.ro" TargetMode="External"/><Relationship Id="rId7" Type="http://schemas.openxmlformats.org/officeDocument/2006/relationships/hyperlink" Target="https://www.linkedin.com/company/asociatia-romana-de-educatie-in-alergii/" TargetMode="External"/><Relationship Id="rId2" Type="http://schemas.openxmlformats.org/officeDocument/2006/relationships/hyperlink" Target="https://agerpres.ro/comunicate/2021/12/09/comunicat-de-presa-societatea-romana-de-alergologie-si-imunologie-clinica--82819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@areaeducatiealergii6142/videos" TargetMode="External"/><Relationship Id="rId5" Type="http://schemas.openxmlformats.org/officeDocument/2006/relationships/hyperlink" Target="https://www.facebook.com/asociatiaromanadeeducatieinalergii/" TargetMode="External"/><Relationship Id="rId4" Type="http://schemas.openxmlformats.org/officeDocument/2006/relationships/hyperlink" Target="https://www.educatie-alergii.ro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rograme.ise.ro/Portals/1/Curriculum/Pl_cadru-actuale/Gimnaziu/OMEC%203638_2001%20Planuri-cadru%20de%20invatamant%20pentru%20clasele%20a%20V-a%20%E2%80%93%20a%20VIII-a.pdf" TargetMode="External"/><Relationship Id="rId2" Type="http://schemas.openxmlformats.org/officeDocument/2006/relationships/hyperlink" Target="http://programe.ise.ro/Portals/1/Curriculum/Pl_cadru-actuale/Gimnaziu/OMENCS%203590_5%20apr%202016_Plan-cadru%20de%20%C3%AEnvatamant%20pentru%20gimnaziu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ocnee.ro/" TargetMode="External"/><Relationship Id="rId2" Type="http://schemas.openxmlformats.org/officeDocument/2006/relationships/hyperlink" Target="http://programe.ise.ro/Actuale.asp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75DF4-A68A-48B9-8F14-E42F007AD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67" y="1825625"/>
            <a:ext cx="10761133" cy="4351338"/>
          </a:xfrm>
        </p:spPr>
        <p:txBody>
          <a:bodyPr/>
          <a:lstStyle/>
          <a:p>
            <a:pPr marL="0" indent="0">
              <a:buNone/>
            </a:pPr>
            <a:endParaRPr lang="ro-RO" sz="3200" b="1" dirty="0">
              <a:solidFill>
                <a:srgbClr val="7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o-RO" sz="3200" b="1" dirty="0">
              <a:solidFill>
                <a:srgbClr val="7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br>
              <a:rPr lang="ro-RO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kumimoji="0" lang="ro-RO" sz="49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741A59-F0ED-47BC-9136-DDDB47DDE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713" y="2510544"/>
            <a:ext cx="4069516" cy="34732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68726E-E165-4831-9259-A98EAF8EF4E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7" y="365125"/>
            <a:ext cx="3666068" cy="109119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35F604-D019-4D2F-86AE-17715E448169}"/>
              </a:ext>
            </a:extLst>
          </p:cNvPr>
          <p:cNvSpPr/>
          <p:nvPr/>
        </p:nvSpPr>
        <p:spPr>
          <a:xfrm>
            <a:off x="554609" y="2621013"/>
            <a:ext cx="56641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ro-RO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ÎNTÂLNIREA DE LUCRU A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PR</a:t>
            </a:r>
            <a:r>
              <a:rPr lang="ro-RO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O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FESO</a:t>
            </a:r>
            <a:r>
              <a:rPr lang="ro-RO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RILOR DE BIOLOGIE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VASLUI</a:t>
            </a:r>
            <a:r>
              <a:rPr lang="ro-RO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, 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SEPTEMBRIE </a:t>
            </a:r>
            <a:r>
              <a:rPr lang="ro-RO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2023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Picture 6" descr="Inspectoratul Şcolar Judeţean Vaslui">
            <a:extLst>
              <a:ext uri="{FF2B5EF4-FFF2-40B4-BE49-F238E27FC236}">
                <a16:creationId xmlns:a16="http://schemas.microsoft.com/office/drawing/2014/main" id="{D2847A12-32A5-4C6D-BB58-618769242C7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008" y="487891"/>
            <a:ext cx="3680791" cy="1337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8205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07B2C-BD2C-4AFB-8773-925AB5371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/>
              <a:t>Programe</a:t>
            </a:r>
            <a:r>
              <a:rPr lang="en-US" dirty="0"/>
              <a:t> </a:t>
            </a:r>
            <a:r>
              <a:rPr lang="ro-RO" dirty="0"/>
              <a:t>ș</a:t>
            </a:r>
            <a:r>
              <a:rPr lang="en-US" dirty="0" err="1"/>
              <a:t>colare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4514CC-4067-49CD-B057-049365E14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ro-RO" b="1" dirty="0" err="1">
                <a:latin typeface="Arial" panose="020B0604020202020204" pitchFamily="34" charset="0"/>
                <a:cs typeface="Arial" panose="020B0604020202020204" pitchFamily="34" charset="0"/>
              </a:rPr>
              <a:t>Învăţământ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 gimnazial </a:t>
            </a:r>
          </a:p>
          <a:p>
            <a:pPr>
              <a:lnSpc>
                <a:spcPct val="90000"/>
              </a:lnSpc>
              <a:defRPr/>
            </a:pPr>
            <a:r>
              <a:rPr lang="ro-RO" altLang="zh-CN" dirty="0">
                <a:latin typeface="Arial" panose="020B0604020202020204" pitchFamily="34" charset="0"/>
                <a:cs typeface="Arial" panose="020B0604020202020204" pitchFamily="34" charset="0"/>
              </a:rPr>
              <a:t>Programele școlare de biologie , cls. a V-a – a VIII-a aprobate cu OMEN nr. 3393/28.02.2017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o-RO" altLang="ro-RO" b="1" dirty="0" err="1">
                <a:latin typeface="Arial" panose="020B0604020202020204" pitchFamily="34" charset="0"/>
                <a:cs typeface="Arial" panose="020B0604020202020204" pitchFamily="34" charset="0"/>
              </a:rPr>
              <a:t>Învăţământ</a:t>
            </a:r>
            <a:r>
              <a:rPr lang="ro-RO" altLang="ro-RO" b="1" dirty="0">
                <a:latin typeface="Arial" panose="020B0604020202020204" pitchFamily="34" charset="0"/>
                <a:cs typeface="Arial" panose="020B0604020202020204" pitchFamily="34" charset="0"/>
              </a:rPr>
              <a:t> liceal </a:t>
            </a:r>
            <a:endParaRPr lang="en-US" alt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 de Biologie, cls a IX-a, aprobată </a:t>
            </a:r>
            <a:r>
              <a:rPr lang="en-US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 O.M. 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3358</a:t>
            </a: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.200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just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 de Biologie, cls a X-a, aprobată </a:t>
            </a:r>
            <a:r>
              <a:rPr lang="en-US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 O.M. 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4598</a:t>
            </a: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.200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just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 de Biologie, cls a X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-a,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ciclul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 superior al </a:t>
            </a:r>
            <a:r>
              <a:rPr lang="en-US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liceului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aprobată </a:t>
            </a:r>
            <a:r>
              <a:rPr lang="en-US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 O.M. 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3252</a:t>
            </a: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.200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algn="just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de Biologie, cls a XII-a, aprobată </a:t>
            </a:r>
            <a:r>
              <a:rPr lang="en-US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 O.M. Nr. 5959/22.12.2006</a:t>
            </a:r>
          </a:p>
          <a:p>
            <a:pPr>
              <a:lnSpc>
                <a:spcPct val="90000"/>
              </a:lnSpc>
              <a:defRPr/>
            </a:pPr>
            <a:endParaRPr lang="ro-RO" altLang="zh-CN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ro-RO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969002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3CF93-D45E-4A62-AC4C-834A199C0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867"/>
            <a:ext cx="10515600" cy="474609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Programele  pentru </a:t>
            </a:r>
            <a:r>
              <a:rPr lang="ro-RO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Ştiinţe</a:t>
            </a: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, cls a XI-a, filiera teoretică, profil umanist, specializarea filologie, filiera </a:t>
            </a:r>
            <a:r>
              <a:rPr lang="ro-RO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vocaţională</a:t>
            </a: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, profil pedagogic, specializarea </a:t>
            </a:r>
            <a:r>
              <a:rPr lang="ro-RO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învăţător</a:t>
            </a: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 – educatoare, filiera </a:t>
            </a:r>
            <a:r>
              <a:rPr lang="ro-RO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vocaţională</a:t>
            </a: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, profil teologic </a:t>
            </a:r>
            <a:r>
              <a:rPr lang="ro-RO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 profil pedagogic specializările: bibliotecar- documentarist, instructor-animator, pedagog </a:t>
            </a:r>
            <a:r>
              <a:rPr lang="ro-RO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şcolar</a:t>
            </a: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, aprobate prin O.M.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3252</a:t>
            </a: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2.2006</a:t>
            </a:r>
            <a:endParaRPr lang="en-US" alt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ro-RO" alt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Programele  pentru </a:t>
            </a:r>
            <a:r>
              <a:rPr lang="ro-RO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Ştiinţe</a:t>
            </a: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, cls a XII-a, filiera teoretică, profil umanist, specializarea filologie, filiera </a:t>
            </a:r>
            <a:r>
              <a:rPr lang="ro-RO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vocaţională</a:t>
            </a: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, profil pedagogic, specializarea </a:t>
            </a:r>
            <a:r>
              <a:rPr lang="ro-RO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învăţător</a:t>
            </a: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 – educatoare, filiera </a:t>
            </a:r>
            <a:r>
              <a:rPr lang="ro-RO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vocaţională</a:t>
            </a: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, profil teologic </a:t>
            </a:r>
            <a:r>
              <a:rPr lang="ro-RO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 profil pedagogic specializările: bibliotecar- documentarist, instructor-animator, pedagog </a:t>
            </a:r>
            <a:r>
              <a:rPr lang="ro-RO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şcolar</a:t>
            </a: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, aprobate prin </a:t>
            </a:r>
            <a:r>
              <a:rPr lang="ro-RO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O.M.Nr</a:t>
            </a: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. 5959/22.12.2006  </a:t>
            </a:r>
            <a:endParaRPr lang="en-US" alt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ro-RO" alt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Programa  Metodica predării </a:t>
            </a:r>
            <a:r>
              <a:rPr lang="ro-RO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Ştiinţelor</a:t>
            </a: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 Naturii, cls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 a XII-a, filiera </a:t>
            </a:r>
            <a:r>
              <a:rPr lang="ro-RO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vocaţională</a:t>
            </a: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, profil pedagogic, specializarea </a:t>
            </a:r>
            <a:r>
              <a:rPr lang="ro-RO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învăţător</a:t>
            </a: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-educatoare aprobată prin O.M.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ro-RO" altLang="ro-RO" dirty="0">
                <a:latin typeface="Arial" panose="020B0604020202020204" pitchFamily="34" charset="0"/>
                <a:cs typeface="Arial" panose="020B0604020202020204" pitchFamily="34" charset="0"/>
              </a:rPr>
              <a:t>r. 5959/22.12.2006</a:t>
            </a:r>
            <a:endParaRPr lang="en-US" alt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047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6197F-C32A-444D-BBEB-8C43342B3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8533"/>
            <a:ext cx="10515600" cy="4788430"/>
          </a:xfrm>
        </p:spPr>
        <p:txBody>
          <a:bodyPr>
            <a:normAutofit fontScale="40000" lnSpcReduction="20000"/>
          </a:bodyPr>
          <a:lstStyle/>
          <a:p>
            <a:pPr marL="240030" indent="-240030" algn="just">
              <a:lnSpc>
                <a:spcPct val="120000"/>
              </a:lnSpc>
              <a:spcBef>
                <a:spcPts val="930"/>
              </a:spcBef>
              <a:buClr>
                <a:srgbClr val="C00000"/>
              </a:buClr>
              <a:buNone/>
              <a:defRPr/>
            </a:pPr>
            <a:r>
              <a:rPr lang="ro-RO" sz="3500" b="1" u="sng" dirty="0">
                <a:latin typeface="Trebuchet MS" panose="020B0603020202020204" pitchFamily="34" charset="0"/>
                <a:cs typeface="Arial" panose="020B0604020202020204" pitchFamily="34" charset="0"/>
              </a:rPr>
              <a:t>Predarea biologiei în:</a:t>
            </a:r>
          </a:p>
          <a:p>
            <a:pPr marL="240030" indent="-240030" algn="just">
              <a:lnSpc>
                <a:spcPct val="120000"/>
              </a:lnSpc>
              <a:spcBef>
                <a:spcPts val="930"/>
              </a:spcBef>
              <a:buClr>
                <a:srgbClr val="740000"/>
              </a:buClr>
              <a:buFont typeface="Wingdings 3" charset="2"/>
              <a:buChar char=""/>
              <a:defRPr/>
            </a:pPr>
            <a:r>
              <a:rPr lang="ro-RO" sz="3500" dirty="0">
                <a:latin typeface="Trebuchet MS" panose="020B0603020202020204" pitchFamily="34" charset="0"/>
                <a:cs typeface="Arial" panose="020B0604020202020204" pitchFamily="34" charset="0"/>
              </a:rPr>
              <a:t>învățământul liceal, forma cu frecvență, cursuri de zi, filiera vocațională, profil artistic, specializarea coregrafie, </a:t>
            </a:r>
          </a:p>
          <a:p>
            <a:pPr marL="240030" indent="-240030" algn="just">
              <a:lnSpc>
                <a:spcPct val="120000"/>
              </a:lnSpc>
              <a:spcBef>
                <a:spcPts val="930"/>
              </a:spcBef>
              <a:buClr>
                <a:srgbClr val="740000"/>
              </a:buClr>
              <a:buFont typeface="Wingdings 3" charset="2"/>
              <a:buChar char=""/>
              <a:defRPr/>
            </a:pPr>
            <a:r>
              <a:rPr lang="ro-RO" sz="3500" dirty="0">
                <a:latin typeface="Trebuchet MS" panose="020B0603020202020204" pitchFamily="34" charset="0"/>
                <a:cs typeface="Arial" panose="020B0604020202020204" pitchFamily="34" charset="0"/>
              </a:rPr>
              <a:t>învățământul liceal, forma cu frecvență, cursuri seral, filiera teoretică și filiera tehnologică, </a:t>
            </a:r>
          </a:p>
          <a:p>
            <a:pPr marL="240030" indent="-240030" algn="just">
              <a:lnSpc>
                <a:spcPct val="120000"/>
              </a:lnSpc>
              <a:spcBef>
                <a:spcPts val="930"/>
              </a:spcBef>
              <a:buClr>
                <a:srgbClr val="740000"/>
              </a:buClr>
              <a:buFont typeface="Wingdings 3" charset="2"/>
              <a:buChar char=""/>
              <a:defRPr/>
            </a:pPr>
            <a:r>
              <a:rPr lang="ro-RO" sz="3500" dirty="0">
                <a:latin typeface="Trebuchet MS" panose="020B0603020202020204" pitchFamily="34" charset="0"/>
                <a:cs typeface="Arial" panose="020B0604020202020204" pitchFamily="34" charset="0"/>
              </a:rPr>
              <a:t>învățământul profesional, </a:t>
            </a:r>
          </a:p>
          <a:p>
            <a:pPr marL="0" indent="0" algn="just">
              <a:lnSpc>
                <a:spcPct val="120000"/>
              </a:lnSpc>
              <a:spcBef>
                <a:spcPts val="930"/>
              </a:spcBef>
              <a:buNone/>
              <a:defRPr/>
            </a:pPr>
            <a:r>
              <a:rPr lang="ro-RO" sz="3500" dirty="0">
                <a:latin typeface="Trebuchet MS" panose="020B0603020202020204" pitchFamily="34" charset="0"/>
                <a:cs typeface="Arial" panose="020B0604020202020204" pitchFamily="34" charset="0"/>
              </a:rPr>
              <a:t>se face în conformitate cu precizările din n</a:t>
            </a:r>
            <a:r>
              <a:rPr lang="fr-FR" sz="3500" dirty="0" err="1">
                <a:latin typeface="Trebuchet MS" panose="020B0603020202020204" pitchFamily="34" charset="0"/>
                <a:cs typeface="Arial" panose="020B0604020202020204" pitchFamily="34" charset="0"/>
              </a:rPr>
              <a:t>ot</a:t>
            </a:r>
            <a:r>
              <a:rPr lang="ro-RO" sz="3500" dirty="0" err="1">
                <a:latin typeface="Trebuchet MS" panose="020B0603020202020204" pitchFamily="34" charset="0"/>
                <a:cs typeface="Arial" panose="020B0604020202020204" pitchFamily="34" charset="0"/>
              </a:rPr>
              <a:t>ificarea</a:t>
            </a:r>
            <a:r>
              <a:rPr lang="ro-RO" sz="3500" dirty="0">
                <a:latin typeface="Trebuchet MS" panose="020B0603020202020204" pitchFamily="34" charset="0"/>
                <a:cs typeface="Arial" panose="020B0604020202020204" pitchFamily="34" charset="0"/>
              </a:rPr>
              <a:t> n</a:t>
            </a:r>
            <a:r>
              <a:rPr lang="fr-FR" sz="3500" dirty="0">
                <a:latin typeface="Trebuchet MS" panose="020B0603020202020204" pitchFamily="34" charset="0"/>
                <a:cs typeface="Arial" panose="020B0604020202020204" pitchFamily="34" charset="0"/>
              </a:rPr>
              <a:t>r.39562/ 11.09.200</a:t>
            </a:r>
            <a:r>
              <a:rPr lang="ro-RO" sz="3500" dirty="0">
                <a:latin typeface="Trebuchet MS" panose="020B0603020202020204" pitchFamily="34" charset="0"/>
                <a:cs typeface="Arial" panose="020B0604020202020204" pitchFamily="34" charset="0"/>
              </a:rPr>
              <a:t>7</a:t>
            </a:r>
            <a:r>
              <a:rPr lang="fr-FR" sz="35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o-RO" sz="3500" dirty="0">
                <a:latin typeface="Trebuchet MS" panose="020B0603020202020204" pitchFamily="34" charset="0"/>
                <a:cs typeface="Arial" panose="020B0604020202020204" pitchFamily="34" charset="0"/>
              </a:rPr>
              <a:t> și  a precizărilor </a:t>
            </a:r>
            <a:r>
              <a:rPr lang="vi-VN" sz="3500" dirty="0">
                <a:cs typeface="Arial" panose="020B0604020202020204" pitchFamily="34" charset="0"/>
              </a:rPr>
              <a:t>privind programele şcolare pentru cultură generală care se aplică</a:t>
            </a:r>
            <a:r>
              <a:rPr lang="ro-RO" sz="35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vi-VN" sz="3500" dirty="0">
                <a:cs typeface="Arial" panose="020B0604020202020204" pitchFamily="34" charset="0"/>
              </a:rPr>
              <a:t>în învăţământul profesional de stat cu durata de 3 ani</a:t>
            </a:r>
            <a:r>
              <a:rPr lang="ro-RO" sz="35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vi-VN" sz="3500" dirty="0">
                <a:cs typeface="Arial" panose="020B0604020202020204" pitchFamily="34" charset="0"/>
              </a:rPr>
              <a:t>,</a:t>
            </a:r>
            <a:r>
              <a:rPr lang="pt-BR" sz="3500" dirty="0">
                <a:latin typeface="Trebuchet MS" panose="020B0603020202020204" pitchFamily="34" charset="0"/>
                <a:cs typeface="Arial" panose="020B0604020202020204" pitchFamily="34" charset="0"/>
              </a:rPr>
              <a:t>clasele a IX-a, a X-a şi a XI-a, începând cu anul şcolar</a:t>
            </a:r>
            <a:r>
              <a:rPr lang="pt-BR" sz="3500" dirty="0">
                <a:solidFill>
                  <a:srgbClr val="A5002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>
                <a:latin typeface="Trebuchet MS" panose="020B0603020202020204" pitchFamily="34" charset="0"/>
                <a:cs typeface="Arial" panose="020B0604020202020204" pitchFamily="34" charset="0"/>
              </a:rPr>
              <a:t>2014-2015</a:t>
            </a:r>
            <a:r>
              <a:rPr lang="ro-RO" sz="3500" dirty="0">
                <a:latin typeface="Trebuchet MS" panose="020B0603020202020204" pitchFamily="34" charset="0"/>
                <a:cs typeface="Arial" panose="020B0604020202020204" pitchFamily="34" charset="0"/>
              </a:rPr>
              <a:t>, anexa 1 la OMEN Nr. 4437/2014 </a:t>
            </a:r>
          </a:p>
          <a:p>
            <a:pPr marL="240030" indent="-240030" algn="just">
              <a:lnSpc>
                <a:spcPct val="120000"/>
              </a:lnSpc>
              <a:spcBef>
                <a:spcPts val="930"/>
              </a:spcBef>
              <a:buNone/>
              <a:defRPr/>
            </a:pPr>
            <a:r>
              <a:rPr lang="ro-RO" sz="3500" dirty="0">
                <a:latin typeface="Trebuchet MS" panose="020B0603020202020204" pitchFamily="34" charset="0"/>
                <a:cs typeface="Arial" panose="020B0604020202020204" pitchFamily="34" charset="0"/>
              </a:rPr>
              <a:t> - </a:t>
            </a:r>
            <a:r>
              <a:rPr lang="en-US" sz="3500" dirty="0">
                <a:latin typeface="Trebuchet MS" panose="020B0603020202020204" pitchFamily="34" charset="0"/>
                <a:cs typeface="Arial" panose="020B0604020202020204" pitchFamily="34" charset="0"/>
              </a:rPr>
              <a:t>La </a:t>
            </a:r>
            <a:r>
              <a:rPr lang="en-US" sz="3500" dirty="0" err="1">
                <a:latin typeface="Trebuchet MS" panose="020B0603020202020204" pitchFamily="34" charset="0"/>
                <a:cs typeface="Arial" panose="020B0604020202020204" pitchFamily="34" charset="0"/>
              </a:rPr>
              <a:t>clasa</a:t>
            </a:r>
            <a:r>
              <a:rPr lang="en-US" sz="3500" dirty="0">
                <a:latin typeface="Trebuchet MS" panose="020B0603020202020204" pitchFamily="34" charset="0"/>
                <a:cs typeface="Arial" panose="020B0604020202020204" pitchFamily="34" charset="0"/>
              </a:rPr>
              <a:t> a IX-a </a:t>
            </a:r>
            <a:r>
              <a:rPr lang="ro-RO" sz="3500" dirty="0">
                <a:latin typeface="Trebuchet MS" panose="020B0603020202020204" pitchFamily="34" charset="0"/>
                <a:cs typeface="Arial" panose="020B0604020202020204" pitchFamily="34" charset="0"/>
              </a:rPr>
              <a:t>a înv.</a:t>
            </a:r>
            <a:r>
              <a:rPr lang="en-US" sz="35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Trebuchet MS" panose="020B0603020202020204" pitchFamily="34" charset="0"/>
                <a:cs typeface="Arial" panose="020B0604020202020204" pitchFamily="34" charset="0"/>
              </a:rPr>
              <a:t>profesional</a:t>
            </a:r>
            <a:r>
              <a:rPr lang="en-US" sz="3500" dirty="0">
                <a:latin typeface="Trebuchet MS" panose="020B0603020202020204" pitchFamily="34" charset="0"/>
                <a:cs typeface="Arial" panose="020B0604020202020204" pitchFamily="34" charset="0"/>
              </a:rPr>
              <a:t> de stat de 3 ani</a:t>
            </a:r>
            <a:r>
              <a:rPr lang="ro-RO" sz="3500" dirty="0">
                <a:latin typeface="Trebuchet MS" panose="020B0603020202020204" pitchFamily="34" charset="0"/>
                <a:cs typeface="Arial" panose="020B0604020202020204" pitchFamily="34" charset="0"/>
              </a:rPr>
              <a:t>, biologia se predă 2 ore/</a:t>
            </a:r>
            <a:r>
              <a:rPr lang="ro-RO" sz="3500" dirty="0" err="1">
                <a:latin typeface="Trebuchet MS" panose="020B0603020202020204" pitchFamily="34" charset="0"/>
                <a:cs typeface="Arial" panose="020B0604020202020204" pitchFamily="34" charset="0"/>
              </a:rPr>
              <a:t>saptămână</a:t>
            </a:r>
            <a:r>
              <a:rPr lang="ro-RO" sz="3500" dirty="0">
                <a:solidFill>
                  <a:srgbClr val="A5002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În </a:t>
            </a:r>
            <a:r>
              <a:rPr lang="ro-RO" sz="3500" b="1" dirty="0">
                <a:solidFill>
                  <a:srgbClr val="A5002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prima jumătatea a</a:t>
            </a:r>
            <a:r>
              <a:rPr lang="en-US" sz="3500" b="1" dirty="0">
                <a:solidFill>
                  <a:srgbClr val="A5002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A5002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cursurilor</a:t>
            </a:r>
            <a:r>
              <a:rPr lang="en-US" sz="3500" b="1" dirty="0">
                <a:solidFill>
                  <a:srgbClr val="A5002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din</a:t>
            </a:r>
            <a:r>
              <a:rPr lang="ro-RO" sz="3500" b="1" dirty="0">
                <a:solidFill>
                  <a:srgbClr val="A5002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anul școlar </a:t>
            </a:r>
            <a:r>
              <a:rPr lang="ro-RO" sz="3500" dirty="0">
                <a:latin typeface="Trebuchet MS" panose="020B0603020202020204" pitchFamily="34" charset="0"/>
                <a:cs typeface="Arial" panose="020B0604020202020204" pitchFamily="34" charset="0"/>
              </a:rPr>
              <a:t>se predă biologia după programa de biologie pentru clasa a IX-a</a:t>
            </a:r>
            <a:r>
              <a:rPr lang="en-US" sz="35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o-RO" sz="3500" dirty="0">
                <a:latin typeface="Trebuchet MS" panose="020B0603020202020204" pitchFamily="34" charset="0"/>
                <a:cs typeface="Arial" panose="020B0604020202020204" pitchFamily="34" charset="0"/>
              </a:rPr>
              <a:t>aprobată </a:t>
            </a:r>
            <a:r>
              <a:rPr lang="en-US" sz="3500" dirty="0" err="1">
                <a:latin typeface="Trebuchet MS" panose="020B0603020202020204" pitchFamily="34" charset="0"/>
                <a:cs typeface="Arial" panose="020B0604020202020204" pitchFamily="34" charset="0"/>
              </a:rPr>
              <a:t>prin</a:t>
            </a:r>
            <a:r>
              <a:rPr lang="ro-RO" sz="3500" dirty="0">
                <a:latin typeface="Trebuchet MS" panose="020B0603020202020204" pitchFamily="34" charset="0"/>
                <a:cs typeface="Arial" panose="020B0604020202020204" pitchFamily="34" charset="0"/>
              </a:rPr>
              <a:t> O.M. Nr. </a:t>
            </a:r>
            <a:r>
              <a:rPr lang="en-US" sz="3500" dirty="0">
                <a:latin typeface="Trebuchet MS" panose="020B0603020202020204" pitchFamily="34" charset="0"/>
                <a:cs typeface="Arial" panose="020B0604020202020204" pitchFamily="34" charset="0"/>
              </a:rPr>
              <a:t>3358</a:t>
            </a:r>
            <a:r>
              <a:rPr lang="ro-RO" sz="3500" dirty="0">
                <a:latin typeface="Trebuchet MS" panose="020B0603020202020204" pitchFamily="34" charset="0"/>
                <a:cs typeface="Arial" panose="020B0604020202020204" pitchFamily="34" charset="0"/>
              </a:rPr>
              <a:t>/</a:t>
            </a:r>
            <a:r>
              <a:rPr lang="en-US" sz="3500" dirty="0">
                <a:latin typeface="Trebuchet MS" panose="020B0603020202020204" pitchFamily="34" charset="0"/>
                <a:cs typeface="Arial" panose="020B0604020202020204" pitchFamily="34" charset="0"/>
              </a:rPr>
              <a:t>09</a:t>
            </a:r>
            <a:r>
              <a:rPr lang="ro-RO" sz="3500" dirty="0">
                <a:latin typeface="Trebuchet MS" panose="020B0603020202020204" pitchFamily="34" charset="0"/>
                <a:cs typeface="Arial" panose="020B0604020202020204" pitchFamily="34" charset="0"/>
              </a:rPr>
              <a:t>.</a:t>
            </a:r>
            <a:r>
              <a:rPr lang="en-US" sz="3500" dirty="0">
                <a:latin typeface="Trebuchet MS" panose="020B0603020202020204" pitchFamily="34" charset="0"/>
                <a:cs typeface="Arial" panose="020B0604020202020204" pitchFamily="34" charset="0"/>
              </a:rPr>
              <a:t>03</a:t>
            </a:r>
            <a:r>
              <a:rPr lang="ro-RO" sz="3500" dirty="0">
                <a:latin typeface="Trebuchet MS" panose="020B0603020202020204" pitchFamily="34" charset="0"/>
                <a:cs typeface="Arial" panose="020B0604020202020204" pitchFamily="34" charset="0"/>
              </a:rPr>
              <a:t>.200</a:t>
            </a:r>
            <a:r>
              <a:rPr lang="en-US" sz="3500" dirty="0">
                <a:latin typeface="Trebuchet MS" panose="020B0603020202020204" pitchFamily="34" charset="0"/>
                <a:cs typeface="Arial" panose="020B0604020202020204" pitchFamily="34" charset="0"/>
              </a:rPr>
              <a:t>4</a:t>
            </a:r>
            <a:r>
              <a:rPr lang="ro-RO" sz="3500" dirty="0">
                <a:solidFill>
                  <a:srgbClr val="A5002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</a:t>
            </a:r>
            <a:r>
              <a:rPr lang="en-US" sz="3500" dirty="0">
                <a:solidFill>
                  <a:srgbClr val="A5002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A5002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iar</a:t>
            </a:r>
            <a:r>
              <a:rPr lang="en-US" sz="3500" b="1" dirty="0">
                <a:solidFill>
                  <a:srgbClr val="A5002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o-RO" sz="3500" b="1" dirty="0">
                <a:solidFill>
                  <a:srgbClr val="A5002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î</a:t>
            </a:r>
            <a:r>
              <a:rPr lang="en-US" sz="3500" b="1" dirty="0">
                <a:solidFill>
                  <a:srgbClr val="A5002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 </a:t>
            </a:r>
            <a:r>
              <a:rPr lang="ro-RO" sz="3500" b="1" dirty="0">
                <a:solidFill>
                  <a:srgbClr val="A5002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 doua jumătate, </a:t>
            </a:r>
            <a:r>
              <a:rPr lang="ro-RO" sz="3500" dirty="0">
                <a:latin typeface="Trebuchet MS" panose="020B0603020202020204" pitchFamily="34" charset="0"/>
                <a:cs typeface="Arial" panose="020B0604020202020204" pitchFamily="34" charset="0"/>
              </a:rPr>
              <a:t>după programa pentru clasa a X-a aprobată </a:t>
            </a:r>
            <a:r>
              <a:rPr lang="en-US" sz="3500" dirty="0" err="1">
                <a:latin typeface="Trebuchet MS" panose="020B0603020202020204" pitchFamily="34" charset="0"/>
                <a:cs typeface="Arial" panose="020B0604020202020204" pitchFamily="34" charset="0"/>
              </a:rPr>
              <a:t>prin</a:t>
            </a:r>
            <a:r>
              <a:rPr lang="ro-RO" sz="3500" dirty="0">
                <a:latin typeface="Trebuchet MS" panose="020B0603020202020204" pitchFamily="34" charset="0"/>
                <a:cs typeface="Arial" panose="020B0604020202020204" pitchFamily="34" charset="0"/>
              </a:rPr>
              <a:t> O.M. Nr. </a:t>
            </a:r>
            <a:r>
              <a:rPr lang="en-US" sz="3500" dirty="0">
                <a:latin typeface="Trebuchet MS" panose="020B0603020202020204" pitchFamily="34" charset="0"/>
                <a:cs typeface="Arial" panose="020B0604020202020204" pitchFamily="34" charset="0"/>
              </a:rPr>
              <a:t>4598</a:t>
            </a:r>
            <a:r>
              <a:rPr lang="ro-RO" sz="3500" dirty="0">
                <a:latin typeface="Trebuchet MS" panose="020B0603020202020204" pitchFamily="34" charset="0"/>
                <a:cs typeface="Arial" panose="020B0604020202020204" pitchFamily="34" charset="0"/>
              </a:rPr>
              <a:t>/</a:t>
            </a:r>
            <a:r>
              <a:rPr lang="en-US" sz="3500" dirty="0">
                <a:latin typeface="Trebuchet MS" panose="020B0603020202020204" pitchFamily="34" charset="0"/>
                <a:cs typeface="Arial" panose="020B0604020202020204" pitchFamily="34" charset="0"/>
              </a:rPr>
              <a:t>31</a:t>
            </a:r>
            <a:r>
              <a:rPr lang="ro-RO" sz="3500" dirty="0">
                <a:latin typeface="Trebuchet MS" panose="020B0603020202020204" pitchFamily="34" charset="0"/>
                <a:cs typeface="Arial" panose="020B0604020202020204" pitchFamily="34" charset="0"/>
              </a:rPr>
              <a:t>.</a:t>
            </a:r>
            <a:r>
              <a:rPr lang="en-US" sz="3500" dirty="0">
                <a:latin typeface="Trebuchet MS" panose="020B0603020202020204" pitchFamily="34" charset="0"/>
                <a:cs typeface="Arial" panose="020B0604020202020204" pitchFamily="34" charset="0"/>
              </a:rPr>
              <a:t>08</a:t>
            </a:r>
            <a:r>
              <a:rPr lang="ro-RO" sz="3500" dirty="0">
                <a:latin typeface="Trebuchet MS" panose="020B0603020202020204" pitchFamily="34" charset="0"/>
                <a:cs typeface="Arial" panose="020B0604020202020204" pitchFamily="34" charset="0"/>
              </a:rPr>
              <a:t>.200</a:t>
            </a:r>
            <a:r>
              <a:rPr lang="en-US" sz="3500" dirty="0">
                <a:latin typeface="Trebuchet MS" panose="020B0603020202020204" pitchFamily="34" charset="0"/>
                <a:cs typeface="Arial" panose="020B0604020202020204" pitchFamily="34" charset="0"/>
              </a:rPr>
              <a:t>4</a:t>
            </a:r>
            <a:endParaRPr lang="ro-RO" sz="35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40030" indent="-240030" algn="just">
              <a:lnSpc>
                <a:spcPct val="120000"/>
              </a:lnSpc>
              <a:spcBef>
                <a:spcPts val="930"/>
              </a:spcBef>
              <a:buClr>
                <a:srgbClr val="C00000"/>
              </a:buClr>
              <a:buNone/>
              <a:defRPr/>
            </a:pPr>
            <a:r>
              <a:rPr lang="ro-RO" sz="3500" b="1" u="sng" dirty="0">
                <a:latin typeface="Trebuchet MS" panose="020B0603020202020204" pitchFamily="34" charset="0"/>
                <a:cs typeface="Arial" panose="020B0604020202020204" pitchFamily="34" charset="0"/>
              </a:rPr>
              <a:t>Predarea științelor:</a:t>
            </a:r>
          </a:p>
          <a:p>
            <a:pPr marL="240030" indent="-240030" algn="just">
              <a:lnSpc>
                <a:spcPct val="120000"/>
              </a:lnSpc>
              <a:spcBef>
                <a:spcPts val="930"/>
              </a:spcBef>
              <a:buClr>
                <a:srgbClr val="740000"/>
              </a:buClr>
              <a:defRPr/>
            </a:pPr>
            <a:r>
              <a:rPr lang="ro-RO" sz="3500" dirty="0">
                <a:latin typeface="Trebuchet MS" panose="020B0603020202020204" pitchFamily="34" charset="0"/>
                <a:cs typeface="Arial" panose="020B0604020202020204" pitchFamily="34" charset="0"/>
              </a:rPr>
              <a:t>pentru </a:t>
            </a:r>
            <a:r>
              <a:rPr lang="ro-RO" sz="3500" dirty="0" err="1">
                <a:latin typeface="Trebuchet MS" panose="020B0603020202020204" pitchFamily="34" charset="0"/>
                <a:cs typeface="Arial" panose="020B0604020202020204" pitchFamily="34" charset="0"/>
              </a:rPr>
              <a:t>specializarile</a:t>
            </a:r>
            <a:r>
              <a:rPr lang="ro-RO" sz="3500" dirty="0">
                <a:latin typeface="Trebuchet MS" panose="020B0603020202020204" pitchFamily="34" charset="0"/>
                <a:cs typeface="Arial" panose="020B0604020202020204" pitchFamily="34" charset="0"/>
              </a:rPr>
              <a:t> instructor de educație </a:t>
            </a:r>
            <a:r>
              <a:rPr lang="ro-RO" sz="3500" dirty="0" err="1">
                <a:latin typeface="Trebuchet MS" panose="020B0603020202020204" pitchFamily="34" charset="0"/>
                <a:cs typeface="Arial" panose="020B0604020202020204" pitchFamily="34" charset="0"/>
              </a:rPr>
              <a:t>extraşcolară</a:t>
            </a:r>
            <a:r>
              <a:rPr lang="ro-RO" sz="3500" dirty="0">
                <a:latin typeface="Trebuchet MS" panose="020B0603020202020204" pitchFamily="34" charset="0"/>
                <a:cs typeface="Arial" panose="020B0604020202020204" pitchFamily="34" charset="0"/>
              </a:rPr>
              <a:t>, mediator școlar și educator-</a:t>
            </a:r>
            <a:r>
              <a:rPr lang="ro-RO" sz="3500" dirty="0" err="1">
                <a:latin typeface="Trebuchet MS" panose="020B0603020202020204" pitchFamily="34" charset="0"/>
                <a:cs typeface="Arial" panose="020B0604020202020204" pitchFamily="34" charset="0"/>
              </a:rPr>
              <a:t>puericultor</a:t>
            </a:r>
            <a:r>
              <a:rPr lang="ro-RO" sz="3500" dirty="0">
                <a:latin typeface="Trebuchet MS" panose="020B0603020202020204" pitchFamily="34" charset="0"/>
                <a:cs typeface="Arial" panose="020B0604020202020204" pitchFamily="34" charset="0"/>
              </a:rPr>
              <a:t> se </a:t>
            </a:r>
            <a:r>
              <a:rPr lang="ro-RO" sz="3500" dirty="0" err="1">
                <a:latin typeface="Trebuchet MS" panose="020B0603020202020204" pitchFamily="34" charset="0"/>
                <a:cs typeface="Arial" panose="020B0604020202020204" pitchFamily="34" charset="0"/>
              </a:rPr>
              <a:t>realizeaza</a:t>
            </a:r>
            <a:r>
              <a:rPr lang="ro-RO" sz="35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o-RO" sz="3500" dirty="0" err="1">
                <a:latin typeface="Trebuchet MS" panose="020B0603020202020204" pitchFamily="34" charset="0"/>
                <a:cs typeface="Arial" panose="020B0604020202020204" pitchFamily="34" charset="0"/>
              </a:rPr>
              <a:t>dupa</a:t>
            </a:r>
            <a:r>
              <a:rPr lang="ro-RO" sz="3500" dirty="0">
                <a:latin typeface="Trebuchet MS" panose="020B0603020202020204" pitchFamily="34" charset="0"/>
                <a:cs typeface="Arial" panose="020B0604020202020204" pitchFamily="34" charset="0"/>
              </a:rPr>
              <a:t> programele  pentru clasele a XI-a și a XII-a, filiera </a:t>
            </a:r>
            <a:r>
              <a:rPr lang="ro-RO" sz="3500" dirty="0" err="1">
                <a:latin typeface="Trebuchet MS" panose="020B0603020202020204" pitchFamily="34" charset="0"/>
                <a:cs typeface="Arial" panose="020B0604020202020204" pitchFamily="34" charset="0"/>
              </a:rPr>
              <a:t>vocaţională</a:t>
            </a:r>
            <a:r>
              <a:rPr lang="ro-RO" sz="3500" dirty="0">
                <a:latin typeface="Trebuchet MS" panose="020B0603020202020204" pitchFamily="34" charset="0"/>
                <a:cs typeface="Arial" panose="020B0604020202020204" pitchFamily="34" charset="0"/>
              </a:rPr>
              <a:t>, profil teologic </a:t>
            </a:r>
            <a:r>
              <a:rPr lang="ro-RO" sz="3500" dirty="0" err="1">
                <a:latin typeface="Trebuchet MS" panose="020B0603020202020204" pitchFamily="34" charset="0"/>
                <a:cs typeface="Arial" panose="020B0604020202020204" pitchFamily="34" charset="0"/>
              </a:rPr>
              <a:t>şi</a:t>
            </a:r>
            <a:r>
              <a:rPr lang="ro-RO" sz="3500" dirty="0">
                <a:latin typeface="Trebuchet MS" panose="020B0603020202020204" pitchFamily="34" charset="0"/>
                <a:cs typeface="Arial" panose="020B0604020202020204" pitchFamily="34" charset="0"/>
              </a:rPr>
              <a:t> profil pedagogic specializările: bibliotecar- documentarist, instructor-animator, pedagog </a:t>
            </a:r>
            <a:r>
              <a:rPr lang="ro-RO" sz="3500" dirty="0" err="1">
                <a:latin typeface="Trebuchet MS" panose="020B0603020202020204" pitchFamily="34" charset="0"/>
                <a:cs typeface="Arial" panose="020B0604020202020204" pitchFamily="34" charset="0"/>
              </a:rPr>
              <a:t>şcolar</a:t>
            </a:r>
            <a:endParaRPr lang="en-US" sz="35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40030" indent="-240030" algn="r">
              <a:lnSpc>
                <a:spcPct val="100000"/>
              </a:lnSpc>
              <a:spcBef>
                <a:spcPts val="930"/>
              </a:spcBef>
              <a:buClr>
                <a:srgbClr val="000000"/>
              </a:buClr>
              <a:buNone/>
              <a:defRPr/>
            </a:pPr>
            <a:r>
              <a:rPr lang="ro-RO" sz="3500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o-RO" sz="35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Toate programele </a:t>
            </a:r>
            <a:r>
              <a:rPr lang="ro-RO" sz="35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scolare</a:t>
            </a:r>
            <a:r>
              <a:rPr lang="ro-RO" sz="35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 pot fi accesate la adresa:</a:t>
            </a:r>
          </a:p>
          <a:p>
            <a:pPr marL="240030" indent="-240030" algn="r">
              <a:lnSpc>
                <a:spcPct val="100000"/>
              </a:lnSpc>
              <a:spcBef>
                <a:spcPts val="930"/>
              </a:spcBef>
              <a:buClr>
                <a:srgbClr val="000000"/>
              </a:buClr>
              <a:buNone/>
              <a:defRPr/>
            </a:pPr>
            <a:r>
              <a:rPr lang="en-US" sz="35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  <a:hlinkClick r:id="rId2"/>
              </a:rPr>
              <a:t>http://programe.ise.ro/</a:t>
            </a:r>
            <a:endParaRPr lang="en-US" sz="3500" i="1" dirty="0">
              <a:effectLst>
                <a:outerShdw blurRad="38100" dist="38100" dir="2700000" algn="tl">
                  <a:srgbClr val="C0C0C0"/>
                </a:outerShdw>
              </a:effectLst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40030" indent="-240030" algn="r">
              <a:lnSpc>
                <a:spcPct val="100000"/>
              </a:lnSpc>
              <a:spcBef>
                <a:spcPts val="930"/>
              </a:spcBef>
              <a:buClr>
                <a:srgbClr val="000000"/>
              </a:buClr>
              <a:buNone/>
              <a:defRPr/>
            </a:pPr>
            <a:r>
              <a:rPr lang="en-US" sz="35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  <a:hlinkClick r:id="rId3"/>
              </a:rPr>
              <a:t>http://rocnee.ro</a:t>
            </a:r>
            <a:r>
              <a:rPr lang="en-US" sz="35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52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D07BB-1C78-4016-8466-A4AC3C71B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o-RO" b="1" dirty="0"/>
              <a:t>CDȘ</a:t>
            </a:r>
          </a:p>
          <a:p>
            <a:r>
              <a:rPr lang="ro-RO" b="1" dirty="0"/>
              <a:t>Manuale școlare</a:t>
            </a:r>
          </a:p>
          <a:p>
            <a:r>
              <a:rPr lang="it-IT" altLang="zh-CN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În anul </a:t>
            </a:r>
            <a:r>
              <a:rPr lang="ro-RO" altLang="zh-CN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it-IT" altLang="zh-CN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colar 2023-2024 </a:t>
            </a:r>
            <a:r>
              <a:rPr lang="ro-RO" altLang="zh-CN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sunt în </a:t>
            </a:r>
            <a:r>
              <a:rPr lang="it-IT" altLang="zh-CN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vigoare  manualele </a:t>
            </a:r>
            <a:r>
              <a:rPr lang="ro-RO" altLang="zh-CN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it-IT" altLang="zh-CN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colare </a:t>
            </a:r>
            <a:r>
              <a:rPr lang="ro-RO" altLang="zh-CN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aprobate prin ordinul ministrului </a:t>
            </a:r>
            <a:r>
              <a:rPr lang="ro-RO" altLang="zh-CN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educaţiei</a:t>
            </a:r>
            <a:r>
              <a:rPr lang="en-US" altLang="zh-CN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zh-CN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altLang="zh-CN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zh-CN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fi folosite în sistemul </a:t>
            </a:r>
            <a:r>
              <a:rPr lang="ro-RO" altLang="zh-CN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naţional</a:t>
            </a:r>
            <a:r>
              <a:rPr lang="ro-RO" altLang="zh-CN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</a:t>
            </a:r>
            <a:r>
              <a:rPr lang="en-US" altLang="zh-CN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zh-CN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învăţământ</a:t>
            </a:r>
            <a:r>
              <a:rPr lang="ro-RO" altLang="zh-CN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(vezi </a:t>
            </a:r>
            <a:r>
              <a:rPr lang="en-US" altLang="en-US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Catalogul</a:t>
            </a:r>
            <a:r>
              <a:rPr lang="en-US" alt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manualelor</a:t>
            </a:r>
            <a:r>
              <a:rPr lang="en-US" alt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şcolare</a:t>
            </a:r>
            <a:r>
              <a:rPr lang="en-US" alt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alt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clasele</a:t>
            </a:r>
            <a:r>
              <a:rPr lang="en-US" alt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I-VIII </a:t>
            </a:r>
            <a:r>
              <a:rPr lang="ro-RO" altLang="en-US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alt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Catalogul manualelor </a:t>
            </a:r>
            <a:r>
              <a:rPr lang="ro-RO" altLang="en-US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şcolare</a:t>
            </a:r>
            <a:r>
              <a:rPr lang="ro-RO" alt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pentru clasele  IX-XII  pentru anul </a:t>
            </a:r>
            <a:r>
              <a:rPr lang="ro-RO" altLang="en-US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şcolar</a:t>
            </a:r>
            <a:r>
              <a:rPr lang="ro-RO" alt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en-US" alt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o-RO" alt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alt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o-RO" alt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o-RO" altLang="zh-CN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      https://www.edu.ro/manuale-scolare</a:t>
            </a:r>
            <a:r>
              <a:rPr lang="ro-RO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br>
              <a:rPr lang="ro-RO" sz="2800" dirty="0">
                <a:latin typeface="Trebuchet MS" panose="020B0603020202020204" pitchFamily="34" charset="0"/>
              </a:rPr>
            </a:br>
            <a:r>
              <a:rPr lang="ro-RO" sz="2800" dirty="0">
                <a:latin typeface="Trebuchet MS" panose="020B0603020202020204" pitchFamily="34" charset="0"/>
              </a:rPr>
              <a:t>      https://rocnee.eu (manuale digitale)</a:t>
            </a:r>
          </a:p>
          <a:p>
            <a:pPr marL="0" indent="0">
              <a:buNone/>
            </a:pPr>
            <a:endParaRPr lang="ro-RO" sz="28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ro-RO" sz="2800" dirty="0">
              <a:latin typeface="Trebuchet MS" panose="020B0603020202020204" pitchFamily="34" charset="0"/>
            </a:endParaRPr>
          </a:p>
          <a:p>
            <a:pPr marL="0" indent="0" algn="r">
              <a:lnSpc>
                <a:spcPct val="110000"/>
              </a:lnSpc>
              <a:spcBef>
                <a:spcPts val="930"/>
              </a:spcBef>
              <a:buClr>
                <a:srgbClr val="FFFF99"/>
              </a:buClr>
              <a:buNone/>
              <a:defRPr/>
            </a:pPr>
            <a:r>
              <a:rPr lang="ro-RO" sz="2000" dirty="0">
                <a:latin typeface="Trebuchet MS" panose="020B0603020202020204" pitchFamily="34" charset="0"/>
                <a:cs typeface="Arial" panose="020B0604020202020204" pitchFamily="34" charset="0"/>
              </a:rPr>
              <a:t>OMEN </a:t>
            </a:r>
            <a:r>
              <a:rPr lang="ro-RO" sz="2000" b="1" dirty="0">
                <a:latin typeface="Trebuchet MS" panose="020B0603020202020204" pitchFamily="34" charset="0"/>
              </a:rPr>
              <a:t>nr. 5.062/2017 pentru aprobarea Metodologiei-cadru privind reglementarea utilizării auxiliarelor didactice în unitățile de învățământ preuniversitar</a:t>
            </a:r>
          </a:p>
          <a:p>
            <a:pPr algn="r">
              <a:lnSpc>
                <a:spcPct val="110000"/>
              </a:lnSpc>
              <a:spcBef>
                <a:spcPts val="930"/>
              </a:spcBef>
              <a:buClr>
                <a:srgbClr val="FFFF99"/>
              </a:buClr>
              <a:defRPr/>
            </a:pPr>
            <a:endParaRPr lang="ro-RO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10000"/>
              </a:lnSpc>
              <a:spcBef>
                <a:spcPts val="930"/>
              </a:spcBef>
              <a:buClr>
                <a:srgbClr val="FFFF99"/>
              </a:buClr>
              <a:buNone/>
              <a:defRPr/>
            </a:pPr>
            <a:r>
              <a:rPr lang="ro-RO" sz="2000" dirty="0">
                <a:latin typeface="Trebuchet MS" panose="020B0603020202020204" pitchFamily="34" charset="0"/>
              </a:rPr>
              <a:t>OMEN nr. 5.061 din 26 septembrie 2017 pentru aprobarea Metodologiei-cadru privind asigurarea omologării mijloacelor de </a:t>
            </a:r>
            <a:r>
              <a:rPr lang="ro-RO" sz="2000" dirty="0" err="1">
                <a:latin typeface="Trebuchet MS" panose="020B0603020202020204" pitchFamily="34" charset="0"/>
              </a:rPr>
              <a:t>învăţământ</a:t>
            </a:r>
            <a:r>
              <a:rPr lang="ro-RO" sz="2000" dirty="0">
                <a:latin typeface="Trebuchet MS" panose="020B0603020202020204" pitchFamily="34" charset="0"/>
              </a:rPr>
              <a:t> în vederea utilizării lor în </a:t>
            </a:r>
            <a:r>
              <a:rPr lang="ro-RO" sz="2000" dirty="0" err="1">
                <a:latin typeface="Trebuchet MS" panose="020B0603020202020204" pitchFamily="34" charset="0"/>
              </a:rPr>
              <a:t>învăţământul</a:t>
            </a:r>
            <a:r>
              <a:rPr lang="ro-RO" sz="2000" dirty="0">
                <a:latin typeface="Trebuchet MS" panose="020B0603020202020204" pitchFamily="34" charset="0"/>
              </a:rPr>
              <a:t> preuniversitar</a:t>
            </a:r>
            <a:endParaRPr lang="ro-RO" sz="2000" dirty="0">
              <a:solidFill>
                <a:srgbClr val="C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r"/>
            <a:endParaRPr lang="ro-RO" sz="2000" dirty="0">
              <a:latin typeface="Trebuchet MS" panose="020B0603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048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623F3-A30D-4564-BC15-AFCD519A1ED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o-RO" b="1" dirty="0"/>
              <a:t>Cadre didactice</a:t>
            </a:r>
            <a:endParaRPr lang="en-US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0EA462-0F85-47E8-8640-E1C07D757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just">
              <a:lnSpc>
                <a:spcPct val="90000"/>
              </a:lnSpc>
              <a:buClr>
                <a:srgbClr val="FFFF99"/>
              </a:buClr>
              <a:buNone/>
              <a:defRPr/>
            </a:pPr>
            <a:endParaRPr lang="ro-RO" altLang="en-US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Clr>
                <a:srgbClr val="FFFF99"/>
              </a:buClr>
              <a:buNone/>
              <a:defRPr/>
            </a:pPr>
            <a:endParaRPr lang="ro-RO" altLang="en-US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Clr>
                <a:srgbClr val="FFFF99"/>
              </a:buClr>
              <a:buNone/>
              <a:defRPr/>
            </a:pPr>
            <a:r>
              <a:rPr lang="en-US" alt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Planificarea</a:t>
            </a:r>
            <a:r>
              <a:rPr lang="en-US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proiectarea didactica</a:t>
            </a:r>
          </a:p>
          <a:p>
            <a:pPr marL="0" indent="0" algn="just">
              <a:lnSpc>
                <a:spcPct val="90000"/>
              </a:lnSpc>
              <a:buClr>
                <a:srgbClr val="FFFF99"/>
              </a:buClr>
              <a:buNone/>
              <a:defRPr/>
            </a:pPr>
            <a:r>
              <a:rPr lang="ro-RO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Elaborarea planificării calendaristice</a:t>
            </a:r>
          </a:p>
          <a:p>
            <a:pPr marL="0" indent="0" algn="just">
              <a:lnSpc>
                <a:spcPct val="90000"/>
              </a:lnSpc>
              <a:buClr>
                <a:srgbClr val="FFFF99"/>
              </a:buClr>
              <a:buNone/>
              <a:defRPr/>
            </a:pPr>
            <a:r>
              <a:rPr lang="ro-RO" altLang="zh-CN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Proiectarea </a:t>
            </a:r>
            <a:r>
              <a:rPr lang="ro-RO" altLang="zh-CN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unităţi</a:t>
            </a:r>
            <a:r>
              <a:rPr lang="en-US" altLang="zh-CN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ro-RO" altLang="zh-CN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altLang="zh-CN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învăţare</a:t>
            </a:r>
            <a:endParaRPr lang="en-US" altLang="zh-CN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Clr>
                <a:srgbClr val="FFFF99"/>
              </a:buClr>
              <a:buNone/>
              <a:defRPr/>
            </a:pPr>
            <a:r>
              <a:rPr lang="ro-RO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Schița lecției, pentru cei aflați în primii 3 ani de activitate</a:t>
            </a:r>
            <a:endParaRPr lang="en-US" altLang="en-US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971060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ABDBE-DABB-483E-8608-D9E586DD6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3504"/>
            <a:ext cx="10515600" cy="5573459"/>
          </a:xfrm>
        </p:spPr>
        <p:txBody>
          <a:bodyPr>
            <a:normAutofit fontScale="85000" lnSpcReduction="20000"/>
          </a:bodyPr>
          <a:lstStyle/>
          <a:p>
            <a:pPr algn="just">
              <a:defRPr/>
            </a:pPr>
            <a:r>
              <a:rPr lang="ro-RO" alt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Planificarea calendaristică – document proiectiv</a:t>
            </a:r>
            <a:endParaRPr lang="ro-RO" altLang="en-US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Planificarea calendaristică reprezintă un document proiectiv, necesar realizării 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activităţilor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didactice care permite asocierea, într-un mod personalizat, a elementelor programei (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competenţe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specifice 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conţinuturi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în cadrul 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unităţilor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învăţare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Acestora le sunt alocate 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unităţi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timp (număr de ore 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săptămâni) considerate ca optime de către cadrul didactic, pe parcursul unui an 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şcolar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elaborarea planificării calendaristice </a:t>
            </a:r>
            <a:r>
              <a:rPr lang="ro-RO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programa </a:t>
            </a:r>
            <a:r>
              <a:rPr lang="ro-RO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şcolară</a:t>
            </a:r>
            <a:r>
              <a:rPr lang="ro-RO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reprezintă documentul de </a:t>
            </a:r>
            <a:r>
              <a:rPr lang="ro-RO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referinţă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După lectura atentă 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integrală a programei 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şcolare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elaborarea planificării calendaristice presupune parcurgerea următoarelor etape:</a:t>
            </a:r>
          </a:p>
          <a:p>
            <a:pPr marL="0" indent="0" algn="just">
              <a:buNone/>
              <a:defRPr/>
            </a:pPr>
            <a:r>
              <a:rPr lang="ro-RO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asocierea </a:t>
            </a:r>
            <a:r>
              <a:rPr lang="ro-RO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competenţelor</a:t>
            </a:r>
            <a:r>
              <a:rPr lang="ro-RO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specifice </a:t>
            </a:r>
            <a:r>
              <a:rPr lang="ro-RO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o-RO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conţinuturilor</a:t>
            </a:r>
            <a:r>
              <a:rPr lang="ro-RO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prezentate în programa </a:t>
            </a:r>
            <a:r>
              <a:rPr lang="ro-RO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şcolară</a:t>
            </a:r>
            <a:r>
              <a:rPr lang="ro-RO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ro-RO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stabilirea </a:t>
            </a:r>
            <a:r>
              <a:rPr lang="ro-RO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unităţilor</a:t>
            </a:r>
            <a:r>
              <a:rPr lang="ro-RO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învăţare</a:t>
            </a:r>
            <a:r>
              <a:rPr lang="ro-RO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ro-RO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stabilirea succesiunii parcurgerii </a:t>
            </a:r>
            <a:r>
              <a:rPr lang="ro-RO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unităţilor</a:t>
            </a:r>
            <a:r>
              <a:rPr lang="ro-RO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învăţare</a:t>
            </a:r>
            <a:r>
              <a:rPr lang="ro-RO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AutoNum type="arabicPeriod" startAt="4"/>
              <a:defRPr/>
            </a:pPr>
            <a:r>
              <a:rPr lang="ro-RO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stabilirea bugetului de timp necesar pentru fiecare unitate de </a:t>
            </a:r>
            <a:r>
              <a:rPr lang="ro-RO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învăţare</a:t>
            </a:r>
            <a:r>
              <a:rPr lang="ro-RO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AutoNum type="arabicPeriod" startAt="4"/>
              <a:defRPr/>
            </a:pPr>
            <a:endParaRPr lang="ro-RO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Planificarea calendaristică anuală </a:t>
            </a:r>
            <a:r>
              <a:rPr lang="ro-RO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 se realizează pe baza manualelor </a:t>
            </a:r>
            <a:r>
              <a:rPr lang="ro-RO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şcolare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acestea fiind materiale curriculare adresate elevilor.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702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930504" y="1310260"/>
          <a:ext cx="9223177" cy="3094856"/>
        </p:xfrm>
        <a:graphic>
          <a:graphicData uri="http://schemas.openxmlformats.org/drawingml/2006/table">
            <a:tbl>
              <a:tblPr/>
              <a:tblGrid>
                <a:gridCol w="2088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3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0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14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40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595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Unită</a:t>
                      </a:r>
                      <a:r>
                        <a:rPr kumimoji="0" lang="ro-RO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kumimoji="0" lang="en-US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kumimoji="0" lang="en-US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învăţare</a:t>
                      </a:r>
                      <a:endParaRPr kumimoji="0" lang="ro-RO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9" marR="459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Competenţe specifice</a:t>
                      </a:r>
                      <a:endParaRPr kumimoji="0" lang="ro-RO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9" marR="459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Conţinuturi</a:t>
                      </a:r>
                      <a:endParaRPr kumimoji="0" lang="ro-RO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9" marR="459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Nr.  de ore</a:t>
                      </a:r>
                      <a:endParaRPr kumimoji="0" lang="ro-RO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9" marR="459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Săptămâna*</a:t>
                      </a:r>
                      <a:endParaRPr kumimoji="0" lang="ro-RO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9" marR="459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Observaţii</a:t>
                      </a:r>
                      <a:endParaRPr kumimoji="0" lang="ro-RO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9" marR="459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890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kumimoji="0" lang="ro-RO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</a:t>
                      </a:r>
                      <a:r>
                        <a:rPr kumimoji="0" lang="ro-RO" altLang="en-US" sz="1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menţionează</a:t>
                      </a:r>
                      <a:r>
                        <a:rPr kumimoji="0" lang="ro-RO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titluri/teme</a:t>
                      </a:r>
                      <a:r>
                        <a:rPr kumimoji="0" lang="ro-RO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45959" marR="459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kumimoji="0" lang="ro-RO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precizează numărul </a:t>
                      </a:r>
                      <a:r>
                        <a:rPr kumimoji="0" lang="ro-RO" altLang="en-US" sz="1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criterial</a:t>
                      </a:r>
                      <a:r>
                        <a:rPr kumimoji="0" lang="ro-RO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 </a:t>
                      </a:r>
                      <a:r>
                        <a:rPr kumimoji="0" lang="ro-RO" altLang="en-US" sz="1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competenţelor</a:t>
                      </a:r>
                      <a:r>
                        <a:rPr kumimoji="0" lang="ro-RO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specifice din programa </a:t>
                      </a:r>
                      <a:r>
                        <a:rPr kumimoji="0" lang="ro-RO" altLang="en-US" sz="1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şcolară</a:t>
                      </a:r>
                      <a:r>
                        <a:rPr kumimoji="0" lang="ro-RO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45959" marR="459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kumimoji="0" lang="ro-RO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 </a:t>
                      </a:r>
                      <a:r>
                        <a:rPr kumimoji="0" lang="ro-RO" altLang="en-US" sz="1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conţinuturile</a:t>
                      </a:r>
                      <a:r>
                        <a:rPr kumimoji="0" lang="ro-RO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programei </a:t>
                      </a:r>
                      <a:r>
                        <a:rPr kumimoji="0" lang="ro-RO" altLang="en-US" sz="1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şcolare</a:t>
                      </a:r>
                      <a:r>
                        <a:rPr kumimoji="0" lang="ro-RO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45959" marR="459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kumimoji="0" lang="ro-RO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stabilite de către cadrul didactic</a:t>
                      </a:r>
                      <a:r>
                        <a:rPr kumimoji="0" lang="ro-RO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45959" marR="459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kumimoji="0" lang="ro-RO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precizează săptămâna sau săptămânile</a:t>
                      </a:r>
                      <a:r>
                        <a:rPr kumimoji="0" lang="ro-RO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kumimoji="0" lang="ro-RO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*</a:t>
                      </a:r>
                      <a:endParaRPr kumimoji="0" lang="ro-RO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9" marR="459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kumimoji="0" lang="ro-RO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</a:t>
                      </a:r>
                      <a:r>
                        <a:rPr kumimoji="0" lang="ro-RO" altLang="en-US" sz="1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menţionează</a:t>
                      </a:r>
                      <a:r>
                        <a:rPr kumimoji="0" lang="ro-RO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de exemplu,</a:t>
                      </a:r>
                      <a:r>
                        <a:rPr kumimoji="0" lang="ro-RO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o-RO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modificări în urma realizării </a:t>
                      </a:r>
                      <a:r>
                        <a:rPr kumimoji="0" lang="ro-RO" altLang="en-US" sz="1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activităţii</a:t>
                      </a:r>
                      <a:r>
                        <a:rPr kumimoji="0" lang="ro-RO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didactice la clasă</a:t>
                      </a:r>
                      <a:r>
                        <a:rPr kumimoji="0" lang="ro-RO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kumimoji="0" lang="ro-RO" altLang="en-US" sz="1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9" marR="459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746" name="Rectangle 1"/>
          <p:cNvSpPr>
            <a:spLocks noChangeArrowheads="1"/>
          </p:cNvSpPr>
          <p:nvPr/>
        </p:nvSpPr>
        <p:spPr bwMode="auto">
          <a:xfrm>
            <a:off x="1524002" y="-253916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br>
              <a:rPr lang="en-US" altLang="en-US" sz="1200">
                <a:cs typeface="Times New Roman" panose="02020603050405020304" pitchFamily="18" charset="0"/>
              </a:rPr>
            </a:br>
            <a:endParaRPr lang="en-US" altLang="en-US"/>
          </a:p>
        </p:txBody>
      </p:sp>
      <p:sp>
        <p:nvSpPr>
          <p:cNvPr id="30747" name="Rectangle 2"/>
          <p:cNvSpPr>
            <a:spLocks noChangeArrowheads="1"/>
          </p:cNvSpPr>
          <p:nvPr/>
        </p:nvSpPr>
        <p:spPr bwMode="auto">
          <a:xfrm>
            <a:off x="2209800" y="4577587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ro-RO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o-RO" alt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poate realiza prin precizarea explicită a săptămânii/săptămânilor, spre exemplu 11-15.09, sau se poate nota sub forma generică S1, pentru săptămâna 1 sau perioada S1-S3 pentru săptămânile 1-3</a:t>
            </a:r>
            <a:endParaRPr lang="ro-RO" altLang="en-US" dirty="0"/>
          </a:p>
        </p:txBody>
      </p:sp>
      <p:sp>
        <p:nvSpPr>
          <p:cNvPr id="30748" name="Dreptunghi 6"/>
          <p:cNvSpPr>
            <a:spLocks noChangeArrowheads="1"/>
          </p:cNvSpPr>
          <p:nvPr/>
        </p:nvSpPr>
        <p:spPr bwMode="auto">
          <a:xfrm>
            <a:off x="2438400" y="5229226"/>
            <a:ext cx="739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ro-RO" altLang="en-US" sz="1400" dirty="0">
                <a:latin typeface="Century Schoolbook" panose="02040604050505020304" pitchFamily="18" charset="0"/>
              </a:rPr>
              <a:t>Din punct de vedere formal, planificarea calendaristică anuală poate fi realizată potrivit modelului de mai sus</a:t>
            </a:r>
          </a:p>
        </p:txBody>
      </p:sp>
      <p:sp>
        <p:nvSpPr>
          <p:cNvPr id="8" name="Dreptunghi 7"/>
          <p:cNvSpPr/>
          <p:nvPr/>
        </p:nvSpPr>
        <p:spPr>
          <a:xfrm>
            <a:off x="2895600" y="228600"/>
            <a:ext cx="6705600" cy="4000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o-RO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PLANIFICAREA CALENDARISTICA ANUALA</a:t>
            </a:r>
            <a:endParaRPr lang="ro-RO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527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1433461" y="2000136"/>
          <a:ext cx="9289032" cy="2570584"/>
        </p:xfrm>
        <a:graphic>
          <a:graphicData uri="http://schemas.openxmlformats.org/drawingml/2006/table">
            <a:tbl>
              <a:tblPr/>
              <a:tblGrid>
                <a:gridCol w="1273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5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0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0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0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112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Conținuturi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(detalieri)</a:t>
                      </a:r>
                    </a:p>
                  </a:txBody>
                  <a:tcPr marL="45959" marR="459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Competenţe specifice</a:t>
                      </a:r>
                      <a:endParaRPr kumimoji="0" lang="ro-RO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9" marR="459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Activități de învățare</a:t>
                      </a:r>
                    </a:p>
                  </a:txBody>
                  <a:tcPr marL="45959" marR="459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Resurse</a:t>
                      </a:r>
                    </a:p>
                  </a:txBody>
                  <a:tcPr marL="45959" marR="459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Evaluare</a:t>
                      </a:r>
                    </a:p>
                  </a:txBody>
                  <a:tcPr marL="45959" marR="459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464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kumimoji="0" lang="ro-RO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menţionează   detalieri de conținut care explicitează anumite parcursuri</a:t>
                      </a:r>
                      <a:r>
                        <a:rPr kumimoji="0" lang="ro-RO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45959" marR="459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kumimoji="0" lang="ro-RO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precizează numărul criterial al competenţelor specifice din programa şcolară</a:t>
                      </a:r>
                      <a:r>
                        <a:rPr kumimoji="0" lang="ro-RO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45959" marR="459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kumimoji="0" lang="ro-RO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vizate/recomandate de programa școlară sau altele adecvate pentru realizarea competențelor specifice</a:t>
                      </a:r>
                      <a:r>
                        <a:rPr kumimoji="0" lang="ro-RO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45959" marR="459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kumimoji="0" lang="ro-RO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precizează resurse de timp, de loc, material didactic, forme de organizare a clasei</a:t>
                      </a:r>
                      <a:r>
                        <a:rPr kumimoji="0" lang="ro-RO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45959" marR="459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kumimoji="0" lang="ro-RO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menționează metodele, instrumentele sau modalitățile de evaluare utilizate</a:t>
                      </a:r>
                      <a:r>
                        <a:rPr kumimoji="0" lang="ro-RO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altLang="en-US" sz="1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9" marR="459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767" name="Rectangle 1"/>
          <p:cNvSpPr>
            <a:spLocks noChangeArrowheads="1"/>
          </p:cNvSpPr>
          <p:nvPr/>
        </p:nvSpPr>
        <p:spPr bwMode="auto">
          <a:xfrm>
            <a:off x="1524002" y="-253916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br>
              <a:rPr lang="en-US" altLang="en-US" sz="1200">
                <a:cs typeface="Times New Roman" panose="02020603050405020304" pitchFamily="18" charset="0"/>
              </a:rPr>
            </a:br>
            <a:endParaRPr lang="en-US" altLang="en-US"/>
          </a:p>
        </p:txBody>
      </p:sp>
      <p:sp>
        <p:nvSpPr>
          <p:cNvPr id="31768" name="Dreptunghi 5"/>
          <p:cNvSpPr>
            <a:spLocks noChangeArrowheads="1"/>
          </p:cNvSpPr>
          <p:nvPr/>
        </p:nvSpPr>
        <p:spPr bwMode="auto">
          <a:xfrm>
            <a:off x="2711624" y="5157192"/>
            <a:ext cx="640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ro-RO" altLang="en-US" sz="1400" dirty="0">
                <a:latin typeface="Century Schoolbook" panose="02040604050505020304" pitchFamily="18" charset="0"/>
              </a:rPr>
              <a:t>Din punct de vedere formal, proiectul unei unități de învățare poate fi realizat potrivit modelului de mai sus</a:t>
            </a:r>
          </a:p>
        </p:txBody>
      </p:sp>
      <p:sp>
        <p:nvSpPr>
          <p:cNvPr id="7" name="Dreptunghi 6"/>
          <p:cNvSpPr/>
          <p:nvPr/>
        </p:nvSpPr>
        <p:spPr>
          <a:xfrm>
            <a:off x="3841750" y="685802"/>
            <a:ext cx="4508500" cy="708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defRPr/>
            </a:pPr>
            <a:r>
              <a:rPr lang="ro-RO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>PROIECTAREA UNITĂȚILOR DE ÎNVĂȚARE</a:t>
            </a:r>
          </a:p>
        </p:txBody>
      </p:sp>
    </p:spTree>
    <p:extLst>
      <p:ext uri="{BB962C8B-B14F-4D97-AF65-F5344CB8AC3E}">
        <p14:creationId xmlns:p14="http://schemas.microsoft.com/office/powerpoint/2010/main" val="206777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DFC50-F82C-482C-B8A6-5E741722B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7055"/>
            <a:ext cx="10515600" cy="2299907"/>
          </a:xfrm>
        </p:spPr>
        <p:txBody>
          <a:bodyPr>
            <a:normAutofit/>
          </a:bodyPr>
          <a:lstStyle/>
          <a:p>
            <a:pPr marL="274320" indent="-274320" algn="ctr">
              <a:buClr>
                <a:schemeClr val="accent3"/>
              </a:buClr>
              <a:buNone/>
              <a:defRPr/>
            </a:pPr>
            <a:r>
              <a:rPr lang="ro-RO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Reperele metodologice pentru aplicarea curriculumului la clasa a XI - a în anul școlar 2023-2024 pot fi accesate la adresa:</a:t>
            </a:r>
          </a:p>
          <a:p>
            <a:pPr marL="274320" indent="-274320" algn="ctr">
              <a:buClr>
                <a:schemeClr val="accent3"/>
              </a:buClr>
              <a:buNone/>
              <a:defRPr/>
            </a:pPr>
            <a:endParaRPr lang="ro-RO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>
              <a:buClr>
                <a:schemeClr val="accent3"/>
              </a:buClr>
              <a:buNone/>
              <a:defRPr/>
            </a:pPr>
            <a:r>
              <a:rPr lang="ro-RO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https://www.rocnee.eu/index.php/dcee-oriz/curriculum-oriz/repere-metodologice/arhiva-repere-metodologice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312B967-2900-4CB5-A60B-5C0BC4CE5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8931" y="371729"/>
            <a:ext cx="2291054" cy="3240530"/>
          </a:xfrm>
        </p:spPr>
      </p:pic>
    </p:spTree>
    <p:extLst>
      <p:ext uri="{BB962C8B-B14F-4D97-AF65-F5344CB8AC3E}">
        <p14:creationId xmlns:p14="http://schemas.microsoft.com/office/powerpoint/2010/main" val="266113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2F662-C02E-4E8A-B590-4279C7BE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144992"/>
            <a:ext cx="10515600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o-RO" dirty="0"/>
            </a:br>
            <a:r>
              <a:rPr lang="ro-RO" b="1" dirty="0"/>
              <a:t>Olimpiade și concursuri</a:t>
            </a:r>
            <a:br>
              <a:rPr lang="ro-RO" dirty="0"/>
            </a:br>
            <a:br>
              <a:rPr lang="ro-RO" sz="1600" dirty="0">
                <a:latin typeface="Trebuchet MS" panose="020B0603020202020204" pitchFamily="34" charset="0"/>
                <a:cs typeface="Arial" panose="020B0604020202020204" pitchFamily="34" charset="0"/>
              </a:rPr>
            </a:br>
            <a:br>
              <a:rPr lang="ro-RO" altLang="ro-RO" sz="1600" dirty="0"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ro-RO" altLang="ro-RO" sz="1600" dirty="0">
                <a:latin typeface="Trebuchet MS" panose="020B0603020202020204" pitchFamily="34" charset="0"/>
                <a:cs typeface="Arial" panose="020B0604020202020204" pitchFamily="34" charset="0"/>
              </a:rPr>
              <a:t>Regulamentele specifice ale competițiilor școlare care implică biologia</a:t>
            </a:r>
            <a:br>
              <a:rPr lang="ro-RO" altLang="ro-RO" sz="4400" dirty="0">
                <a:latin typeface="Trebuchet MS" panose="020B0603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959FB-12EA-44CF-8D61-3D019AB65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0030" indent="-182880">
              <a:spcBef>
                <a:spcPts val="930"/>
              </a:spcBef>
              <a:buClr>
                <a:srgbClr val="FFFF99"/>
              </a:buClr>
              <a:buNone/>
              <a:defRPr/>
            </a:pPr>
            <a:r>
              <a:rPr lang="ro-RO" b="1" dirty="0">
                <a:latin typeface="Trebuchet MS" panose="020B0603020202020204" pitchFamily="34" charset="0"/>
                <a:cs typeface="Arial" panose="020B0604020202020204" pitchFamily="34" charset="0"/>
              </a:rPr>
              <a:t>Aprecieri privind competițiile </a:t>
            </a:r>
            <a:r>
              <a:rPr lang="ro-RO" b="1" dirty="0" err="1">
                <a:latin typeface="Trebuchet MS" panose="020B0603020202020204" pitchFamily="34" charset="0"/>
                <a:cs typeface="Arial" panose="020B0604020202020204" pitchFamily="34" charset="0"/>
              </a:rPr>
              <a:t>naţionale</a:t>
            </a:r>
            <a:r>
              <a:rPr lang="ro-RO" b="1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o-RO" b="1" dirty="0" err="1">
                <a:latin typeface="Trebuchet MS" panose="020B0603020202020204" pitchFamily="34" charset="0"/>
                <a:cs typeface="Arial" panose="020B0604020202020204" pitchFamily="34" charset="0"/>
              </a:rPr>
              <a:t>desfăşurate</a:t>
            </a:r>
            <a:r>
              <a:rPr lang="ro-RO" b="1" dirty="0">
                <a:latin typeface="Trebuchet MS" panose="020B0603020202020204" pitchFamily="34" charset="0"/>
                <a:cs typeface="Arial" panose="020B0604020202020204" pitchFamily="34" charset="0"/>
              </a:rPr>
              <a:t> în anul </a:t>
            </a:r>
            <a:r>
              <a:rPr lang="ro-RO" b="1" dirty="0" err="1">
                <a:latin typeface="Trebuchet MS" panose="020B0603020202020204" pitchFamily="34" charset="0"/>
                <a:cs typeface="Arial" panose="020B0604020202020204" pitchFamily="34" charset="0"/>
              </a:rPr>
              <a:t>şcolar</a:t>
            </a:r>
            <a:r>
              <a:rPr lang="ro-RO" b="1" dirty="0">
                <a:latin typeface="Trebuchet MS" panose="020B0603020202020204" pitchFamily="34" charset="0"/>
                <a:cs typeface="Arial" panose="020B0604020202020204" pitchFamily="34" charset="0"/>
              </a:rPr>
              <a:t> 2022-2023 (intervenții inspectori)</a:t>
            </a:r>
          </a:p>
          <a:p>
            <a:pPr marL="240030" indent="-182880">
              <a:spcBef>
                <a:spcPts val="930"/>
              </a:spcBef>
              <a:buClr>
                <a:srgbClr val="FFFF99"/>
              </a:buClr>
              <a:buNone/>
              <a:defRPr/>
            </a:pPr>
            <a:endParaRPr lang="en-US" b="1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30"/>
              </a:spcBef>
              <a:buClr>
                <a:srgbClr val="FFFF99"/>
              </a:buClr>
              <a:buFontTx/>
              <a:buChar char="-"/>
              <a:defRPr/>
            </a:pPr>
            <a:r>
              <a:rPr lang="en-US" dirty="0" err="1">
                <a:latin typeface="Trebuchet MS" panose="020B0603020202020204" pitchFamily="34" charset="0"/>
                <a:cs typeface="Arial" panose="020B0604020202020204" pitchFamily="34" charset="0"/>
              </a:rPr>
              <a:t>Olimpiad</a:t>
            </a:r>
            <a:r>
              <a:rPr lang="ro-RO" dirty="0">
                <a:latin typeface="Trebuchet MS" panose="020B0603020202020204" pitchFamily="34" charset="0"/>
                <a:cs typeface="Arial" panose="020B0604020202020204" pitchFamily="34" charset="0"/>
              </a:rPr>
              <a:t>a n</a:t>
            </a:r>
            <a:r>
              <a:rPr lang="en-US" dirty="0">
                <a:latin typeface="Trebuchet MS" panose="020B0603020202020204" pitchFamily="34" charset="0"/>
                <a:cs typeface="Arial" panose="020B0604020202020204" pitchFamily="34" charset="0"/>
              </a:rPr>
              <a:t>a</a:t>
            </a:r>
            <a:r>
              <a:rPr 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ţ</a:t>
            </a:r>
            <a:r>
              <a:rPr lang="en-US" dirty="0" err="1">
                <a:latin typeface="Trebuchet MS" panose="020B0603020202020204" pitchFamily="34" charset="0"/>
                <a:cs typeface="Arial" panose="020B0604020202020204" pitchFamily="34" charset="0"/>
              </a:rPr>
              <a:t>ional</a:t>
            </a:r>
            <a:r>
              <a:rPr lang="ro-RO" dirty="0">
                <a:latin typeface="Trebuchet MS" panose="020B0603020202020204" pitchFamily="34" charset="0"/>
                <a:cs typeface="Arial" panose="020B0604020202020204" pitchFamily="34" charset="0"/>
              </a:rPr>
              <a:t>ă</a:t>
            </a:r>
            <a:r>
              <a:rPr lang="en-US" dirty="0">
                <a:latin typeface="Trebuchet MS" panose="020B0603020202020204" pitchFamily="34" charset="0"/>
                <a:cs typeface="Arial" panose="020B0604020202020204" pitchFamily="34" charset="0"/>
              </a:rPr>
              <a:t> de</a:t>
            </a:r>
            <a:r>
              <a:rPr lang="ro-RO" dirty="0">
                <a:latin typeface="Trebuchet MS" panose="020B0603020202020204" pitchFamily="34" charset="0"/>
                <a:cs typeface="Arial" panose="020B0604020202020204" pitchFamily="34" charset="0"/>
              </a:rPr>
              <a:t> Biologie, </a:t>
            </a:r>
          </a:p>
          <a:p>
            <a:pPr>
              <a:spcBef>
                <a:spcPts val="930"/>
              </a:spcBef>
              <a:buClr>
                <a:srgbClr val="FFFF99"/>
              </a:buClr>
              <a:buFontTx/>
              <a:buChar char="-"/>
              <a:defRPr/>
            </a:pPr>
            <a:r>
              <a:rPr lang="ro-RO" dirty="0">
                <a:latin typeface="Trebuchet MS" panose="020B0603020202020204" pitchFamily="34" charset="0"/>
                <a:cs typeface="Arial" panose="020B0604020202020204" pitchFamily="34" charset="0"/>
              </a:rPr>
              <a:t>Concursul național George Emil Palade</a:t>
            </a:r>
          </a:p>
          <a:p>
            <a:pPr>
              <a:spcBef>
                <a:spcPts val="930"/>
              </a:spcBef>
              <a:buClr>
                <a:srgbClr val="FFFF99"/>
              </a:buClr>
              <a:buFontTx/>
              <a:buChar char="-"/>
              <a:defRPr/>
            </a:pPr>
            <a:r>
              <a:rPr lang="ro-RO" dirty="0">
                <a:latin typeface="Trebuchet MS" panose="020B0603020202020204" pitchFamily="34" charset="0"/>
                <a:cs typeface="Arial" panose="020B0604020202020204" pitchFamily="34" charset="0"/>
              </a:rPr>
              <a:t>Concursul național de comunicării științifice - biologie</a:t>
            </a:r>
          </a:p>
          <a:p>
            <a:pPr>
              <a:spcBef>
                <a:spcPts val="930"/>
              </a:spcBef>
              <a:buClr>
                <a:srgbClr val="FFFF99"/>
              </a:buClr>
              <a:buFontTx/>
              <a:buChar char="-"/>
              <a:defRPr/>
            </a:pPr>
            <a:r>
              <a:rPr lang="en-US" dirty="0" err="1">
                <a:latin typeface="Trebuchet MS" panose="020B0603020202020204" pitchFamily="34" charset="0"/>
                <a:cs typeface="Arial" panose="020B0604020202020204" pitchFamily="34" charset="0"/>
              </a:rPr>
              <a:t>Olimpiada</a:t>
            </a:r>
            <a:r>
              <a:rPr lang="en-US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o-RO" dirty="0">
                <a:latin typeface="Trebuchet MS" panose="020B0603020202020204" pitchFamily="34" charset="0"/>
                <a:cs typeface="Arial" panose="020B0604020202020204" pitchFamily="34" charset="0"/>
              </a:rPr>
              <a:t>națională </a:t>
            </a:r>
            <a:r>
              <a:rPr lang="en-US" dirty="0">
                <a:latin typeface="Trebuchet MS" panose="020B0603020202020204" pitchFamily="34" charset="0"/>
                <a:cs typeface="Arial" panose="020B0604020202020204" pitchFamily="34" charset="0"/>
              </a:rPr>
              <a:t>de </a:t>
            </a:r>
            <a:r>
              <a:rPr 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Ştiinţe</a:t>
            </a:r>
            <a:r>
              <a:rPr lang="en-US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  <a:cs typeface="Arial" panose="020B0604020202020204" pitchFamily="34" charset="0"/>
              </a:rPr>
              <a:t>Juniori</a:t>
            </a:r>
            <a:r>
              <a:rPr lang="ro-RO" dirty="0"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spcBef>
                <a:spcPts val="930"/>
              </a:spcBef>
              <a:buClr>
                <a:srgbClr val="FFFF99"/>
              </a:buClr>
              <a:buFontTx/>
              <a:buChar char="-"/>
              <a:defRPr/>
            </a:pPr>
            <a:r>
              <a:rPr lang="ro-RO" dirty="0">
                <a:latin typeface="Trebuchet MS" panose="020B0603020202020204" pitchFamily="34" charset="0"/>
                <a:cs typeface="Arial" panose="020B0604020202020204" pitchFamily="34" charset="0"/>
              </a:rPr>
              <a:t>Olimpiada </a:t>
            </a:r>
            <a:r>
              <a:rPr 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naţională</a:t>
            </a:r>
            <a:r>
              <a:rPr lang="en-US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Ştiinţele</a:t>
            </a:r>
            <a:r>
              <a:rPr lang="en-US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o-RO" dirty="0">
                <a:latin typeface="Trebuchet MS" panose="020B0603020202020204" pitchFamily="34" charset="0"/>
                <a:cs typeface="Arial" panose="020B0604020202020204" pitchFamily="34" charset="0"/>
              </a:rPr>
              <a:t>Pământului </a:t>
            </a:r>
            <a:endParaRPr lang="ro-RO" dirty="0">
              <a:latin typeface="Trebuchet MS" panose="020B0603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915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45559-688C-47D6-B7B3-559A77C7B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en-US" sz="24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br>
              <a:rPr lang="en-US" altLang="en-US" sz="24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en-US" altLang="en-US" sz="24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Structura</a:t>
            </a:r>
            <a:r>
              <a:rPr lang="en-US" altLang="en-US" sz="24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anului</a:t>
            </a:r>
            <a:r>
              <a:rPr lang="en-US" altLang="en-US" sz="24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24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ş</a:t>
            </a:r>
            <a:r>
              <a:rPr lang="en-US" altLang="en-US" sz="24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colar</a:t>
            </a:r>
            <a:r>
              <a:rPr lang="en-US" altLang="en-US" sz="24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2023</a:t>
            </a:r>
            <a:r>
              <a:rPr lang="ro-RO" altLang="en-US" sz="24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-2</a:t>
            </a:r>
            <a:r>
              <a:rPr lang="en-US" altLang="en-US" sz="24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024</a:t>
            </a:r>
            <a:r>
              <a:rPr lang="ro-RO" altLang="en-US" sz="24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br>
              <a:rPr lang="en-US" altLang="en-US" sz="24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br>
              <a:rPr lang="en-US" altLang="en-US" sz="24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11034-83FD-4B83-8D33-BC32B131A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3867"/>
            <a:ext cx="10515600" cy="5088466"/>
          </a:xfrm>
        </p:spPr>
        <p:txBody>
          <a:bodyPr>
            <a:normAutofit fontScale="85000" lnSpcReduction="10000"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altLang="en-US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O</a:t>
            </a:r>
            <a:r>
              <a:rPr lang="en-US" altLang="en-US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ME </a:t>
            </a:r>
            <a:r>
              <a:rPr lang="ro-RO" altLang="en-US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nr. </a:t>
            </a:r>
            <a:r>
              <a:rPr lang="ro-RO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3800/09.03.2023</a:t>
            </a:r>
            <a:r>
              <a:rPr lang="ro-RO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privind structura anului </a:t>
            </a:r>
            <a:r>
              <a:rPr lang="ro-RO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şcolar</a:t>
            </a:r>
            <a:r>
              <a:rPr lang="ro-RO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2023-2024, pentru învățământul liceal, clasa a XI-a, anul școlar 2023 - 2024 are o durată de </a:t>
            </a:r>
            <a:r>
              <a:rPr lang="ro-RO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36</a:t>
            </a:r>
            <a:r>
              <a:rPr lang="ro-RO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săptămâni de cursuri.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Anul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şcolar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2023 - 2024 se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structurează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pe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intervale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cursuri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intervale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vacanţă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astfel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a)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intervale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cursuri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luni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11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septembrie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2023,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până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vineri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27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octombrie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2023;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luni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6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noiembrie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2023,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până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vineri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22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decembrie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2023;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luni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8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ianuarie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până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vineri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9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februarie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respectiv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vineri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16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februarie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vineri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23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februarie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după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caz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decizia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inspectoratelor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şcolare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judeţene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/al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municipiului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Bucureşti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urma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consultărilor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beneficiarii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primari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educaţiei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cu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părinţii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reprezentanţii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legali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cadrele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didactice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nivelul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unităţilor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învăţământ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luni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februarie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respectiv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luni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26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februarie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luni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4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martie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2024, la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decizia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inspectoratelor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şcolare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judeţene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/al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municipiului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Bucureşti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după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caz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până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vineri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26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aprilie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2024;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miercuri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8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până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vineri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21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iunie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2024;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b)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intervale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vacanţă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sâmbătă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28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octombrie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2023,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până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duminică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5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noiembrie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2023;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sâmbătă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23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decembrie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2023,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până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duminică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7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ianuarie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săptămână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decizia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inspectoratelor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şcolare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judeţene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/al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municipiului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Bucureşti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perioada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februarie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- 3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martie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sâmbătă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27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aprilie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până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marţi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7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2024;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sâmbătă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22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iunie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până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duminică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8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septembrie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Placeholder 5" descr="Photo of four cacti in pots">
            <a:extLst>
              <a:ext uri="{FF2B5EF4-FFF2-40B4-BE49-F238E27FC236}">
                <a16:creationId xmlns:a16="http://schemas.microsoft.com/office/drawing/2014/main" id="{53D43233-BA13-407E-9B2E-477DB651DB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8194" y="365125"/>
            <a:ext cx="1795606" cy="86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4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32694-5879-4A63-BAEB-B090DCE89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600"/>
            <a:ext cx="10515600" cy="59483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FFFF99"/>
              </a:buClr>
              <a:buNone/>
              <a:defRPr/>
            </a:pPr>
            <a:r>
              <a:rPr lang="en-US" b="1" dirty="0" err="1">
                <a:latin typeface="Trebuchet MS" panose="020B0603020202020204" pitchFamily="34" charset="0"/>
                <a:cs typeface="Arial" panose="020B0604020202020204" pitchFamily="34" charset="0"/>
              </a:rPr>
              <a:t>Olimpiad</a:t>
            </a:r>
            <a:r>
              <a:rPr lang="ro-RO" b="1" dirty="0">
                <a:latin typeface="Trebuchet MS" panose="020B0603020202020204" pitchFamily="34" charset="0"/>
                <a:cs typeface="Arial" panose="020B0604020202020204" pitchFamily="34" charset="0"/>
              </a:rPr>
              <a:t>a </a:t>
            </a:r>
            <a:r>
              <a:rPr lang="en-US" b="1" dirty="0">
                <a:latin typeface="Trebuchet MS" panose="020B0603020202020204" pitchFamily="34" charset="0"/>
                <a:cs typeface="Arial" panose="020B0604020202020204" pitchFamily="34" charset="0"/>
              </a:rPr>
              <a:t>Na</a:t>
            </a:r>
            <a:r>
              <a:rPr lang="ro-RO" b="1" dirty="0" err="1">
                <a:latin typeface="Trebuchet MS" panose="020B0603020202020204" pitchFamily="34" charset="0"/>
                <a:cs typeface="Arial" panose="020B0604020202020204" pitchFamily="34" charset="0"/>
              </a:rPr>
              <a:t>ţ</a:t>
            </a:r>
            <a:r>
              <a:rPr lang="en-US" b="1" dirty="0" err="1">
                <a:latin typeface="Trebuchet MS" panose="020B0603020202020204" pitchFamily="34" charset="0"/>
                <a:cs typeface="Arial" panose="020B0604020202020204" pitchFamily="34" charset="0"/>
              </a:rPr>
              <a:t>ional</a:t>
            </a:r>
            <a:r>
              <a:rPr lang="ro-RO" b="1" dirty="0">
                <a:latin typeface="Trebuchet MS" panose="020B0603020202020204" pitchFamily="34" charset="0"/>
                <a:cs typeface="Arial" panose="020B0604020202020204" pitchFamily="34" charset="0"/>
              </a:rPr>
              <a:t>ă</a:t>
            </a:r>
            <a:r>
              <a:rPr lang="en-US" b="1" dirty="0">
                <a:latin typeface="Trebuchet MS" panose="020B0603020202020204" pitchFamily="34" charset="0"/>
                <a:cs typeface="Arial" panose="020B0604020202020204" pitchFamily="34" charset="0"/>
              </a:rPr>
              <a:t> de</a:t>
            </a:r>
            <a:r>
              <a:rPr lang="ro-RO" b="1" dirty="0">
                <a:latin typeface="Trebuchet MS" panose="020B0603020202020204" pitchFamily="34" charset="0"/>
                <a:cs typeface="Arial" panose="020B0604020202020204" pitchFamily="34" charset="0"/>
              </a:rPr>
              <a:t> Biologie, 2024</a:t>
            </a:r>
            <a:r>
              <a:rPr lang="en-US" b="1" dirty="0">
                <a:latin typeface="Trebuchet MS" panose="020B0603020202020204" pitchFamily="34" charset="0"/>
                <a:cs typeface="Arial" panose="020B0604020202020204" pitchFamily="34" charset="0"/>
              </a:rPr>
              <a:t>:</a:t>
            </a:r>
          </a:p>
          <a:p>
            <a:pPr marL="365760" lvl="1" indent="0" algn="just">
              <a:lnSpc>
                <a:spcPct val="100000"/>
              </a:lnSpc>
              <a:spcBef>
                <a:spcPts val="0"/>
              </a:spcBef>
              <a:buClr>
                <a:srgbClr val="FFFF99"/>
              </a:buClr>
              <a:buNone/>
              <a:defRPr/>
            </a:pPr>
            <a:r>
              <a:rPr lang="ro-RO" sz="2400" dirty="0">
                <a:latin typeface="Trebuchet MS" panose="020B0603020202020204" pitchFamily="34" charset="0"/>
                <a:cs typeface="Arial" panose="020B0604020202020204" pitchFamily="34" charset="0"/>
              </a:rPr>
              <a:t>Etapa</a:t>
            </a:r>
            <a:r>
              <a:rPr lang="en-US" sz="24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>
                <a:latin typeface="Trebuchet MS" panose="020B0603020202020204" pitchFamily="34" charset="0"/>
                <a:cs typeface="Arial" panose="020B0604020202020204" pitchFamily="34" charset="0"/>
              </a:rPr>
              <a:t>pe </a:t>
            </a:r>
            <a:r>
              <a:rPr lang="ro-RO" sz="2400" dirty="0" err="1">
                <a:latin typeface="Trebuchet MS" panose="020B0603020202020204" pitchFamily="34" charset="0"/>
                <a:cs typeface="Arial" panose="020B0604020202020204" pitchFamily="34" charset="0"/>
              </a:rPr>
              <a:t>şcoală</a:t>
            </a:r>
            <a:r>
              <a:rPr lang="ro-RO" sz="2400" dirty="0">
                <a:latin typeface="Trebuchet MS" panose="020B0603020202020204" pitchFamily="34" charset="0"/>
                <a:cs typeface="Arial" panose="020B0604020202020204" pitchFamily="34" charset="0"/>
              </a:rPr>
              <a:t>: decembrie 2023</a:t>
            </a:r>
            <a:r>
              <a:rPr lang="en-US" sz="2400" dirty="0">
                <a:latin typeface="Trebuchet MS" panose="020B0603020202020204" pitchFamily="34" charset="0"/>
                <a:cs typeface="Arial" panose="020B0604020202020204" pitchFamily="34" charset="0"/>
              </a:rPr>
              <a:t> ( </a:t>
            </a:r>
            <a:r>
              <a:rPr lang="en-US" sz="2400" dirty="0" err="1">
                <a:latin typeface="Trebuchet MS" panose="020B0603020202020204" pitchFamily="34" charset="0"/>
                <a:cs typeface="Arial" panose="020B0604020202020204" pitchFamily="34" charset="0"/>
              </a:rPr>
              <a:t>pana</a:t>
            </a:r>
            <a:r>
              <a:rPr lang="en-US" sz="2400" dirty="0">
                <a:latin typeface="Trebuchet MS" panose="020B0603020202020204" pitchFamily="34" charset="0"/>
                <a:cs typeface="Arial" panose="020B0604020202020204" pitchFamily="34" charset="0"/>
              </a:rPr>
              <a:t> in 3</a:t>
            </a:r>
            <a:r>
              <a:rPr lang="ro-RO" sz="2400" dirty="0">
                <a:latin typeface="Trebuchet MS" panose="020B0603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Trebuchet MS" panose="020B0603020202020204" pitchFamily="34" charset="0"/>
                <a:cs typeface="Arial" panose="020B0604020202020204" pitchFamily="34" charset="0"/>
              </a:rPr>
              <a:t>.12.2023)</a:t>
            </a:r>
            <a:endParaRPr lang="ro-RO" sz="24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365760" lvl="1" indent="0" algn="just">
              <a:lnSpc>
                <a:spcPct val="100000"/>
              </a:lnSpc>
              <a:spcBef>
                <a:spcPts val="0"/>
              </a:spcBef>
              <a:buClr>
                <a:srgbClr val="FFFF99"/>
              </a:buClr>
              <a:buNone/>
              <a:defRPr/>
            </a:pPr>
            <a:r>
              <a:rPr lang="ro-RO" sz="2400" dirty="0">
                <a:latin typeface="Trebuchet MS" panose="020B0603020202020204" pitchFamily="34" charset="0"/>
                <a:cs typeface="Arial" panose="020B0604020202020204" pitchFamily="34" charset="0"/>
              </a:rPr>
              <a:t>Etapa locală (comuna, </a:t>
            </a:r>
            <a:r>
              <a:rPr lang="ro-RO" sz="2400" dirty="0" err="1">
                <a:latin typeface="Trebuchet MS" panose="020B0603020202020204" pitchFamily="34" charset="0"/>
                <a:cs typeface="Arial" panose="020B0604020202020204" pitchFamily="34" charset="0"/>
              </a:rPr>
              <a:t>oraş</a:t>
            </a:r>
            <a:r>
              <a:rPr lang="ro-RO" sz="2400" dirty="0">
                <a:latin typeface="Trebuchet MS" panose="020B0603020202020204" pitchFamily="34" charset="0"/>
                <a:cs typeface="Arial" panose="020B0604020202020204" pitchFamily="34" charset="0"/>
              </a:rPr>
              <a:t>):  ianuarie 2024</a:t>
            </a:r>
          </a:p>
          <a:p>
            <a:pPr marL="365760" lvl="1" indent="0" algn="just">
              <a:lnSpc>
                <a:spcPct val="100000"/>
              </a:lnSpc>
              <a:spcBef>
                <a:spcPts val="0"/>
              </a:spcBef>
              <a:buClr>
                <a:srgbClr val="FFFF99"/>
              </a:buClr>
              <a:buNone/>
              <a:defRPr/>
            </a:pPr>
            <a:r>
              <a:rPr lang="ro-RO" sz="2400" dirty="0">
                <a:latin typeface="Trebuchet MS" panose="020B0603020202020204" pitchFamily="34" charset="0"/>
                <a:cs typeface="Arial" panose="020B0604020202020204" pitchFamily="34" charset="0"/>
              </a:rPr>
              <a:t>Etapa </a:t>
            </a:r>
            <a:r>
              <a:rPr lang="en-US" sz="2400" dirty="0" err="1">
                <a:latin typeface="Trebuchet MS" panose="020B0603020202020204" pitchFamily="34" charset="0"/>
                <a:cs typeface="Arial" panose="020B0604020202020204" pitchFamily="34" charset="0"/>
              </a:rPr>
              <a:t>jude</a:t>
            </a:r>
            <a:r>
              <a:rPr lang="ro-RO" sz="2400" dirty="0" err="1">
                <a:latin typeface="Trebuchet MS" panose="020B0603020202020204" pitchFamily="34" charset="0"/>
                <a:cs typeface="Arial" panose="020B0604020202020204" pitchFamily="34" charset="0"/>
              </a:rPr>
              <a:t>ţ</a:t>
            </a:r>
            <a:r>
              <a:rPr lang="en-US" sz="2400" dirty="0" err="1">
                <a:latin typeface="Trebuchet MS" panose="020B0603020202020204" pitchFamily="34" charset="0"/>
                <a:cs typeface="Arial" panose="020B0604020202020204" pitchFamily="34" charset="0"/>
              </a:rPr>
              <a:t>ean</a:t>
            </a:r>
            <a:r>
              <a:rPr lang="ro-RO" sz="2400" dirty="0">
                <a:latin typeface="Trebuchet MS" panose="020B0603020202020204" pitchFamily="34" charset="0"/>
                <a:cs typeface="Arial" panose="020B0604020202020204" pitchFamily="34" charset="0"/>
              </a:rPr>
              <a:t>ă/a sectoarelor municipiului </a:t>
            </a:r>
            <a:r>
              <a:rPr lang="ro-RO" sz="2400" dirty="0" err="1">
                <a:latin typeface="Trebuchet MS" panose="020B0603020202020204" pitchFamily="34" charset="0"/>
                <a:cs typeface="Arial" panose="020B0604020202020204" pitchFamily="34" charset="0"/>
              </a:rPr>
              <a:t>Bucureşti</a:t>
            </a:r>
            <a:r>
              <a:rPr lang="en-US" sz="2400" dirty="0">
                <a:latin typeface="Trebuchet MS" panose="020B0603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highlight>
                  <a:srgbClr val="FFFF00"/>
                </a:highlight>
                <a:latin typeface="Trebuchet MS" panose="020B0603020202020204" pitchFamily="34" charset="0"/>
                <a:cs typeface="Arial" panose="020B0604020202020204" pitchFamily="34" charset="0"/>
              </a:rPr>
              <a:t>16</a:t>
            </a:r>
            <a:r>
              <a:rPr lang="ro-RO" sz="2400" dirty="0">
                <a:highlight>
                  <a:srgbClr val="FFFF00"/>
                </a:highlight>
                <a:latin typeface="Trebuchet MS" panose="020B0603020202020204" pitchFamily="34" charset="0"/>
                <a:cs typeface="Arial" panose="020B0604020202020204" pitchFamily="34" charset="0"/>
              </a:rPr>
              <a:t> martie</a:t>
            </a:r>
            <a:r>
              <a:rPr lang="en-US" sz="2400" dirty="0">
                <a:highlight>
                  <a:srgbClr val="FFFF00"/>
                </a:highlight>
                <a:latin typeface="Trebuchet MS" panose="020B0603020202020204" pitchFamily="34" charset="0"/>
                <a:cs typeface="Arial" panose="020B0604020202020204" pitchFamily="34" charset="0"/>
              </a:rPr>
              <a:t> 20</a:t>
            </a:r>
            <a:r>
              <a:rPr lang="ro-RO" sz="2400" dirty="0">
                <a:highlight>
                  <a:srgbClr val="FFFF00"/>
                </a:highlight>
                <a:latin typeface="Trebuchet MS" panose="020B0603020202020204" pitchFamily="34" charset="0"/>
                <a:cs typeface="Arial" panose="020B0604020202020204" pitchFamily="34" charset="0"/>
              </a:rPr>
              <a:t>24</a:t>
            </a:r>
            <a:endParaRPr lang="en-US" sz="2400" dirty="0">
              <a:highlight>
                <a:srgbClr val="FFFF00"/>
              </a:highlight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365760" lvl="1" indent="0" algn="just">
              <a:lnSpc>
                <a:spcPct val="100000"/>
              </a:lnSpc>
              <a:spcBef>
                <a:spcPts val="0"/>
              </a:spcBef>
              <a:buClr>
                <a:srgbClr val="FFFF99"/>
              </a:buClr>
              <a:buNone/>
              <a:defRPr/>
            </a:pPr>
            <a:r>
              <a:rPr lang="ro-RO" sz="2400" dirty="0">
                <a:latin typeface="Trebuchet MS" panose="020B0603020202020204" pitchFamily="34" charset="0"/>
                <a:cs typeface="Arial" panose="020B0604020202020204" pitchFamily="34" charset="0"/>
              </a:rPr>
              <a:t>Etapa</a:t>
            </a:r>
            <a:r>
              <a:rPr lang="en-US" sz="24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  <a:cs typeface="Arial" panose="020B0604020202020204" pitchFamily="34" charset="0"/>
              </a:rPr>
              <a:t>na</a:t>
            </a:r>
            <a:r>
              <a:rPr lang="ro-RO" sz="2400" dirty="0" err="1">
                <a:latin typeface="Trebuchet MS" panose="020B0603020202020204" pitchFamily="34" charset="0"/>
                <a:cs typeface="Arial" panose="020B0604020202020204" pitchFamily="34" charset="0"/>
              </a:rPr>
              <a:t>ţ</a:t>
            </a:r>
            <a:r>
              <a:rPr lang="en-US" sz="2400" dirty="0" err="1">
                <a:latin typeface="Trebuchet MS" panose="020B0603020202020204" pitchFamily="34" charset="0"/>
                <a:cs typeface="Arial" panose="020B0604020202020204" pitchFamily="34" charset="0"/>
              </a:rPr>
              <a:t>ional</a:t>
            </a:r>
            <a:r>
              <a:rPr lang="ro-RO" sz="2400" dirty="0">
                <a:latin typeface="Trebuchet MS" panose="020B0603020202020204" pitchFamily="34" charset="0"/>
                <a:cs typeface="Arial" panose="020B0604020202020204" pitchFamily="34" charset="0"/>
              </a:rPr>
              <a:t>ă</a:t>
            </a:r>
            <a:r>
              <a:rPr lang="en-US" sz="2400" dirty="0">
                <a:latin typeface="Trebuchet MS" panose="020B0603020202020204" pitchFamily="34" charset="0"/>
                <a:cs typeface="Arial" panose="020B0604020202020204" pitchFamily="34" charset="0"/>
              </a:rPr>
              <a:t>: </a:t>
            </a:r>
            <a:r>
              <a:rPr lang="ro-RO" sz="24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highlight>
                  <a:srgbClr val="FFFF00"/>
                </a:highlight>
                <a:latin typeface="Trebuchet MS" panose="020B0603020202020204" pitchFamily="34" charset="0"/>
                <a:cs typeface="Arial" panose="020B0604020202020204" pitchFamily="34" charset="0"/>
              </a:rPr>
              <a:t>20-25</a:t>
            </a:r>
            <a:r>
              <a:rPr lang="ro-RO" sz="2400" dirty="0">
                <a:highlight>
                  <a:srgbClr val="FFFF00"/>
                </a:highlight>
                <a:latin typeface="Trebuchet MS" panose="020B0603020202020204" pitchFamily="34" charset="0"/>
                <a:cs typeface="Arial" panose="020B0604020202020204" pitchFamily="34" charset="0"/>
              </a:rPr>
              <a:t> aprilie</a:t>
            </a:r>
            <a:r>
              <a:rPr lang="en-US" sz="2400" dirty="0">
                <a:highlight>
                  <a:srgbClr val="FFFF00"/>
                </a:highlight>
                <a:latin typeface="Trebuchet MS" panose="020B0603020202020204" pitchFamily="34" charset="0"/>
                <a:cs typeface="Arial" panose="020B0604020202020204" pitchFamily="34" charset="0"/>
              </a:rPr>
              <a:t> 20</a:t>
            </a:r>
            <a:r>
              <a:rPr lang="ro-RO" sz="2400" dirty="0">
                <a:highlight>
                  <a:srgbClr val="FFFF00"/>
                </a:highlight>
                <a:latin typeface="Trebuchet MS" panose="020B0603020202020204" pitchFamily="34" charset="0"/>
                <a:cs typeface="Arial" panose="020B0604020202020204" pitchFamily="34" charset="0"/>
              </a:rPr>
              <a:t>24</a:t>
            </a:r>
            <a:r>
              <a:rPr lang="ro-RO" sz="2400" dirty="0">
                <a:latin typeface="Trebuchet MS" panose="020B0603020202020204" pitchFamily="34" charset="0"/>
                <a:cs typeface="Arial" panose="020B0604020202020204" pitchFamily="34" charset="0"/>
              </a:rPr>
              <a:t>, jud. </a:t>
            </a:r>
            <a:r>
              <a:rPr lang="ro-RO" sz="2400" dirty="0">
                <a:highlight>
                  <a:srgbClr val="FFFF00"/>
                </a:highlight>
                <a:latin typeface="Trebuchet MS" panose="020B0603020202020204" pitchFamily="34" charset="0"/>
                <a:cs typeface="Arial" panose="020B0604020202020204" pitchFamily="34" charset="0"/>
              </a:rPr>
              <a:t>------</a:t>
            </a:r>
            <a:endParaRPr lang="en-US" sz="2400" dirty="0">
              <a:highlight>
                <a:srgbClr val="FFFF00"/>
              </a:highlight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365760" lvl="1" indent="0" algn="just">
              <a:lnSpc>
                <a:spcPct val="100000"/>
              </a:lnSpc>
              <a:spcBef>
                <a:spcPts val="0"/>
              </a:spcBef>
              <a:buClr>
                <a:srgbClr val="FFFF99"/>
              </a:buClr>
              <a:buNone/>
              <a:defRPr/>
            </a:pPr>
            <a:r>
              <a:rPr lang="en-US" dirty="0">
                <a:highlight>
                  <a:srgbClr val="FFFF00"/>
                </a:highlight>
                <a:latin typeface="Trebuchet MS" panose="020B0603020202020204" pitchFamily="34" charset="0"/>
                <a:cs typeface="Arial" panose="020B0604020202020204" pitchFamily="34" charset="0"/>
              </a:rPr>
              <a:t>17-25.04.2024 CNONB</a:t>
            </a:r>
            <a:endParaRPr lang="ro-RO" sz="2400" dirty="0">
              <a:highlight>
                <a:srgbClr val="FFFF00"/>
              </a:highlight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365760" lvl="1" indent="0" algn="just">
              <a:lnSpc>
                <a:spcPct val="100000"/>
              </a:lnSpc>
              <a:spcBef>
                <a:spcPts val="0"/>
              </a:spcBef>
              <a:buClr>
                <a:srgbClr val="FFFF99"/>
              </a:buClr>
              <a:buNone/>
              <a:defRPr/>
            </a:pPr>
            <a:endParaRPr lang="ro-RO" sz="24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30"/>
              </a:spcBef>
              <a:buClr>
                <a:srgbClr val="FFFF99"/>
              </a:buClr>
              <a:buFontTx/>
              <a:buChar char="-"/>
              <a:defRPr/>
            </a:pPr>
            <a:r>
              <a:rPr lang="ro-RO" b="1" dirty="0">
                <a:latin typeface="Trebuchet MS" panose="020B0603020202020204" pitchFamily="34" charset="0"/>
                <a:cs typeface="Arial" panose="020B0604020202020204" pitchFamily="34" charset="0"/>
              </a:rPr>
              <a:t>Concursul național George Emil Palade</a:t>
            </a:r>
          </a:p>
          <a:p>
            <a:pPr marL="365760" lvl="1" indent="0" algn="just">
              <a:lnSpc>
                <a:spcPct val="100000"/>
              </a:lnSpc>
              <a:spcBef>
                <a:spcPts val="0"/>
              </a:spcBef>
              <a:buClr>
                <a:srgbClr val="FFFF99"/>
              </a:buClr>
              <a:buNone/>
              <a:defRPr/>
            </a:pPr>
            <a:r>
              <a:rPr lang="ro-RO" sz="2800" dirty="0">
                <a:latin typeface="Trebuchet MS" panose="020B0603020202020204" pitchFamily="34" charset="0"/>
                <a:cs typeface="Arial" panose="020B0604020202020204" pitchFamily="34" charset="0"/>
              </a:rPr>
              <a:t>Etapa</a:t>
            </a:r>
            <a:r>
              <a:rPr lang="en-US" sz="28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o-RO" sz="2800" dirty="0">
                <a:latin typeface="Trebuchet MS" panose="020B0603020202020204" pitchFamily="34" charset="0"/>
                <a:cs typeface="Arial" panose="020B0604020202020204" pitchFamily="34" charset="0"/>
              </a:rPr>
              <a:t>pe </a:t>
            </a:r>
            <a:r>
              <a:rPr lang="ro-RO" sz="2800" dirty="0" err="1">
                <a:latin typeface="Trebuchet MS" panose="020B0603020202020204" pitchFamily="34" charset="0"/>
                <a:cs typeface="Arial" panose="020B0604020202020204" pitchFamily="34" charset="0"/>
              </a:rPr>
              <a:t>şcoală</a:t>
            </a:r>
            <a:r>
              <a:rPr lang="ro-RO" sz="2800" dirty="0">
                <a:latin typeface="Trebuchet MS" panose="020B0603020202020204" pitchFamily="34" charset="0"/>
                <a:cs typeface="Arial" panose="020B0604020202020204" pitchFamily="34" charset="0"/>
              </a:rPr>
              <a:t>: decembrie 2023</a:t>
            </a:r>
          </a:p>
          <a:p>
            <a:pPr marL="365760" lvl="1" indent="0" algn="just">
              <a:lnSpc>
                <a:spcPct val="100000"/>
              </a:lnSpc>
              <a:spcBef>
                <a:spcPts val="0"/>
              </a:spcBef>
              <a:buClr>
                <a:srgbClr val="FFFF99"/>
              </a:buClr>
              <a:buNone/>
              <a:defRPr/>
            </a:pPr>
            <a:r>
              <a:rPr lang="ro-RO" sz="2800" dirty="0">
                <a:latin typeface="Trebuchet MS" panose="020B0603020202020204" pitchFamily="34" charset="0"/>
                <a:cs typeface="Arial" panose="020B0604020202020204" pitchFamily="34" charset="0"/>
              </a:rPr>
              <a:t>Etapa locală (comuna, oraş):  februarie 2024</a:t>
            </a:r>
          </a:p>
          <a:p>
            <a:pPr marL="365760" lvl="1" indent="0" algn="just">
              <a:lnSpc>
                <a:spcPct val="100000"/>
              </a:lnSpc>
              <a:spcBef>
                <a:spcPts val="0"/>
              </a:spcBef>
              <a:buClr>
                <a:srgbClr val="FFFF99"/>
              </a:buClr>
              <a:buNone/>
              <a:defRPr/>
            </a:pPr>
            <a:r>
              <a:rPr lang="ro-RO" sz="2800" dirty="0">
                <a:latin typeface="Trebuchet MS" panose="020B0603020202020204" pitchFamily="34" charset="0"/>
                <a:cs typeface="Arial" panose="020B0604020202020204" pitchFamily="34" charset="0"/>
              </a:rPr>
              <a:t>Etapa </a:t>
            </a:r>
            <a:r>
              <a:rPr lang="en-US" sz="2800" dirty="0" err="1">
                <a:latin typeface="Trebuchet MS" panose="020B0603020202020204" pitchFamily="34" charset="0"/>
                <a:cs typeface="Arial" panose="020B0604020202020204" pitchFamily="34" charset="0"/>
              </a:rPr>
              <a:t>jude</a:t>
            </a:r>
            <a:r>
              <a:rPr lang="ro-RO" sz="2800" dirty="0" err="1">
                <a:latin typeface="Trebuchet MS" panose="020B0603020202020204" pitchFamily="34" charset="0"/>
                <a:cs typeface="Arial" panose="020B0604020202020204" pitchFamily="34" charset="0"/>
              </a:rPr>
              <a:t>ţ</a:t>
            </a:r>
            <a:r>
              <a:rPr lang="en-US" sz="2800" dirty="0" err="1">
                <a:latin typeface="Trebuchet MS" panose="020B0603020202020204" pitchFamily="34" charset="0"/>
                <a:cs typeface="Arial" panose="020B0604020202020204" pitchFamily="34" charset="0"/>
              </a:rPr>
              <a:t>ean</a:t>
            </a:r>
            <a:r>
              <a:rPr lang="ro-RO" sz="2800" dirty="0">
                <a:latin typeface="Trebuchet MS" panose="020B0603020202020204" pitchFamily="34" charset="0"/>
                <a:cs typeface="Arial" panose="020B0604020202020204" pitchFamily="34" charset="0"/>
              </a:rPr>
              <a:t>ă/a sectoarelor municipiului </a:t>
            </a:r>
            <a:r>
              <a:rPr lang="ro-RO" sz="2800" dirty="0" err="1">
                <a:latin typeface="Trebuchet MS" panose="020B0603020202020204" pitchFamily="34" charset="0"/>
                <a:cs typeface="Arial" panose="020B0604020202020204" pitchFamily="34" charset="0"/>
              </a:rPr>
              <a:t>Bucureşti</a:t>
            </a:r>
            <a:r>
              <a:rPr lang="en-US" sz="2800" dirty="0">
                <a:latin typeface="Trebuchet MS" panose="020B0603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highlight>
                  <a:srgbClr val="FFFF00"/>
                </a:highlight>
                <a:latin typeface="Trebuchet MS" panose="020B0603020202020204" pitchFamily="34" charset="0"/>
                <a:cs typeface="Arial" panose="020B0604020202020204" pitchFamily="34" charset="0"/>
              </a:rPr>
              <a:t>6 </a:t>
            </a:r>
            <a:r>
              <a:rPr lang="en-US" sz="2800" dirty="0" err="1">
                <a:highlight>
                  <a:srgbClr val="FFFF00"/>
                </a:highlight>
                <a:latin typeface="Trebuchet MS" panose="020B0603020202020204" pitchFamily="34" charset="0"/>
                <a:cs typeface="Arial" panose="020B0604020202020204" pitchFamily="34" charset="0"/>
              </a:rPr>
              <a:t>aprilie</a:t>
            </a:r>
            <a:r>
              <a:rPr lang="en-US" sz="2800" dirty="0">
                <a:highlight>
                  <a:srgbClr val="FFFF00"/>
                </a:highlight>
                <a:latin typeface="Trebuchet MS" panose="020B0603020202020204" pitchFamily="34" charset="0"/>
                <a:cs typeface="Arial" panose="020B0604020202020204" pitchFamily="34" charset="0"/>
              </a:rPr>
              <a:t> 20</a:t>
            </a:r>
            <a:r>
              <a:rPr lang="ro-RO" sz="2800" dirty="0">
                <a:highlight>
                  <a:srgbClr val="FFFF00"/>
                </a:highlight>
                <a:latin typeface="Trebuchet MS" panose="020B0603020202020204" pitchFamily="34" charset="0"/>
                <a:cs typeface="Arial" panose="020B0604020202020204" pitchFamily="34" charset="0"/>
              </a:rPr>
              <a:t>24</a:t>
            </a:r>
            <a:endParaRPr lang="en-US" sz="2800" dirty="0">
              <a:highlight>
                <a:srgbClr val="FFFF00"/>
              </a:highlight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365760" lvl="1" indent="0" algn="just">
              <a:lnSpc>
                <a:spcPct val="100000"/>
              </a:lnSpc>
              <a:spcBef>
                <a:spcPts val="0"/>
              </a:spcBef>
              <a:buClr>
                <a:srgbClr val="FFFF99"/>
              </a:buClr>
              <a:buNone/>
              <a:defRPr/>
            </a:pPr>
            <a:r>
              <a:rPr lang="ro-RO" sz="2800" dirty="0">
                <a:latin typeface="Trebuchet MS" panose="020B0603020202020204" pitchFamily="34" charset="0"/>
                <a:cs typeface="Arial" panose="020B0604020202020204" pitchFamily="34" charset="0"/>
              </a:rPr>
              <a:t>Etapa</a:t>
            </a:r>
            <a:r>
              <a:rPr lang="en-US" sz="28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  <a:cs typeface="Arial" panose="020B0604020202020204" pitchFamily="34" charset="0"/>
              </a:rPr>
              <a:t>na</a:t>
            </a:r>
            <a:r>
              <a:rPr lang="ro-RO" sz="2800" dirty="0" err="1">
                <a:latin typeface="Trebuchet MS" panose="020B0603020202020204" pitchFamily="34" charset="0"/>
                <a:cs typeface="Arial" panose="020B0604020202020204" pitchFamily="34" charset="0"/>
              </a:rPr>
              <a:t>ţ</a:t>
            </a:r>
            <a:r>
              <a:rPr lang="en-US" sz="2800" dirty="0" err="1">
                <a:latin typeface="Trebuchet MS" panose="020B0603020202020204" pitchFamily="34" charset="0"/>
                <a:cs typeface="Arial" panose="020B0604020202020204" pitchFamily="34" charset="0"/>
              </a:rPr>
              <a:t>ional</a:t>
            </a:r>
            <a:r>
              <a:rPr lang="ro-RO" sz="2800" dirty="0">
                <a:latin typeface="Trebuchet MS" panose="020B0603020202020204" pitchFamily="34" charset="0"/>
                <a:cs typeface="Arial" panose="020B0604020202020204" pitchFamily="34" charset="0"/>
              </a:rPr>
              <a:t>ă</a:t>
            </a:r>
            <a:r>
              <a:rPr lang="en-US" sz="2800" dirty="0">
                <a:highlight>
                  <a:srgbClr val="FFFF00"/>
                </a:highlight>
                <a:latin typeface="Trebuchet MS" panose="020B0603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highlight>
                  <a:srgbClr val="FFFF00"/>
                </a:highlight>
                <a:latin typeface="Trebuchet MS" panose="020B0603020202020204" pitchFamily="34" charset="0"/>
                <a:cs typeface="Arial" panose="020B0604020202020204" pitchFamily="34" charset="0"/>
              </a:rPr>
              <a:t>mai</a:t>
            </a:r>
            <a:r>
              <a:rPr lang="en-US" sz="2800" dirty="0">
                <a:highlight>
                  <a:srgbClr val="FFFF00"/>
                </a:highlight>
                <a:latin typeface="Trebuchet MS" panose="020B0603020202020204" pitchFamily="34" charset="0"/>
                <a:cs typeface="Arial" panose="020B0604020202020204" pitchFamily="34" charset="0"/>
              </a:rPr>
              <a:t> 2024, </a:t>
            </a:r>
            <a:r>
              <a:rPr lang="en-US" sz="2800" dirty="0" err="1">
                <a:highlight>
                  <a:srgbClr val="FFFF00"/>
                </a:highlight>
                <a:latin typeface="Trebuchet MS" panose="020B0603020202020204" pitchFamily="34" charset="0"/>
                <a:cs typeface="Arial" panose="020B0604020202020204" pitchFamily="34" charset="0"/>
              </a:rPr>
              <a:t>jud</a:t>
            </a:r>
            <a:r>
              <a:rPr lang="en-US" sz="2800" dirty="0">
                <a:highlight>
                  <a:srgbClr val="FFFF00"/>
                </a:highlight>
                <a:latin typeface="Trebuchet MS" panose="020B0603020202020204" pitchFamily="34" charset="0"/>
                <a:cs typeface="Arial" panose="020B0604020202020204" pitchFamily="34" charset="0"/>
              </a:rPr>
              <a:t>. ….25 </a:t>
            </a:r>
            <a:r>
              <a:rPr lang="en-US" sz="2800" dirty="0" err="1">
                <a:highlight>
                  <a:srgbClr val="FFFF00"/>
                </a:highlight>
                <a:latin typeface="Trebuchet MS" panose="020B0603020202020204" pitchFamily="34" charset="0"/>
                <a:cs typeface="Arial" panose="020B0604020202020204" pitchFamily="34" charset="0"/>
              </a:rPr>
              <a:t>mai</a:t>
            </a:r>
            <a:r>
              <a:rPr lang="en-US" sz="2800" dirty="0">
                <a:highlight>
                  <a:srgbClr val="FFFF00"/>
                </a:highlight>
                <a:latin typeface="Trebuchet MS" panose="020B0603020202020204" pitchFamily="34" charset="0"/>
                <a:cs typeface="Arial" panose="020B0604020202020204" pitchFamily="34" charset="0"/>
              </a:rPr>
              <a:t> 2024</a:t>
            </a:r>
            <a:endParaRPr lang="ro-RO" sz="2800" dirty="0">
              <a:highlight>
                <a:srgbClr val="FFFF00"/>
              </a:highlight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365760" lvl="1" indent="0" algn="just">
              <a:lnSpc>
                <a:spcPct val="100000"/>
              </a:lnSpc>
              <a:spcBef>
                <a:spcPts val="0"/>
              </a:spcBef>
              <a:buClr>
                <a:srgbClr val="FFFF99"/>
              </a:buClr>
              <a:buNone/>
              <a:defRPr/>
            </a:pPr>
            <a:endParaRPr lang="ro-RO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30"/>
              </a:spcBef>
              <a:buClr>
                <a:srgbClr val="FFFF99"/>
              </a:buClr>
              <a:buFontTx/>
              <a:buChar char="-"/>
              <a:defRPr/>
            </a:pPr>
            <a:r>
              <a:rPr lang="ro-RO" b="1" dirty="0">
                <a:latin typeface="Trebuchet MS" panose="020B0603020202020204" pitchFamily="34" charset="0"/>
                <a:cs typeface="Arial" panose="020B0604020202020204" pitchFamily="34" charset="0"/>
              </a:rPr>
              <a:t>Concursul național de comunicării științifice – biolo</a:t>
            </a:r>
            <a:r>
              <a:rPr lang="ro-RO" dirty="0">
                <a:latin typeface="Trebuchet MS" panose="020B0603020202020204" pitchFamily="34" charset="0"/>
                <a:cs typeface="Arial" panose="020B0604020202020204" pitchFamily="34" charset="0"/>
              </a:rPr>
              <a:t>gie</a:t>
            </a:r>
          </a:p>
          <a:p>
            <a:pPr>
              <a:spcBef>
                <a:spcPts val="930"/>
              </a:spcBef>
              <a:buClr>
                <a:srgbClr val="FFFF99"/>
              </a:buClr>
              <a:buFontTx/>
              <a:buChar char="-"/>
              <a:defRPr/>
            </a:pPr>
            <a:r>
              <a:rPr lang="ro-RO" dirty="0">
                <a:latin typeface="Trebuchet MS" panose="020B0603020202020204" pitchFamily="34" charset="0"/>
                <a:cs typeface="Arial" panose="020B0604020202020204" pitchFamily="34" charset="0"/>
              </a:rPr>
              <a:t>Etapă jud…</a:t>
            </a:r>
            <a:r>
              <a:rPr lang="en-US" dirty="0">
                <a:latin typeface="Trebuchet MS" panose="020B0603020202020204" pitchFamily="34" charset="0"/>
                <a:cs typeface="Arial" panose="020B0604020202020204" pitchFamily="34" charset="0"/>
              </a:rPr>
              <a:t>…</a:t>
            </a:r>
            <a:r>
              <a:rPr lang="en-US" dirty="0" err="1">
                <a:highlight>
                  <a:srgbClr val="FFFF00"/>
                </a:highlight>
                <a:latin typeface="Trebuchet MS" panose="020B0603020202020204" pitchFamily="34" charset="0"/>
                <a:cs typeface="Arial" panose="020B0604020202020204" pitchFamily="34" charset="0"/>
              </a:rPr>
              <a:t>pana</a:t>
            </a:r>
            <a:r>
              <a:rPr lang="en-US" dirty="0">
                <a:highlight>
                  <a:srgbClr val="FFFF00"/>
                </a:highlight>
                <a:latin typeface="Trebuchet MS" panose="020B0603020202020204" pitchFamily="34" charset="0"/>
                <a:cs typeface="Arial" panose="020B0604020202020204" pitchFamily="34" charset="0"/>
              </a:rPr>
              <a:t> in 30 </a:t>
            </a:r>
            <a:r>
              <a:rPr lang="en-US" dirty="0" err="1">
                <a:highlight>
                  <a:srgbClr val="FFFF00"/>
                </a:highlight>
                <a:latin typeface="Trebuchet MS" panose="020B0603020202020204" pitchFamily="34" charset="0"/>
                <a:cs typeface="Arial" panose="020B0604020202020204" pitchFamily="34" charset="0"/>
              </a:rPr>
              <a:t>martie</a:t>
            </a:r>
            <a:r>
              <a:rPr lang="en-US" dirty="0">
                <a:highlight>
                  <a:srgbClr val="FFFF00"/>
                </a:highlight>
                <a:latin typeface="Trebuchet MS" panose="020B0603020202020204" pitchFamily="34" charset="0"/>
                <a:cs typeface="Arial" panose="020B0604020202020204" pitchFamily="34" charset="0"/>
              </a:rPr>
              <a:t> 2024</a:t>
            </a:r>
            <a:endParaRPr lang="ro-RO" dirty="0">
              <a:highlight>
                <a:srgbClr val="FFFF00"/>
              </a:highlight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30"/>
              </a:spcBef>
              <a:buClr>
                <a:srgbClr val="FFFF99"/>
              </a:buClr>
              <a:buFontTx/>
              <a:buChar char="-"/>
              <a:defRPr/>
            </a:pPr>
            <a:r>
              <a:rPr lang="ro-RO" dirty="0">
                <a:latin typeface="Trebuchet MS" panose="020B0603020202020204" pitchFamily="34" charset="0"/>
                <a:cs typeface="Arial" panose="020B0604020202020204" pitchFamily="34" charset="0"/>
              </a:rPr>
              <a:t>Etapă națională</a:t>
            </a:r>
            <a:r>
              <a:rPr lang="en-US" dirty="0">
                <a:latin typeface="Trebuchet MS" panose="020B0603020202020204" pitchFamily="34" charset="0"/>
                <a:cs typeface="Arial" panose="020B0604020202020204" pitchFamily="34" charset="0"/>
              </a:rPr>
              <a:t>… </a:t>
            </a:r>
            <a:r>
              <a:rPr lang="en-US" dirty="0">
                <a:highlight>
                  <a:srgbClr val="FFFF00"/>
                </a:highlight>
                <a:latin typeface="Trebuchet MS" panose="020B0603020202020204" pitchFamily="34" charset="0"/>
                <a:cs typeface="Arial" panose="020B0604020202020204" pitchFamily="34" charset="0"/>
              </a:rPr>
              <a:t>18 </a:t>
            </a:r>
            <a:r>
              <a:rPr lang="en-US" dirty="0" err="1">
                <a:highlight>
                  <a:srgbClr val="FFFF00"/>
                </a:highlight>
                <a:latin typeface="Trebuchet MS" panose="020B0603020202020204" pitchFamily="34" charset="0"/>
                <a:cs typeface="Arial" panose="020B0604020202020204" pitchFamily="34" charset="0"/>
              </a:rPr>
              <a:t>mai</a:t>
            </a:r>
            <a:r>
              <a:rPr lang="en-US" dirty="0">
                <a:highlight>
                  <a:srgbClr val="FFFF00"/>
                </a:highlight>
                <a:latin typeface="Trebuchet MS" panose="020B0603020202020204" pitchFamily="34" charset="0"/>
                <a:cs typeface="Arial" panose="020B0604020202020204" pitchFamily="34" charset="0"/>
              </a:rPr>
              <a:t> 2024, </a:t>
            </a:r>
            <a:r>
              <a:rPr lang="en-US" dirty="0" err="1">
                <a:highlight>
                  <a:srgbClr val="FFFF00"/>
                </a:highlight>
                <a:latin typeface="Trebuchet MS" panose="020B0603020202020204" pitchFamily="34" charset="0"/>
                <a:cs typeface="Arial" panose="020B0604020202020204" pitchFamily="34" charset="0"/>
              </a:rPr>
              <a:t>jud</a:t>
            </a:r>
            <a:r>
              <a:rPr lang="en-US" dirty="0">
                <a:highlight>
                  <a:srgbClr val="FFFF00"/>
                </a:highlight>
                <a:latin typeface="Trebuchet MS" panose="020B0603020202020204" pitchFamily="34" charset="0"/>
                <a:cs typeface="Arial" panose="020B0604020202020204" pitchFamily="34" charset="0"/>
              </a:rPr>
              <a:t>. ….</a:t>
            </a:r>
            <a:endParaRPr lang="ro-RO" dirty="0">
              <a:highlight>
                <a:srgbClr val="FFFF00"/>
              </a:highlight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365760" lvl="1" indent="0" algn="just">
              <a:lnSpc>
                <a:spcPct val="100000"/>
              </a:lnSpc>
              <a:spcBef>
                <a:spcPts val="0"/>
              </a:spcBef>
              <a:buClr>
                <a:srgbClr val="FFFF99"/>
              </a:buClr>
              <a:buNone/>
              <a:defRPr/>
            </a:pPr>
            <a:endParaRPr lang="ro-RO" sz="24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365760" lvl="1" indent="0" algn="just">
              <a:lnSpc>
                <a:spcPct val="100000"/>
              </a:lnSpc>
              <a:spcBef>
                <a:spcPts val="0"/>
              </a:spcBef>
              <a:buClr>
                <a:srgbClr val="FFFF99"/>
              </a:buClr>
              <a:buNone/>
              <a:defRPr/>
            </a:pPr>
            <a:endParaRPr lang="ro-RO" sz="24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Clr>
                <a:srgbClr val="FFFF99"/>
              </a:buClr>
              <a:buNone/>
              <a:defRPr/>
            </a:pPr>
            <a:r>
              <a:rPr lang="en-US" sz="2400" b="1" dirty="0" err="1">
                <a:latin typeface="Trebuchet MS" panose="020B0603020202020204" pitchFamily="34" charset="0"/>
                <a:cs typeface="Arial" panose="020B0604020202020204" pitchFamily="34" charset="0"/>
              </a:rPr>
              <a:t>Olimpiada</a:t>
            </a:r>
            <a:r>
              <a:rPr lang="en-US" sz="2400" b="1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o-RO" sz="2400" b="1" dirty="0">
                <a:latin typeface="Trebuchet MS" panose="020B0603020202020204" pitchFamily="34" charset="0"/>
                <a:cs typeface="Arial" panose="020B0604020202020204" pitchFamily="34" charset="0"/>
              </a:rPr>
              <a:t>Națională </a:t>
            </a:r>
            <a:r>
              <a:rPr lang="en-US" sz="2400" b="1" dirty="0">
                <a:latin typeface="Trebuchet MS" panose="020B0603020202020204" pitchFamily="34" charset="0"/>
                <a:cs typeface="Arial" panose="020B0604020202020204" pitchFamily="34" charset="0"/>
              </a:rPr>
              <a:t>de </a:t>
            </a:r>
            <a:r>
              <a:rPr lang="ro-RO" sz="2400" b="1" dirty="0" err="1">
                <a:latin typeface="Trebuchet MS" panose="020B0603020202020204" pitchFamily="34" charset="0"/>
                <a:cs typeface="Arial" panose="020B0604020202020204" pitchFamily="34" charset="0"/>
              </a:rPr>
              <a:t>Ştiinţe</a:t>
            </a:r>
            <a:r>
              <a:rPr lang="en-US" sz="2400" b="1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rebuchet MS" panose="020B0603020202020204" pitchFamily="34" charset="0"/>
                <a:cs typeface="Arial" panose="020B0604020202020204" pitchFamily="34" charset="0"/>
              </a:rPr>
              <a:t>pentru</a:t>
            </a:r>
            <a:r>
              <a:rPr lang="en-US" sz="2400" b="1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rebuchet MS" panose="020B0603020202020204" pitchFamily="34" charset="0"/>
                <a:cs typeface="Arial" panose="020B0604020202020204" pitchFamily="34" charset="0"/>
              </a:rPr>
              <a:t>Juniori</a:t>
            </a:r>
            <a:r>
              <a:rPr lang="ro-RO" sz="2400" b="1" dirty="0">
                <a:latin typeface="Trebuchet MS" panose="020B0603020202020204" pitchFamily="34" charset="0"/>
                <a:cs typeface="Arial" panose="020B0604020202020204" pitchFamily="34" charset="0"/>
              </a:rPr>
              <a:t>, 2024</a:t>
            </a:r>
            <a:r>
              <a:rPr lang="en-US" sz="2400" b="1" dirty="0">
                <a:latin typeface="Trebuchet MS" panose="020B0603020202020204" pitchFamily="34" charset="0"/>
                <a:cs typeface="Arial" panose="020B0604020202020204" pitchFamily="34" charset="0"/>
              </a:rPr>
              <a:t>:</a:t>
            </a:r>
            <a:endParaRPr lang="ro-RO" sz="2400" b="1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365760" lvl="1" indent="0" algn="just">
              <a:lnSpc>
                <a:spcPct val="100000"/>
              </a:lnSpc>
              <a:spcBef>
                <a:spcPts val="0"/>
              </a:spcBef>
              <a:buClr>
                <a:srgbClr val="FFFF99"/>
              </a:buClr>
              <a:buNone/>
              <a:defRPr/>
            </a:pPr>
            <a:r>
              <a:rPr lang="ro-RO" sz="2400" dirty="0">
                <a:latin typeface="Trebuchet MS" panose="020B0603020202020204" pitchFamily="34" charset="0"/>
                <a:cs typeface="Arial" panose="020B0604020202020204" pitchFamily="34" charset="0"/>
              </a:rPr>
              <a:t>Etapa </a:t>
            </a:r>
            <a:r>
              <a:rPr lang="en-US" sz="2400" dirty="0" err="1">
                <a:latin typeface="Trebuchet MS" panose="020B0603020202020204" pitchFamily="34" charset="0"/>
                <a:cs typeface="Arial" panose="020B0604020202020204" pitchFamily="34" charset="0"/>
              </a:rPr>
              <a:t>jude</a:t>
            </a:r>
            <a:r>
              <a:rPr lang="ro-RO" sz="2400" dirty="0" err="1">
                <a:latin typeface="Trebuchet MS" panose="020B0603020202020204" pitchFamily="34" charset="0"/>
                <a:cs typeface="Arial" panose="020B0604020202020204" pitchFamily="34" charset="0"/>
              </a:rPr>
              <a:t>ţ</a:t>
            </a:r>
            <a:r>
              <a:rPr lang="en-US" sz="2400" dirty="0" err="1">
                <a:latin typeface="Trebuchet MS" panose="020B0603020202020204" pitchFamily="34" charset="0"/>
                <a:cs typeface="Arial" panose="020B0604020202020204" pitchFamily="34" charset="0"/>
              </a:rPr>
              <a:t>ean</a:t>
            </a:r>
            <a:r>
              <a:rPr lang="ro-RO" sz="2400" dirty="0">
                <a:latin typeface="Trebuchet MS" panose="020B0603020202020204" pitchFamily="34" charset="0"/>
                <a:cs typeface="Arial" panose="020B0604020202020204" pitchFamily="34" charset="0"/>
              </a:rPr>
              <a:t>ă/a municipiului </a:t>
            </a:r>
            <a:r>
              <a:rPr lang="ro-RO" sz="2400" dirty="0" err="1">
                <a:latin typeface="Trebuchet MS" panose="020B0603020202020204" pitchFamily="34" charset="0"/>
                <a:cs typeface="Arial" panose="020B0604020202020204" pitchFamily="34" charset="0"/>
              </a:rPr>
              <a:t>Bucureşti</a:t>
            </a:r>
            <a:r>
              <a:rPr lang="en-US" sz="2400" dirty="0">
                <a:latin typeface="Trebuchet MS" panose="020B0603020202020204" pitchFamily="34" charset="0"/>
                <a:cs typeface="Arial" panose="020B0604020202020204" pitchFamily="34" charset="0"/>
              </a:rPr>
              <a:t>: </a:t>
            </a:r>
            <a:r>
              <a:rPr lang="ro-RO" sz="2400" dirty="0">
                <a:latin typeface="Trebuchet MS" panose="020B0603020202020204" pitchFamily="34" charset="0"/>
                <a:cs typeface="Arial" panose="020B0604020202020204" pitchFamily="34" charset="0"/>
              </a:rPr>
              <a:t>-</a:t>
            </a:r>
            <a:r>
              <a:rPr lang="ro-RO" sz="2400" dirty="0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18 mai-</a:t>
            </a:r>
            <a:r>
              <a:rPr lang="ro-RO" sz="2400" dirty="0">
                <a:latin typeface="Trebuchet MS" panose="020B0603020202020204" pitchFamily="34" charset="0"/>
                <a:cs typeface="Arial" panose="020B0604020202020204" pitchFamily="34" charset="0"/>
              </a:rPr>
              <a:t>--- 2024</a:t>
            </a:r>
            <a:endParaRPr lang="en-US" sz="24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365760" lvl="1" indent="0" algn="just">
              <a:lnSpc>
                <a:spcPct val="100000"/>
              </a:lnSpc>
              <a:spcBef>
                <a:spcPts val="0"/>
              </a:spcBef>
              <a:buClr>
                <a:srgbClr val="FFFF99"/>
              </a:buClr>
              <a:buNone/>
              <a:defRPr/>
            </a:pPr>
            <a:r>
              <a:rPr lang="ro-RO" sz="2400" dirty="0">
                <a:latin typeface="Trebuchet MS" panose="020B0603020202020204" pitchFamily="34" charset="0"/>
                <a:cs typeface="Arial" panose="020B0604020202020204" pitchFamily="34" charset="0"/>
              </a:rPr>
              <a:t>Etapa </a:t>
            </a:r>
            <a:r>
              <a:rPr lang="en-US" sz="2400" dirty="0" err="1">
                <a:latin typeface="Trebuchet MS" panose="020B0603020202020204" pitchFamily="34" charset="0"/>
                <a:cs typeface="Arial" panose="020B0604020202020204" pitchFamily="34" charset="0"/>
              </a:rPr>
              <a:t>na</a:t>
            </a:r>
            <a:r>
              <a:rPr lang="ro-RO" sz="2400" dirty="0" err="1">
                <a:latin typeface="Trebuchet MS" panose="020B0603020202020204" pitchFamily="34" charset="0"/>
                <a:cs typeface="Arial" panose="020B0604020202020204" pitchFamily="34" charset="0"/>
              </a:rPr>
              <a:t>ţ</a:t>
            </a:r>
            <a:r>
              <a:rPr lang="en-US" sz="2400" dirty="0" err="1">
                <a:latin typeface="Trebuchet MS" panose="020B0603020202020204" pitchFamily="34" charset="0"/>
                <a:cs typeface="Arial" panose="020B0604020202020204" pitchFamily="34" charset="0"/>
              </a:rPr>
              <a:t>ional</a:t>
            </a:r>
            <a:r>
              <a:rPr lang="ro-RO" sz="2400" dirty="0">
                <a:latin typeface="Trebuchet MS" panose="020B0603020202020204" pitchFamily="34" charset="0"/>
                <a:cs typeface="Arial" panose="020B0604020202020204" pitchFamily="34" charset="0"/>
              </a:rPr>
              <a:t>ă</a:t>
            </a:r>
            <a:r>
              <a:rPr lang="en-US" sz="2400" dirty="0">
                <a:latin typeface="Trebuchet MS" panose="020B0603020202020204" pitchFamily="34" charset="0"/>
                <a:cs typeface="Arial" panose="020B0604020202020204" pitchFamily="34" charset="0"/>
              </a:rPr>
              <a:t>:</a:t>
            </a:r>
            <a:r>
              <a:rPr lang="ro-RO" sz="2400" dirty="0">
                <a:latin typeface="Trebuchet MS" panose="020B0603020202020204" pitchFamily="34" charset="0"/>
                <a:cs typeface="Arial" panose="020B0604020202020204" pitchFamily="34" charset="0"/>
              </a:rPr>
              <a:t>–</a:t>
            </a:r>
            <a:r>
              <a:rPr lang="ro-RO" sz="2400" dirty="0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26-31 august </a:t>
            </a:r>
            <a:r>
              <a:rPr lang="en-US" sz="2400" dirty="0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20</a:t>
            </a:r>
            <a:r>
              <a:rPr lang="ro-RO" sz="2400" dirty="0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24,. </a:t>
            </a:r>
            <a:r>
              <a:rPr lang="ro-RO" dirty="0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Rm valcea, jud Valcea</a:t>
            </a:r>
            <a:endParaRPr lang="ro-RO" sz="2400" dirty="0">
              <a:solidFill>
                <a:srgbClr val="FF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365760" lvl="1" indent="0" algn="just">
              <a:lnSpc>
                <a:spcPct val="100000"/>
              </a:lnSpc>
              <a:spcBef>
                <a:spcPts val="0"/>
              </a:spcBef>
              <a:buClr>
                <a:srgbClr val="FFFF99"/>
              </a:buClr>
              <a:buNone/>
              <a:defRPr/>
            </a:pPr>
            <a:endParaRPr lang="ro-RO" sz="24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365760" lvl="1" indent="0" algn="just">
              <a:lnSpc>
                <a:spcPct val="100000"/>
              </a:lnSpc>
              <a:spcBef>
                <a:spcPts val="0"/>
              </a:spcBef>
              <a:buClr>
                <a:srgbClr val="FFFF99"/>
              </a:buClr>
              <a:buNone/>
              <a:defRPr/>
            </a:pPr>
            <a:r>
              <a:rPr lang="ro-RO" sz="2400" b="1" dirty="0">
                <a:latin typeface="Trebuchet MS" panose="020B0603020202020204" pitchFamily="34" charset="0"/>
                <a:cs typeface="Arial" panose="020B0604020202020204" pitchFamily="34" charset="0"/>
              </a:rPr>
              <a:t>Olimpiada </a:t>
            </a:r>
            <a:r>
              <a:rPr lang="ro-RO" sz="2400" b="1" dirty="0" err="1">
                <a:latin typeface="Trebuchet MS" panose="020B0603020202020204" pitchFamily="34" charset="0"/>
                <a:cs typeface="Arial" panose="020B0604020202020204" pitchFamily="34" charset="0"/>
              </a:rPr>
              <a:t>Naţională</a:t>
            </a:r>
            <a:r>
              <a:rPr lang="en-US" sz="2400" b="1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o-RO" sz="2400" b="1" dirty="0" err="1">
                <a:latin typeface="Trebuchet MS" panose="020B0603020202020204" pitchFamily="34" charset="0"/>
                <a:cs typeface="Arial" panose="020B0604020202020204" pitchFamily="34" charset="0"/>
              </a:rPr>
              <a:t>Ştiinţele</a:t>
            </a:r>
            <a:r>
              <a:rPr lang="en-US" sz="2400" b="1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o-RO" sz="2400" b="1" dirty="0">
                <a:latin typeface="Trebuchet MS" panose="020B0603020202020204" pitchFamily="34" charset="0"/>
                <a:cs typeface="Arial" panose="020B0604020202020204" pitchFamily="34" charset="0"/>
              </a:rPr>
              <a:t>Pământului, 2024,  </a:t>
            </a:r>
          </a:p>
          <a:p>
            <a:pPr marL="365760" lvl="1" indent="0" algn="just">
              <a:lnSpc>
                <a:spcPct val="100000"/>
              </a:lnSpc>
              <a:spcBef>
                <a:spcPts val="0"/>
              </a:spcBef>
              <a:buClr>
                <a:srgbClr val="FFFF99"/>
              </a:buClr>
              <a:buNone/>
              <a:defRPr/>
            </a:pPr>
            <a:r>
              <a:rPr lang="ro-RO" sz="2400" dirty="0">
                <a:latin typeface="Trebuchet MS" panose="020B0603020202020204" pitchFamily="34" charset="0"/>
                <a:cs typeface="Arial" panose="020B0604020202020204" pitchFamily="34" charset="0"/>
              </a:rPr>
              <a:t>Etapa </a:t>
            </a:r>
            <a:r>
              <a:rPr lang="en-US" sz="2400" dirty="0" err="1">
                <a:latin typeface="Trebuchet MS" panose="020B0603020202020204" pitchFamily="34" charset="0"/>
                <a:cs typeface="Arial" panose="020B0604020202020204" pitchFamily="34" charset="0"/>
              </a:rPr>
              <a:t>jude</a:t>
            </a:r>
            <a:r>
              <a:rPr lang="ro-RO" sz="2400" dirty="0" err="1">
                <a:latin typeface="Trebuchet MS" panose="020B0603020202020204" pitchFamily="34" charset="0"/>
                <a:cs typeface="Arial" panose="020B0604020202020204" pitchFamily="34" charset="0"/>
              </a:rPr>
              <a:t>ţ</a:t>
            </a:r>
            <a:r>
              <a:rPr lang="en-US" sz="2400" dirty="0" err="1">
                <a:latin typeface="Trebuchet MS" panose="020B0603020202020204" pitchFamily="34" charset="0"/>
                <a:cs typeface="Arial" panose="020B0604020202020204" pitchFamily="34" charset="0"/>
              </a:rPr>
              <a:t>ean</a:t>
            </a:r>
            <a:r>
              <a:rPr lang="ro-RO" sz="2400" dirty="0">
                <a:latin typeface="Trebuchet MS" panose="020B0603020202020204" pitchFamily="34" charset="0"/>
                <a:cs typeface="Arial" panose="020B0604020202020204" pitchFamily="34" charset="0"/>
              </a:rPr>
              <a:t>ă/a municipiului </a:t>
            </a:r>
            <a:r>
              <a:rPr lang="ro-RO" sz="2400" dirty="0" err="1">
                <a:latin typeface="Trebuchet MS" panose="020B0603020202020204" pitchFamily="34" charset="0"/>
                <a:cs typeface="Arial" panose="020B0604020202020204" pitchFamily="34" charset="0"/>
              </a:rPr>
              <a:t>Bucureşti</a:t>
            </a:r>
            <a:r>
              <a:rPr lang="en-US" sz="2400" dirty="0">
                <a:latin typeface="Trebuchet MS" panose="020B0603020202020204" pitchFamily="34" charset="0"/>
                <a:cs typeface="Arial" panose="020B0604020202020204" pitchFamily="34" charset="0"/>
              </a:rPr>
              <a:t>: </a:t>
            </a:r>
            <a:r>
              <a:rPr lang="ro-RO" sz="2400" dirty="0">
                <a:latin typeface="Trebuchet MS" panose="020B0603020202020204" pitchFamily="34" charset="0"/>
                <a:cs typeface="Arial" panose="020B0604020202020204" pitchFamily="34" charset="0"/>
              </a:rPr>
              <a:t> --- martie </a:t>
            </a:r>
            <a:r>
              <a:rPr lang="en-US" sz="2400" dirty="0">
                <a:latin typeface="Trebuchet MS" panose="020B0603020202020204" pitchFamily="34" charset="0"/>
                <a:cs typeface="Arial" panose="020B0604020202020204" pitchFamily="34" charset="0"/>
              </a:rPr>
              <a:t>20</a:t>
            </a:r>
            <a:r>
              <a:rPr lang="ro-RO" sz="2400" dirty="0">
                <a:latin typeface="Trebuchet MS" panose="020B0603020202020204" pitchFamily="34" charset="0"/>
                <a:cs typeface="Arial" panose="020B0604020202020204" pitchFamily="34" charset="0"/>
              </a:rPr>
              <a:t>24</a:t>
            </a:r>
            <a:endParaRPr lang="en-US" sz="24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365760" lvl="1" indent="0" algn="just">
              <a:lnSpc>
                <a:spcPct val="100000"/>
              </a:lnSpc>
              <a:spcBef>
                <a:spcPts val="0"/>
              </a:spcBef>
              <a:buClr>
                <a:srgbClr val="FFFF99"/>
              </a:buClr>
              <a:buNone/>
              <a:defRPr/>
            </a:pPr>
            <a:r>
              <a:rPr lang="ro-RO" sz="2400" dirty="0">
                <a:latin typeface="Trebuchet MS" panose="020B0603020202020204" pitchFamily="34" charset="0"/>
                <a:cs typeface="Arial" panose="020B0604020202020204" pitchFamily="34" charset="0"/>
              </a:rPr>
              <a:t>Etapa</a:t>
            </a:r>
            <a:r>
              <a:rPr lang="en-US" sz="24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  <a:cs typeface="Arial" panose="020B0604020202020204" pitchFamily="34" charset="0"/>
              </a:rPr>
              <a:t>na</a:t>
            </a:r>
            <a:r>
              <a:rPr lang="ro-RO" sz="2400" dirty="0" err="1">
                <a:latin typeface="Trebuchet MS" panose="020B0603020202020204" pitchFamily="34" charset="0"/>
                <a:cs typeface="Arial" panose="020B0604020202020204" pitchFamily="34" charset="0"/>
              </a:rPr>
              <a:t>ţ</a:t>
            </a:r>
            <a:r>
              <a:rPr lang="en-US" sz="2400" dirty="0" err="1">
                <a:latin typeface="Trebuchet MS" panose="020B0603020202020204" pitchFamily="34" charset="0"/>
                <a:cs typeface="Arial" panose="020B0604020202020204" pitchFamily="34" charset="0"/>
              </a:rPr>
              <a:t>ional</a:t>
            </a:r>
            <a:r>
              <a:rPr lang="ro-RO" sz="2400" dirty="0">
                <a:latin typeface="Trebuchet MS" panose="020B0603020202020204" pitchFamily="34" charset="0"/>
                <a:cs typeface="Arial" panose="020B0604020202020204" pitchFamily="34" charset="0"/>
              </a:rPr>
              <a:t>ă</a:t>
            </a:r>
            <a:r>
              <a:rPr lang="en-US" sz="2400" dirty="0">
                <a:latin typeface="Trebuchet MS" panose="020B0603020202020204" pitchFamily="34" charset="0"/>
                <a:cs typeface="Arial" panose="020B0604020202020204" pitchFamily="34" charset="0"/>
              </a:rPr>
              <a:t>:  </a:t>
            </a:r>
            <a:r>
              <a:rPr lang="ro-RO" sz="2400" dirty="0">
                <a:latin typeface="Trebuchet MS" panose="020B0603020202020204" pitchFamily="34" charset="0"/>
                <a:cs typeface="Arial" panose="020B0604020202020204" pitchFamily="34" charset="0"/>
              </a:rPr>
              <a:t>--- aprilie – --- mai  </a:t>
            </a:r>
            <a:r>
              <a:rPr lang="en-US" sz="2400" dirty="0">
                <a:latin typeface="Trebuchet MS" panose="020B0603020202020204" pitchFamily="34" charset="0"/>
                <a:cs typeface="Arial" panose="020B0604020202020204" pitchFamily="34" charset="0"/>
              </a:rPr>
              <a:t>20</a:t>
            </a:r>
            <a:r>
              <a:rPr lang="ro-RO" sz="2400" dirty="0">
                <a:latin typeface="Trebuchet MS" panose="020B0603020202020204" pitchFamily="34" charset="0"/>
                <a:cs typeface="Arial" panose="020B0604020202020204" pitchFamily="34" charset="0"/>
              </a:rPr>
              <a:t>24, jud</a:t>
            </a:r>
            <a:r>
              <a:rPr lang="ro-RO" dirty="0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ARAD</a:t>
            </a:r>
            <a:endParaRPr lang="ro-RO" sz="2400" dirty="0">
              <a:solidFill>
                <a:srgbClr val="FF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941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98EC5-DC9D-4379-94CA-01876CE76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o-RO" altLang="ro-RO" sz="3200" b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OLIMPIADELE INTERNAŢIONALE CARE IMPLICĂ  </a:t>
            </a:r>
            <a:r>
              <a:rPr lang="en-US" altLang="ro-RO" sz="3200" b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BIOLOGI</a:t>
            </a:r>
            <a:r>
              <a:rPr lang="ro-RO" altLang="ro-RO" sz="3200" b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A, 2023-2024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B8D7F-268C-4767-A014-EB45FB974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64933"/>
            <a:ext cx="10515600" cy="3112029"/>
          </a:xfrm>
        </p:spPr>
        <p:txBody>
          <a:bodyPr>
            <a:normAutofit/>
          </a:bodyPr>
          <a:lstStyle/>
          <a:p>
            <a:pPr marL="240030" indent="-182880">
              <a:lnSpc>
                <a:spcPct val="150000"/>
              </a:lnSpc>
              <a:spcBef>
                <a:spcPts val="930"/>
              </a:spcBef>
              <a:buClr>
                <a:srgbClr val="A50021"/>
              </a:buClr>
              <a:buFont typeface="Wingdings 3" charset="2"/>
              <a:buChar char=""/>
              <a:defRPr/>
            </a:pPr>
            <a:r>
              <a:rPr lang="ro-RO" dirty="0">
                <a:latin typeface="Trebuchet MS" panose="020B0603020202020204" pitchFamily="34" charset="0"/>
                <a:cs typeface="Arial" panose="020B0604020202020204" pitchFamily="34" charset="0"/>
              </a:rPr>
              <a:t>Olimpiada </a:t>
            </a:r>
            <a:r>
              <a:rPr 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Internaţională</a:t>
            </a:r>
            <a:r>
              <a:rPr lang="ro-RO" dirty="0">
                <a:latin typeface="Trebuchet MS" panose="020B0603020202020204" pitchFamily="34" charset="0"/>
                <a:cs typeface="Arial" panose="020B0604020202020204" pitchFamily="34" charset="0"/>
              </a:rPr>
              <a:t> de biologie – I</a:t>
            </a:r>
            <a:r>
              <a:rPr lang="ro-RO" dirty="0">
                <a:latin typeface="Trebuchet MS" panose="020B0603020202020204" pitchFamily="34" charset="0"/>
              </a:rPr>
              <a:t>nternational </a:t>
            </a:r>
            <a:r>
              <a:rPr lang="ro-RO" dirty="0" err="1">
                <a:latin typeface="Trebuchet MS" panose="020B0603020202020204" pitchFamily="34" charset="0"/>
              </a:rPr>
              <a:t>Biology</a:t>
            </a:r>
            <a:r>
              <a:rPr lang="ro-RO" dirty="0">
                <a:latin typeface="Trebuchet MS" panose="020B0603020202020204" pitchFamily="34" charset="0"/>
              </a:rPr>
              <a:t> Olimpiade -  </a:t>
            </a:r>
            <a:r>
              <a:rPr lang="ro-RO" dirty="0" err="1">
                <a:latin typeface="Trebuchet MS" panose="020B0603020202020204" pitchFamily="34" charset="0"/>
              </a:rPr>
              <a:t>Kazakhstan</a:t>
            </a:r>
            <a:r>
              <a:rPr lang="ro-RO" dirty="0">
                <a:latin typeface="Trebuchet MS" panose="020B0603020202020204" pitchFamily="34" charset="0"/>
              </a:rPr>
              <a:t>, iulie 2024</a:t>
            </a:r>
          </a:p>
          <a:p>
            <a:pPr marL="240030" indent="-182880">
              <a:lnSpc>
                <a:spcPct val="150000"/>
              </a:lnSpc>
              <a:spcBef>
                <a:spcPts val="930"/>
              </a:spcBef>
              <a:buClr>
                <a:srgbClr val="A50021"/>
              </a:buClr>
              <a:buFont typeface="Wingdings 3" charset="2"/>
              <a:buChar char=""/>
              <a:defRPr/>
            </a:pPr>
            <a:r>
              <a:rPr lang="ro-RO" dirty="0">
                <a:latin typeface="Trebuchet MS" panose="020B0603020202020204" pitchFamily="34" charset="0"/>
                <a:cs typeface="Arial" panose="020B0604020202020204" pitchFamily="34" charset="0"/>
              </a:rPr>
              <a:t>Olimpiada </a:t>
            </a:r>
            <a:r>
              <a:rPr 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internaţională</a:t>
            </a:r>
            <a:r>
              <a:rPr lang="ro-RO" dirty="0">
                <a:latin typeface="Trebuchet MS" panose="020B0603020202020204" pitchFamily="34" charset="0"/>
                <a:cs typeface="Arial" panose="020B0604020202020204" pitchFamily="34" charset="0"/>
              </a:rPr>
              <a:t> de </a:t>
            </a:r>
            <a:r>
              <a:rPr 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Ştiinţe</a:t>
            </a:r>
            <a:r>
              <a:rPr lang="ro-RO" dirty="0">
                <a:latin typeface="Trebuchet MS" panose="020B0603020202020204" pitchFamily="34" charset="0"/>
                <a:cs typeface="Arial" panose="020B0604020202020204" pitchFamily="34" charset="0"/>
              </a:rPr>
              <a:t> pentru juniori, </a:t>
            </a:r>
            <a:r>
              <a:rPr lang="ro-RO" dirty="0">
                <a:latin typeface="Trebuchet MS" panose="020B0603020202020204" pitchFamily="34" charset="0"/>
              </a:rPr>
              <a:t>IJSO </a:t>
            </a:r>
            <a:r>
              <a:rPr lang="en-US" dirty="0">
                <a:latin typeface="Trebuchet MS" panose="020B0603020202020204" pitchFamily="34" charset="0"/>
              </a:rPr>
              <a:t>2024</a:t>
            </a:r>
            <a:endParaRPr lang="ro-RO" strike="sngStrike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40030" indent="-182880">
              <a:lnSpc>
                <a:spcPct val="150000"/>
              </a:lnSpc>
              <a:spcBef>
                <a:spcPts val="930"/>
              </a:spcBef>
              <a:buClr>
                <a:srgbClr val="A50021"/>
              </a:buClr>
              <a:buFont typeface="Wingdings 3" charset="2"/>
              <a:buChar char=""/>
              <a:defRPr/>
            </a:pPr>
            <a:r>
              <a:rPr lang="ro-RO" dirty="0">
                <a:latin typeface="Trebuchet MS" panose="020B0603020202020204" pitchFamily="34" charset="0"/>
                <a:cs typeface="Arial" panose="020B0604020202020204" pitchFamily="34" charset="0"/>
              </a:rPr>
              <a:t>Olimpiada Internațională de Științele Pământului, </a:t>
            </a:r>
            <a:r>
              <a:rPr lang="en-US" dirty="0">
                <a:latin typeface="Trebuchet MS" panose="020B0603020202020204" pitchFamily="34" charset="0"/>
              </a:rPr>
              <a:t>2024</a:t>
            </a:r>
            <a:endParaRPr lang="ro-RO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75932-3113-4498-8B8D-2B5D34862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580" y="1952645"/>
            <a:ext cx="2598820" cy="9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25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897" y="548680"/>
            <a:ext cx="10157354" cy="92452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ro-RO" sz="2800" b="1" dirty="0" err="1">
                <a:latin typeface="Trebuchet MS" panose="020B0603020202020204" pitchFamily="34" charset="0"/>
                <a:cs typeface="Arial" panose="020B0604020202020204" pitchFamily="34" charset="0"/>
              </a:rPr>
              <a:t>Portofoliul</a:t>
            </a:r>
            <a:r>
              <a:rPr lang="ro-RO" altLang="ro-RO" sz="2800" b="1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b="1" dirty="0" err="1">
                <a:latin typeface="Trebuchet MS" panose="020B0603020202020204" pitchFamily="34" charset="0"/>
                <a:cs typeface="Arial" panose="020B0604020202020204" pitchFamily="34" charset="0"/>
              </a:rPr>
              <a:t>inspectorului</a:t>
            </a:r>
            <a:r>
              <a:rPr lang="en-US" altLang="ro-RO" sz="2800" b="1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o-RO" altLang="ro-RO" sz="2800" b="1" dirty="0">
                <a:latin typeface="Trebuchet MS" panose="020B0603020202020204" pitchFamily="34" charset="0"/>
                <a:cs typeface="Arial" panose="020B0604020202020204" pitchFamily="34" charset="0"/>
              </a:rPr>
              <a:t>școlar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1.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Fişa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 postului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operaţionalizată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. Curriculum vitae</a:t>
            </a:r>
            <a:endParaRPr lang="en-US" altLang="ro-RO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2. 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Banca de date I</a:t>
            </a:r>
            <a:r>
              <a:rPr lang="en-US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: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 norme,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instrucţiuni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, regulamente, programa de </a:t>
            </a:r>
            <a:r>
              <a:rPr lang="en-US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 b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acalaureat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, planuri-cadru, programe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şcolare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, manuale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şcolare</a:t>
            </a:r>
            <a:r>
              <a:rPr lang="en-US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,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proiecte</a:t>
            </a:r>
            <a:r>
              <a:rPr lang="en-US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de </a:t>
            </a:r>
            <a:r>
              <a:rPr lang="en-US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unit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ăți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 de învățare, proiecte de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lecţii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, planificări didactice pe clase, documente</a:t>
            </a:r>
            <a:r>
              <a:rPr lang="en-US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  p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rivind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 evaluarea elevilor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şi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 a profesorilor.</a:t>
            </a:r>
            <a:endParaRPr lang="en-US" altLang="ro-RO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3. 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Rapoarte periodice: semestriale, anuale.</a:t>
            </a:r>
            <a:endParaRPr lang="en-US" altLang="ro-RO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4. 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Programe manageriale anuale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şi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 semestriale</a:t>
            </a:r>
            <a:endParaRPr lang="en-US" altLang="ro-RO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5. 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Graficul de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inspecţie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 semestrial</a:t>
            </a:r>
            <a:endParaRPr lang="en-US" altLang="ro-RO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6. 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Consiliul consultativ al profesorilor de specialitate</a:t>
            </a:r>
            <a:endParaRPr lang="en-US" altLang="ro-RO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7. 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Banca de date II: încadrarea cadrelor  didactice și statutul cadrelor didactice,</a:t>
            </a:r>
            <a:r>
              <a:rPr lang="en-US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formarea continuă a cadrelor didactice</a:t>
            </a:r>
            <a:endParaRPr lang="en-US" altLang="ro-RO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8. 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Lista profesorilor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metodişti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şi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 a sarcinilor delegate</a:t>
            </a:r>
            <a:endParaRPr lang="en-US" altLang="ro-RO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9. 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Lista profesorilor formatori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naţionali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şi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 locali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10. Lista  responsabililor cercurilor pedagogice; probleme ridicate la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activităţile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 cadrelor didactice.</a:t>
            </a:r>
            <a:endParaRPr lang="en-US" altLang="ro-RO" sz="2000" b="1" dirty="0">
              <a:latin typeface="Trebuchet MS" panose="020B0603020202020204" pitchFamily="34" charset="0"/>
            </a:endParaRPr>
          </a:p>
          <a:p>
            <a:endParaRPr lang="ro-RO" dirty="0">
              <a:latin typeface="Trebuchet MS" panose="020B0603020202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D2F862A-1F18-4AC2-A29A-8EBFCFD62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263" y="293973"/>
            <a:ext cx="2529840" cy="169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buNone/>
            </a:pPr>
            <a:endParaRPr lang="en-US" altLang="ro-RO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11.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Situaţia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 resurselor didactice din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şcoli</a:t>
            </a:r>
            <a:endParaRPr lang="en-US" altLang="ro-RO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12.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Situaţia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acţiunilor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 metodice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şi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 de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perfecţionare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or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ganizate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 cu cadrele didactice în colaborare cu diferite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instituţii</a:t>
            </a:r>
            <a:endParaRPr lang="en-US" altLang="ro-RO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13. 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Rezultate deosebite ale cadrelor didactice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şi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 ale elevilor lor</a:t>
            </a:r>
            <a:endParaRPr lang="en-US" altLang="ro-RO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14.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Situaţia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 rezultatelor elevilor la specialitate la evaluările naționale</a:t>
            </a:r>
            <a:endParaRPr lang="en-US" altLang="ro-RO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15. 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Instrumente, indicatori, itemi /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acţiuni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 specifice elaborate</a:t>
            </a:r>
            <a:endParaRPr lang="en-US" altLang="ro-RO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16. 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Lista cursurilor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opţionale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şi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 avizarea lor</a:t>
            </a:r>
            <a:endParaRPr lang="en-US" altLang="ro-RO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1</a:t>
            </a:r>
            <a:r>
              <a:rPr lang="en-US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7.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Situaţia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 manualelor la specialitate</a:t>
            </a:r>
            <a:endParaRPr lang="en-US" altLang="ro-RO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1</a:t>
            </a:r>
            <a:r>
              <a:rPr lang="en-US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8. 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Existența documentelor specifice primite de la ME</a:t>
            </a:r>
            <a:endParaRPr lang="ro-RO" altLang="ro-RO" dirty="0">
              <a:latin typeface="Trebuchet MS" panose="020B0603020202020204" pitchFamily="34" charset="0"/>
              <a:cs typeface="Tahoma" panose="020B0604030504040204" pitchFamily="34" charset="0"/>
            </a:endParaRPr>
          </a:p>
          <a:p>
            <a:endParaRPr lang="ro-RO" dirty="0">
              <a:latin typeface="Trebuchet MS" panose="020B0603020202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319743E-CE09-4C54-ADDC-77ED12DFF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487" y="180014"/>
            <a:ext cx="2529840" cy="169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4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897" y="374904"/>
            <a:ext cx="10157354" cy="109829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70000"/>
              </a:lnSpc>
              <a:defRPr/>
            </a:pPr>
            <a:r>
              <a:rPr lang="ro-RO" altLang="ro-RO" sz="2800" b="1" dirty="0">
                <a:latin typeface="Trebuchet MS" panose="020B0603020202020204" pitchFamily="34" charset="0"/>
                <a:cs typeface="Arial" panose="020B0604020202020204" pitchFamily="34" charset="0"/>
              </a:rPr>
              <a:t>Portofoliul profesorului de biologie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500"/>
              </a:spcBef>
              <a:defRPr/>
            </a:pP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1. Decizia de numire (suplinire,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detaşare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titulaizare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 - în copie)</a:t>
            </a:r>
          </a:p>
          <a:p>
            <a:pPr>
              <a:spcBef>
                <a:spcPts val="500"/>
              </a:spcBef>
              <a:defRPr/>
            </a:pP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2.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Fişa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 postului</a:t>
            </a:r>
          </a:p>
          <a:p>
            <a:pPr>
              <a:spcBef>
                <a:spcPts val="500"/>
              </a:spcBef>
              <a:defRPr/>
            </a:pP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3. Curriculum Vitae</a:t>
            </a:r>
          </a:p>
          <a:p>
            <a:pPr>
              <a:spcBef>
                <a:spcPts val="500"/>
              </a:spcBef>
              <a:defRPr/>
            </a:pP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4. Încadrare</a:t>
            </a:r>
          </a:p>
          <a:p>
            <a:pPr>
              <a:spcBef>
                <a:spcPts val="500"/>
              </a:spcBef>
              <a:defRPr/>
            </a:pP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5. Orarul – inclusiv programul suplimentar</a:t>
            </a:r>
          </a:p>
          <a:p>
            <a:pPr>
              <a:spcBef>
                <a:spcPts val="500"/>
              </a:spcBef>
              <a:defRPr/>
            </a:pP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6. Documente curriculare (programe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şcolare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 în uz, metodologii, regulamente, ghiduri metodologice de aplicare a programelor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şcolare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; precizări metodologice cu privire la predarea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specialităţii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; programe examene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naţionale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; programe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şcolare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 pentru discipline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opţionale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 noi; lista manualelor folosite la clasă)</a:t>
            </a:r>
          </a:p>
          <a:p>
            <a:pPr>
              <a:spcBef>
                <a:spcPts val="500"/>
              </a:spcBef>
              <a:defRPr/>
            </a:pP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7. Planificarea calendaristică anuală; proiectarea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unităţilor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 didactice;</a:t>
            </a:r>
          </a:p>
          <a:p>
            <a:pPr>
              <a:spcBef>
                <a:spcPts val="500"/>
              </a:spcBef>
              <a:defRPr/>
            </a:pP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8. Proiectarea pregătirii suplimentare a elevilor capabili de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performanţă</a:t>
            </a:r>
            <a:endParaRPr lang="ro-RO" altLang="ro-RO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  <a:defRPr/>
            </a:pP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9. Proiectarea pregătirii elevilor ce prezintă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dificultăţi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 in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învăţare</a:t>
            </a:r>
            <a:endParaRPr lang="ro-RO" altLang="ro-RO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endParaRPr lang="ro-RO" dirty="0">
              <a:latin typeface="Trebuchet MS" panose="020B0603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C945C2-C45B-4E26-8FC8-CCE5481A4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288" y="248075"/>
            <a:ext cx="2020824" cy="122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6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defRPr/>
            </a:pP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10. Instrumente de lucru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şi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 de evaluare (teste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iinițiale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, sumative, predictive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şi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 altele); rezultate la examene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naţionale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; rezultatele evaluărilor periodice</a:t>
            </a:r>
          </a:p>
          <a:p>
            <a:pPr>
              <a:spcBef>
                <a:spcPts val="600"/>
              </a:spcBef>
              <a:defRPr/>
            </a:pP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11. Cursuri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opţionale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 – suport de curs, materiale auxiliare</a:t>
            </a:r>
          </a:p>
          <a:p>
            <a:pPr>
              <a:spcBef>
                <a:spcPts val="600"/>
              </a:spcBef>
              <a:defRPr/>
            </a:pP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12. Lista mijloacelor didactice în dotare</a:t>
            </a:r>
          </a:p>
          <a:p>
            <a:pPr>
              <a:spcBef>
                <a:spcPts val="600"/>
              </a:spcBef>
              <a:defRPr/>
            </a:pP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13.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Evidenţa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 elevilor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înscrişi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 la examenele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naţionale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  <a:defRPr/>
            </a:pP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14. Documente privind calitatea de mentor, formator local/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judeţean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/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naţional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; coordonator cerc pedagogic/ metodist/ membru în consiliu consultativ; îndrumător reviste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şcolare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/membru în colectivul de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redacţie</a:t>
            </a: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  al revistelor de specialitate; evaluator manuale; membru în comisii </a:t>
            </a:r>
            <a:r>
              <a:rPr lang="ro-RO" alt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ştiinţifice</a:t>
            </a:r>
            <a:endParaRPr lang="ro-RO" altLang="ro-RO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ro-RO" altLang="ro-RO" dirty="0">
                <a:latin typeface="Trebuchet MS" panose="020B0603020202020204" pitchFamily="34" charset="0"/>
                <a:cs typeface="Arial" panose="020B0604020202020204" pitchFamily="34" charset="0"/>
              </a:rPr>
              <a:t>15. Calificativul acordat de către C A (copie)</a:t>
            </a:r>
          </a:p>
          <a:p>
            <a:endParaRPr lang="ro-RO" dirty="0">
              <a:latin typeface="Trebuchet MS" panose="020B0603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207A13-FD06-44D5-90B2-0005071CC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976" y="415343"/>
            <a:ext cx="2020824" cy="1225125"/>
          </a:xfrm>
          <a:prstGeom prst="rect">
            <a:avLst/>
          </a:prstGeom>
        </p:spPr>
      </p:pic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D28D3BF0-EC84-42DE-B8D5-7E134B7DC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68491"/>
              </p:ext>
            </p:extLst>
          </p:nvPr>
        </p:nvGraphicFramePr>
        <p:xfrm>
          <a:off x="1204976" y="495616"/>
          <a:ext cx="8128000" cy="875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245648812"/>
                    </a:ext>
                  </a:extLst>
                </a:gridCol>
              </a:tblGrid>
              <a:tr h="8759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339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22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BD0D612-658B-44CC-8F89-711AD8921A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911773"/>
              </p:ext>
            </p:extLst>
          </p:nvPr>
        </p:nvGraphicFramePr>
        <p:xfrm>
          <a:off x="838200" y="1197864"/>
          <a:ext cx="10411968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4168">
                  <a:extLst>
                    <a:ext uri="{9D8B030D-6E8A-4147-A177-3AD203B41FA5}">
                      <a16:colId xmlns:a16="http://schemas.microsoft.com/office/drawing/2014/main" val="220760179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126730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1" dirty="0" err="1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Strategia</a:t>
                      </a:r>
                      <a:r>
                        <a:rPr lang="en-GB" sz="1800" b="1" i="1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800" b="1" i="1" dirty="0" err="1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național</a:t>
                      </a:r>
                      <a:r>
                        <a:rPr lang="ro-RO" sz="1800" b="1" i="1" dirty="0">
                          <a:solidFill>
                            <a:srgbClr val="21212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ă</a:t>
                      </a:r>
                      <a:r>
                        <a:rPr lang="en-GB" sz="1800" b="1" i="1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800" b="1" i="1" dirty="0" err="1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privind</a:t>
                      </a:r>
                      <a:r>
                        <a:rPr lang="en-GB" sz="1800" b="1" i="1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800" b="1" i="1" dirty="0" err="1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adaptarea</a:t>
                      </a:r>
                      <a:r>
                        <a:rPr lang="en-GB" sz="1800" b="1" i="1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la </a:t>
                      </a:r>
                      <a:r>
                        <a:rPr lang="en-GB" sz="1800" b="1" i="1" dirty="0" err="1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schimbările</a:t>
                      </a:r>
                      <a:r>
                        <a:rPr lang="en-GB" sz="1800" b="1" i="1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800" b="1" i="1" dirty="0" err="1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climatice</a:t>
                      </a:r>
                      <a:r>
                        <a:rPr lang="en-GB" sz="1800" b="1" i="1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800" b="1" i="1" dirty="0" err="1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pentru</a:t>
                      </a:r>
                      <a:r>
                        <a:rPr lang="en-GB" sz="1800" b="1" i="1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800" b="1" i="1" dirty="0" err="1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perioada</a:t>
                      </a:r>
                      <a:r>
                        <a:rPr lang="en-GB" sz="1800" b="1" i="1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2023-2030, cu </a:t>
                      </a:r>
                      <a:r>
                        <a:rPr lang="en-GB" sz="1800" b="1" i="1" dirty="0" err="1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perspectiva</a:t>
                      </a:r>
                      <a:r>
                        <a:rPr lang="en-GB" sz="1800" b="1" i="1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800" b="1" i="1" dirty="0" err="1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anului</a:t>
                      </a:r>
                      <a:r>
                        <a:rPr lang="en-GB" sz="1800" b="1" i="1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2050 (SNASC) </a:t>
                      </a:r>
                      <a:r>
                        <a:rPr lang="en-GB" sz="1800" b="1" i="1" dirty="0" err="1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și</a:t>
                      </a:r>
                      <a:r>
                        <a:rPr lang="en-GB" sz="1800" b="1" i="1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a </a:t>
                      </a:r>
                      <a:r>
                        <a:rPr lang="en-GB" sz="1800" b="1" i="1" dirty="0" err="1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Planului</a:t>
                      </a:r>
                      <a:r>
                        <a:rPr lang="en-GB" sz="1800" b="1" i="1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800" b="1" i="1" dirty="0" err="1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național</a:t>
                      </a:r>
                      <a:r>
                        <a:rPr lang="en-GB" sz="1800" b="1" i="1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de </a:t>
                      </a:r>
                      <a:r>
                        <a:rPr lang="en-GB" sz="1800" b="1" i="1" dirty="0" err="1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acțiune</a:t>
                      </a:r>
                      <a:r>
                        <a:rPr lang="en-GB" sz="1800" b="1" i="1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r>
                        <a:rPr lang="en-GB" sz="1800" b="1" i="1" dirty="0" err="1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pentru</a:t>
                      </a:r>
                      <a:r>
                        <a:rPr lang="en-GB" sz="1800" b="1" i="1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800" b="1" i="1" dirty="0" err="1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implementarea</a:t>
                      </a:r>
                      <a:r>
                        <a:rPr lang="en-GB" sz="1800" b="1" i="1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800" b="1" i="1" dirty="0" err="1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Strategiei</a:t>
                      </a:r>
                      <a:r>
                        <a:rPr lang="en-GB" sz="1800" b="1" i="1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800" b="1" i="1" dirty="0" err="1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naționale</a:t>
                      </a:r>
                      <a:r>
                        <a:rPr lang="en-GB" sz="1800" b="1" i="1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800" b="1" i="1" dirty="0" err="1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privind</a:t>
                      </a:r>
                      <a:r>
                        <a:rPr lang="en-GB" sz="1800" b="1" i="1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800" b="1" i="1" dirty="0" err="1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adaptarea</a:t>
                      </a:r>
                      <a:r>
                        <a:rPr lang="en-GB" sz="1800" b="1" i="1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la </a:t>
                      </a:r>
                      <a:r>
                        <a:rPr lang="en-GB" sz="1800" b="1" i="1" dirty="0" err="1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schimbările</a:t>
                      </a:r>
                      <a:r>
                        <a:rPr lang="en-GB" sz="1800" b="1" i="1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800" b="1" i="1" dirty="0" err="1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climatice</a:t>
                      </a:r>
                      <a:r>
                        <a:rPr lang="en-GB" sz="1800" b="1" i="1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800" b="1" i="1" dirty="0" err="1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pentru</a:t>
                      </a:r>
                      <a:r>
                        <a:rPr lang="en-GB" sz="1800" b="1" i="1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800" b="1" i="1" dirty="0" err="1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perioada</a:t>
                      </a:r>
                      <a:r>
                        <a:rPr lang="en-GB" sz="1800" b="1" i="1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2023-2030 (PNASC), precum </a:t>
                      </a:r>
                      <a:r>
                        <a:rPr lang="en-GB" sz="1800" b="1" i="1" dirty="0" err="1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și</a:t>
                      </a:r>
                      <a:r>
                        <a:rPr lang="en-GB" sz="1800" b="1" i="1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800" b="1" i="1" dirty="0" err="1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pentru</a:t>
                      </a:r>
                      <a:r>
                        <a:rPr lang="en-GB" sz="1800" b="1" i="1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800" b="1" i="1" dirty="0" err="1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promovarea</a:t>
                      </a:r>
                      <a:r>
                        <a:rPr lang="en-GB" sz="1800" b="1" i="1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800" b="1" i="1" dirty="0" err="1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unor</a:t>
                      </a:r>
                      <a:r>
                        <a:rPr lang="en-GB" sz="1800" b="1" i="1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800" b="1" i="1" dirty="0" err="1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măsuri</a:t>
                      </a:r>
                      <a:r>
                        <a:rPr lang="en-GB" sz="1800" b="1" i="1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cu </a:t>
                      </a:r>
                      <a:r>
                        <a:rPr lang="en-GB" sz="1800" b="1" i="1" dirty="0" err="1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caracter</a:t>
                      </a:r>
                      <a:r>
                        <a:rPr lang="en-GB" sz="1800" b="1" i="1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800" b="1" i="1" dirty="0" err="1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instituțional</a:t>
                      </a:r>
                      <a:endParaRPr lang="en-GB" sz="1800" b="1" i="1" dirty="0">
                        <a:solidFill>
                          <a:srgbClr val="21212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627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Strategia</a:t>
                      </a:r>
                      <a:r>
                        <a:rPr lang="en-US" dirty="0"/>
                        <a:t> </a:t>
                      </a:r>
                      <a:r>
                        <a:rPr lang="ro-RO" dirty="0"/>
                        <a:t>națională </a:t>
                      </a:r>
                      <a:r>
                        <a:rPr lang="en-US" dirty="0" err="1"/>
                        <a:t>privind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Educa</a:t>
                      </a:r>
                      <a:r>
                        <a:rPr lang="ro-RO" dirty="0"/>
                        <a:t>ți</a:t>
                      </a:r>
                      <a:r>
                        <a:rPr lang="en-US" dirty="0"/>
                        <a:t>a </a:t>
                      </a:r>
                      <a:r>
                        <a:rPr lang="en-US" dirty="0" err="1"/>
                        <a:t>pentru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mediu</a:t>
                      </a:r>
                      <a:r>
                        <a:rPr lang="en-US" dirty="0"/>
                        <a:t> </a:t>
                      </a:r>
                      <a:r>
                        <a:rPr lang="ro-RO" dirty="0"/>
                        <a:t>și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schimb</a:t>
                      </a:r>
                      <a:r>
                        <a:rPr lang="ro-RO" dirty="0"/>
                        <a:t>ă</a:t>
                      </a:r>
                      <a:r>
                        <a:rPr lang="en-US" dirty="0" err="1"/>
                        <a:t>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climatice</a:t>
                      </a:r>
                      <a:r>
                        <a:rPr lang="en-US" dirty="0"/>
                        <a:t> 2023-2030 ( HG nr. 59/2023)</a:t>
                      </a:r>
                      <a:endParaRPr lang="ro-RO" dirty="0"/>
                    </a:p>
                    <a:p>
                      <a:endParaRPr lang="ro-RO" dirty="0"/>
                    </a:p>
                    <a:p>
                      <a:endParaRPr lang="ro-RO" dirty="0"/>
                    </a:p>
                    <a:p>
                      <a:endParaRPr lang="ro-RO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851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Strategia</a:t>
                      </a:r>
                      <a:r>
                        <a:rPr lang="en-US" dirty="0"/>
                        <a:t> </a:t>
                      </a:r>
                      <a:r>
                        <a:rPr lang="ro-RO" dirty="0"/>
                        <a:t>națională de sănătate 2022-2030 și planul de acțiuni pentru perioada 2022-2030 pentru implementarea strategiei  naționale de </a:t>
                      </a:r>
                      <a:r>
                        <a:rPr lang="ro-RO" dirty="0" err="1"/>
                        <a:t>sănăt</a:t>
                      </a:r>
                      <a:r>
                        <a:rPr lang="en-US" dirty="0"/>
                        <a:t>ate</a:t>
                      </a:r>
                    </a:p>
                    <a:p>
                      <a:endParaRPr lang="ro-RO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310134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3C42D752-6CC3-4CE4-9FE3-D2B5E334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28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Perspective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175DB5-61DE-4DF8-9ED4-F0A9B26B8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378" y="1320246"/>
            <a:ext cx="2667000" cy="20843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5FB058-F24A-40E8-BDC3-C0A9838DF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378" y="3513914"/>
            <a:ext cx="2667000" cy="16822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A17A02-1AC9-4F70-B703-26CE3742E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378" y="5215590"/>
            <a:ext cx="2667000" cy="141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09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A0853-DBF9-49C2-BF5A-21682137E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1872"/>
            <a:ext cx="10515600" cy="5231003"/>
          </a:xfrm>
        </p:spPr>
        <p:txBody>
          <a:bodyPr>
            <a:normAutofit fontScale="62500" lnSpcReduction="20000"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Integrarea</a:t>
            </a:r>
            <a:r>
              <a:rPr lang="en-US" sz="26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în</a:t>
            </a:r>
            <a:r>
              <a:rPr lang="en-US" sz="26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unitățile</a:t>
            </a:r>
            <a:r>
              <a:rPr lang="en-US" sz="26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sz="26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învățământ</a:t>
            </a:r>
            <a:r>
              <a:rPr lang="en-US" sz="26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din </a:t>
            </a:r>
            <a:r>
              <a:rPr lang="en-US" sz="26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România</a:t>
            </a:r>
            <a:r>
              <a:rPr lang="en-US" sz="26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 </a:t>
            </a:r>
            <a:r>
              <a:rPr lang="en-US" sz="26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copiilor</a:t>
            </a:r>
            <a:r>
              <a:rPr lang="en-US" sz="26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care </a:t>
            </a:r>
            <a:r>
              <a:rPr lang="en-US" sz="26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suferă</a:t>
            </a:r>
            <a:r>
              <a:rPr lang="en-US" sz="26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sz="26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afecțiuni</a:t>
            </a:r>
            <a:r>
              <a:rPr lang="en-US" sz="26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 tip </a:t>
            </a:r>
            <a:r>
              <a:rPr lang="en-US" sz="26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alergic</a:t>
            </a:r>
            <a:endParaRPr lang="en-US" sz="2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US" sz="26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modele</a:t>
            </a:r>
            <a:r>
              <a:rPr lang="en-US" sz="2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sz="26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bună</a:t>
            </a:r>
            <a:r>
              <a:rPr lang="en-US" sz="2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practică</a:t>
            </a:r>
            <a:r>
              <a:rPr lang="en-US" sz="2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propuse</a:t>
            </a:r>
            <a:r>
              <a:rPr lang="en-US" sz="2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 AREA (</a:t>
            </a:r>
            <a:r>
              <a:rPr lang="en-US" sz="26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versiune</a:t>
            </a:r>
            <a:r>
              <a:rPr lang="en-US" sz="2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2023) -</a:t>
            </a:r>
            <a:endParaRPr lang="en-US" sz="26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Conform </a:t>
            </a:r>
            <a:r>
              <a:rPr lang="en-US" sz="26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Societăţii</a:t>
            </a:r>
            <a:r>
              <a:rPr lang="en-US" sz="26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Române</a:t>
            </a:r>
            <a:r>
              <a:rPr lang="en-US" sz="26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sz="26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Alergologie</a:t>
            </a:r>
            <a:r>
              <a:rPr lang="en-US" sz="26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şi</a:t>
            </a:r>
            <a:r>
              <a:rPr lang="en-US" sz="26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Imunologie</a:t>
            </a:r>
            <a:r>
              <a:rPr lang="en-US" sz="26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Clinică</a:t>
            </a:r>
            <a:r>
              <a:rPr lang="en-US" sz="26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(SRAIC),</a:t>
            </a:r>
            <a:r>
              <a:rPr lang="en-US" sz="26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în</a:t>
            </a:r>
            <a:r>
              <a:rPr lang="en-US" sz="26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România</a:t>
            </a:r>
            <a:r>
              <a:rPr lang="en-US" sz="26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600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 din 4 </a:t>
            </a:r>
            <a:r>
              <a:rPr lang="en-US" sz="2600" b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adulți</a:t>
            </a:r>
            <a:r>
              <a:rPr lang="en-US" sz="26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și</a:t>
            </a:r>
            <a:r>
              <a:rPr lang="en-US" sz="26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fiecare</a:t>
            </a:r>
            <a:r>
              <a:rPr lang="en-US" sz="26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al </a:t>
            </a:r>
            <a:r>
              <a:rPr lang="en-US" sz="2600" b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treilea</a:t>
            </a:r>
            <a:r>
              <a:rPr lang="en-US" sz="2600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copil</a:t>
            </a:r>
            <a:r>
              <a:rPr lang="en-US" sz="26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suferă</a:t>
            </a:r>
            <a:r>
              <a:rPr lang="en-US" sz="26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sz="2600" b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rinită</a:t>
            </a:r>
            <a:r>
              <a:rPr lang="en-US" sz="2600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alergică</a:t>
            </a:r>
            <a:r>
              <a:rPr lang="en-US" sz="26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; </a:t>
            </a:r>
            <a:endParaRPr lang="en-US" sz="26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600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 din 5 </a:t>
            </a:r>
            <a:r>
              <a:rPr lang="en-US" sz="2600" b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copii</a:t>
            </a:r>
            <a:r>
              <a:rPr lang="en-US" sz="26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suferă</a:t>
            </a:r>
            <a:r>
              <a:rPr lang="en-US" sz="26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sz="260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astm</a:t>
            </a:r>
            <a:r>
              <a:rPr lang="en-US" sz="26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alergic</a:t>
            </a:r>
            <a:r>
              <a:rPr lang="en-US" sz="26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; </a:t>
            </a:r>
            <a:endParaRPr lang="en-US" sz="26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600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25%</a:t>
            </a:r>
            <a:r>
              <a:rPr lang="en-US" sz="26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dintre</a:t>
            </a:r>
            <a:r>
              <a:rPr lang="en-US" sz="26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copiii</a:t>
            </a:r>
            <a:r>
              <a:rPr lang="en-US" sz="26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români</a:t>
            </a:r>
            <a:r>
              <a:rPr lang="en-US" sz="26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suferă</a:t>
            </a:r>
            <a:r>
              <a:rPr lang="en-US" sz="26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sz="260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dermatită</a:t>
            </a:r>
            <a:r>
              <a:rPr lang="en-US" sz="26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atopică</a:t>
            </a:r>
            <a:r>
              <a:rPr lang="en-US" sz="26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; </a:t>
            </a:r>
            <a:endParaRPr lang="en-US" sz="26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600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2% </a:t>
            </a:r>
            <a:r>
              <a:rPr lang="en-US" sz="260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dintre</a:t>
            </a:r>
            <a:r>
              <a:rPr lang="en-US" sz="26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adulți</a:t>
            </a:r>
            <a:r>
              <a:rPr lang="en-US" sz="26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și</a:t>
            </a:r>
            <a:r>
              <a:rPr lang="en-US" sz="26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10%</a:t>
            </a:r>
            <a:r>
              <a:rPr lang="en-US" sz="26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dintre</a:t>
            </a:r>
            <a:r>
              <a:rPr lang="en-US" sz="26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copii</a:t>
            </a:r>
            <a:r>
              <a:rPr lang="en-US" sz="26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sunt </a:t>
            </a:r>
            <a:r>
              <a:rPr lang="en-US" sz="260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diagnosticați</a:t>
            </a:r>
            <a:r>
              <a:rPr lang="en-US" sz="26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cu </a:t>
            </a:r>
            <a:r>
              <a:rPr lang="en-US" sz="2600" b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alergii</a:t>
            </a:r>
            <a:r>
              <a:rPr lang="en-US" sz="2600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alimentare</a:t>
            </a:r>
            <a:r>
              <a:rPr lang="en-US" sz="26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;</a:t>
            </a:r>
            <a:endParaRPr lang="en-US" sz="26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600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1.120.000</a:t>
            </a:r>
            <a:r>
              <a:rPr lang="en-US" sz="26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sz="260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români</a:t>
            </a:r>
            <a:r>
              <a:rPr lang="en-US" sz="26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adulți</a:t>
            </a:r>
            <a:r>
              <a:rPr lang="en-US" sz="26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au o </a:t>
            </a:r>
            <a:r>
              <a:rPr lang="en-US" sz="2600" b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alergie</a:t>
            </a:r>
            <a:r>
              <a:rPr lang="en-US" sz="2600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medicamentoasă</a:t>
            </a:r>
            <a:r>
              <a:rPr lang="en-US" sz="26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sz="26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cifre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publicate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în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decembrie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2021,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sursa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en-US" sz="1800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2"/>
              </a:rPr>
              <a:t>COMUNICAT AGERPRESS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r>
              <a:rPr lang="en-US" sz="180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 </a:t>
            </a:r>
            <a:endParaRPr lang="ro-R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Claudia Adriana NICOLAE</a:t>
            </a:r>
            <a:r>
              <a:rPr lang="ro-RO" sz="1600" dirty="0">
                <a:latin typeface="Times New Roman" panose="02020603050405020304" pitchFamily="18" charset="0"/>
                <a:ea typeface="Arial" panose="020B0604020202020204" pitchFamily="34" charset="0"/>
              </a:rPr>
              <a:t> -</a:t>
            </a:r>
            <a:r>
              <a:rPr lang="en-GB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Helvetica Neue"/>
              </a:rPr>
              <a:t>Presedinte</a:t>
            </a: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Helvetica Neue"/>
              </a:rPr>
              <a:t> &amp; co-</a:t>
            </a:r>
            <a:r>
              <a:rPr lang="en-GB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Helvetica Neue"/>
              </a:rPr>
              <a:t>fondator</a:t>
            </a: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Helvetica Neue"/>
              </a:rPr>
              <a:t> </a:t>
            </a:r>
            <a:r>
              <a:rPr lang="en-GB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Helvetica Neue"/>
              </a:rPr>
              <a:t>Asociația</a:t>
            </a:r>
            <a:r>
              <a:rPr lang="en-GB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Helvetica Neue"/>
              </a:rPr>
              <a:t> </a:t>
            </a:r>
            <a:r>
              <a:rPr lang="en-GB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Helvetica Neue"/>
              </a:rPr>
              <a:t>Română</a:t>
            </a:r>
            <a:r>
              <a:rPr lang="en-GB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Helvetica Neue"/>
              </a:rPr>
              <a:t> de </a:t>
            </a:r>
            <a:r>
              <a:rPr lang="en-GB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Helvetica Neue"/>
              </a:rPr>
              <a:t>Educație</a:t>
            </a:r>
            <a:r>
              <a:rPr lang="en-GB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Helvetica Neue"/>
              </a:rPr>
              <a:t> </a:t>
            </a:r>
            <a:r>
              <a:rPr lang="en-GB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Helvetica Neue"/>
              </a:rPr>
              <a:t>în</a:t>
            </a:r>
            <a:r>
              <a:rPr lang="en-GB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Helvetica Neue"/>
              </a:rPr>
              <a:t> </a:t>
            </a:r>
            <a:r>
              <a:rPr lang="en-GB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Helvetica Neue"/>
              </a:rPr>
              <a:t>Alergii</a:t>
            </a: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Helvetica Neue"/>
              </a:rPr>
              <a:t> (AREA)</a:t>
            </a:r>
            <a:r>
              <a:rPr lang="ro-RO" sz="1600" dirty="0">
                <a:solidFill>
                  <a:srgbClr val="000000"/>
                </a:solidFill>
                <a:latin typeface="Times New Roman" panose="02020603050405020304" pitchFamily="18" charset="0"/>
                <a:ea typeface="Helvetica Neue"/>
              </a:rPr>
              <a:t>, </a:t>
            </a: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Helvetica Neue"/>
              </a:rPr>
              <a:t>Medic </a:t>
            </a:r>
            <a:r>
              <a:rPr lang="en-GB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Helvetica Neue"/>
              </a:rPr>
              <a:t>primar</a:t>
            </a: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Helvetica Neue"/>
              </a:rPr>
              <a:t> </a:t>
            </a:r>
            <a:r>
              <a:rPr lang="en-GB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Helvetica Neue"/>
              </a:rPr>
              <a:t>alergologie</a:t>
            </a: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Helvetica Neue"/>
              </a:rPr>
              <a:t> </a:t>
            </a:r>
            <a:r>
              <a:rPr lang="en-GB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Helvetica Neue"/>
              </a:rPr>
              <a:t>si</a:t>
            </a: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Helvetica Neue"/>
              </a:rPr>
              <a:t> </a:t>
            </a:r>
            <a:r>
              <a:rPr lang="en-GB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Helvetica Neue"/>
              </a:rPr>
              <a:t>imunologie</a:t>
            </a: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Helvetica Neue"/>
              </a:rPr>
              <a:t> </a:t>
            </a:r>
            <a:r>
              <a:rPr lang="en-GB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Helvetica Neue"/>
              </a:rPr>
              <a:t>clinica</a:t>
            </a:r>
            <a:r>
              <a:rPr lang="ro-RO" sz="1600" dirty="0">
                <a:solidFill>
                  <a:srgbClr val="000000"/>
                </a:solidFill>
                <a:latin typeface="Times New Roman" panose="02020603050405020304" pitchFamily="18" charset="0"/>
                <a:ea typeface="Helvetica Neue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alaturi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sz="16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Echipa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AREA - </a:t>
            </a:r>
            <a:r>
              <a:rPr lang="en-US" sz="16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Asociația</a:t>
            </a:r>
            <a:r>
              <a:rPr lang="en-US" sz="16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Română</a:t>
            </a:r>
            <a:r>
              <a:rPr lang="en-US" sz="16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sz="16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Educație</a:t>
            </a:r>
            <a:r>
              <a:rPr lang="en-US" sz="16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în</a:t>
            </a:r>
            <a:r>
              <a:rPr lang="en-US" sz="16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Alergii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5050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📨 </a:t>
            </a:r>
            <a:r>
              <a:rPr lang="en-US" sz="1600" u="sng" dirty="0">
                <a:solidFill>
                  <a:srgbClr val="1155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contact@educatie-alergii.ro</a:t>
            </a:r>
            <a:r>
              <a:rPr lang="en-US" sz="1600" dirty="0">
                <a:solidFill>
                  <a:srgbClr val="05050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||📱 </a:t>
            </a:r>
            <a:r>
              <a:rPr lang="en-US" sz="16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0745 080 808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https://www.educatie-alergii.ro/</a:t>
            </a:r>
            <a:br>
              <a:rPr lang="en-US" sz="16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60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5"/>
              </a:rPr>
              <a:t>https://www.facebook.com/asociatiaromanadeeducatieinalergii/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6"/>
              </a:rPr>
              <a:t>https://www.youtube.com/@areaeducatiealergii6142/videos</a:t>
            </a:r>
            <a:r>
              <a:rPr lang="en-US" sz="1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7"/>
              </a:rPr>
              <a:t>https://www.linkedin.com/company/asociatia-romana-de-educatie-in-alergii/</a:t>
            </a:r>
            <a:r>
              <a:rPr lang="en-US" sz="1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Helvetica Neue"/>
              </a:rPr>
              <a:t> </a:t>
            </a:r>
            <a:endParaRPr lang="en-US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Helvetica Neue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Helvetica Neue"/>
              </a:rPr>
              <a:t>Surse</a:t>
            </a: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Helvetica Neue"/>
              </a:rPr>
              <a:t> </a:t>
            </a:r>
            <a:endParaRPr lang="en-US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Helvetica Neue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baseline="30000" dirty="0">
                <a:solidFill>
                  <a:srgbClr val="20282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n-US" sz="1600" u="sng" dirty="0">
                <a:solidFill>
                  <a:srgbClr val="1155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  <a:hlinkClick r:id="rId2"/>
              </a:rPr>
              <a:t>https://agerpres.ro/</a:t>
            </a:r>
            <a:r>
              <a:rPr lang="en-US" sz="1600" u="sng" dirty="0" err="1">
                <a:solidFill>
                  <a:srgbClr val="1155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  <a:hlinkClick r:id="rId2"/>
              </a:rPr>
              <a:t>comunicate</a:t>
            </a:r>
            <a:r>
              <a:rPr lang="en-US" sz="1600" u="sng" dirty="0">
                <a:solidFill>
                  <a:srgbClr val="1155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  <a:hlinkClick r:id="rId2"/>
              </a:rPr>
              <a:t>/2021/12/09/comunicat-de-presa-societatea-romana-de-alergologie-si-imunologie-clinica--828198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160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8"/>
              </a:rPr>
              <a:t>https://www.allergy.org.au/hp/anaphylaxis/positioning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20282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600" b="1" u="none" strike="noStrike" dirty="0">
                <a:solidFill>
                  <a:srgbClr val="20282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n-US" sz="1600" b="1" u="none" strike="noStrike" dirty="0" err="1">
                <a:solidFill>
                  <a:srgbClr val="20282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n-US" sz="1600" b="1" u="none" strike="noStrike" dirty="0">
                <a:solidFill>
                  <a:srgbClr val="20282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r>
              <a:rPr lang="en-US" sz="1600" u="none" strike="noStrike" dirty="0">
                <a:solidFill>
                  <a:srgbClr val="20282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Back to school cu </a:t>
            </a:r>
            <a:r>
              <a:rPr lang="en-US" sz="1600" b="1" u="none" strike="noStrike" dirty="0">
                <a:solidFill>
                  <a:srgbClr val="20282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Foodallergy.org</a:t>
            </a:r>
            <a:r>
              <a:rPr lang="en-US" sz="1600" u="none" strike="noStrike" dirty="0">
                <a:solidFill>
                  <a:srgbClr val="20282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u="none" strike="noStrike" dirty="0" err="1">
                <a:solidFill>
                  <a:srgbClr val="20282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secțiune</a:t>
            </a:r>
            <a:r>
              <a:rPr lang="en-US" sz="1600" u="none" strike="noStrike" dirty="0">
                <a:solidFill>
                  <a:srgbClr val="20282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Back to school </a:t>
            </a:r>
            <a:r>
              <a:rPr lang="en-US" sz="1600" u="none" strike="noStrike" dirty="0" err="1">
                <a:solidFill>
                  <a:srgbClr val="20282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și</a:t>
            </a:r>
            <a:r>
              <a:rPr lang="en-US" sz="1600" u="none" strike="noStrike" dirty="0">
                <a:solidFill>
                  <a:srgbClr val="20282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Curs Food Allergy Bullying, </a:t>
            </a:r>
            <a:r>
              <a:rPr lang="en-US" sz="1600" b="1" u="none" strike="noStrike" dirty="0">
                <a:solidFill>
                  <a:srgbClr val="20282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kidswithfoodallergies.org</a:t>
            </a:r>
            <a:r>
              <a:rPr lang="en-US" sz="1600" u="none" strike="noStrike" dirty="0">
                <a:solidFill>
                  <a:srgbClr val="20282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u="none" strike="noStrike" dirty="0" err="1">
                <a:solidFill>
                  <a:srgbClr val="20282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secțiune</a:t>
            </a:r>
            <a:r>
              <a:rPr lang="en-US" sz="1600" u="none" strike="noStrike" dirty="0">
                <a:solidFill>
                  <a:srgbClr val="20282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Back to school</a:t>
            </a:r>
            <a:endParaRPr lang="en-US" sz="16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600" b="1" u="none" strike="noStrike" dirty="0">
                <a:solidFill>
                  <a:srgbClr val="20282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n-US" sz="1600" b="1" u="none" strike="noStrike" dirty="0" err="1">
                <a:solidFill>
                  <a:srgbClr val="20282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n-US" sz="1600" b="1" u="none" strike="noStrike" dirty="0">
                <a:solidFill>
                  <a:srgbClr val="20282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r>
              <a:rPr lang="en-US" sz="1600" u="none" strike="noStrike" dirty="0">
                <a:solidFill>
                  <a:srgbClr val="20282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b="1" u="none" strike="noStrike" dirty="0">
                <a:solidFill>
                  <a:srgbClr val="20282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foodallergycounselor.com</a:t>
            </a:r>
            <a:r>
              <a:rPr lang="en-US" sz="1600" u="none" strike="noStrike" dirty="0">
                <a:solidFill>
                  <a:srgbClr val="20282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u="none" strike="noStrike" dirty="0" err="1">
                <a:solidFill>
                  <a:srgbClr val="20282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resurse</a:t>
            </a:r>
            <a:r>
              <a:rPr lang="en-US" sz="1600" u="none" strike="noStrike" dirty="0">
                <a:solidFill>
                  <a:srgbClr val="20282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u="none" strike="noStrike" dirty="0" err="1">
                <a:solidFill>
                  <a:srgbClr val="20282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pentru</a:t>
            </a:r>
            <a:r>
              <a:rPr lang="en-US" sz="1600" u="none" strike="noStrike" dirty="0">
                <a:solidFill>
                  <a:srgbClr val="20282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u="none" strike="noStrike" dirty="0" err="1">
                <a:solidFill>
                  <a:srgbClr val="20282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impactul</a:t>
            </a:r>
            <a:r>
              <a:rPr lang="en-US" sz="1600" u="none" strike="noStrike" dirty="0">
                <a:solidFill>
                  <a:srgbClr val="20282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socio-</a:t>
            </a:r>
            <a:r>
              <a:rPr lang="en-US" sz="1600" u="none" strike="noStrike" dirty="0" err="1">
                <a:solidFill>
                  <a:srgbClr val="20282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emoțional</a:t>
            </a:r>
            <a:r>
              <a:rPr lang="en-US" sz="1600" u="none" strike="noStrike" dirty="0">
                <a:solidFill>
                  <a:srgbClr val="20282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al </a:t>
            </a:r>
            <a:r>
              <a:rPr lang="en-US" sz="1600" u="none" strike="noStrike" dirty="0" err="1">
                <a:solidFill>
                  <a:srgbClr val="20282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alergiilor</a:t>
            </a:r>
            <a:r>
              <a:rPr lang="en-US" sz="1600" u="none" strike="noStrike" dirty="0">
                <a:solidFill>
                  <a:srgbClr val="20282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sz="16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20282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8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25A27-87E7-472F-9082-2472FC392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6616"/>
            <a:ext cx="7208520" cy="5820347"/>
          </a:xfrm>
        </p:spPr>
        <p:txBody>
          <a:bodyPr>
            <a:normAutofit fontScale="77500" lnSpcReduction="20000"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Alergia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este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o </a:t>
            </a:r>
            <a:r>
              <a:rPr lang="en-US" sz="18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reacție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sz="18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apărare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exagerată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a </a:t>
            </a:r>
            <a:r>
              <a:rPr lang="en-US" sz="18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organismului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care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apare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atunci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când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acesta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întâlnește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în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mediul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său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diferite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substanțe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pe care nu le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poate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procesa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Alergia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este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o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afecțiune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medicală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cronică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, care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afectează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calitatea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vieții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și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în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condiții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necontrolate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, o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poate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periclita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⭕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Reacțiile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alergice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pot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apărea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oricând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chiar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și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în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lipsa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unui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diagnostic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stabilit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anterior.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🆘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Recunoașterea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celor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frecvente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simptome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ale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unei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reacții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alergice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și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intervenția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RAPID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pot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salva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viață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5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Iată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cele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mai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frecvente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simptome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ale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unei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reacții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alergice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 Unicode MS"/>
                <a:ea typeface="Times New Roman" panose="02020603050405020304" pitchFamily="18" charset="0"/>
              </a:rPr>
              <a:t>✓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erupții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la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nivelul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pielii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mâncărime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edeme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umflături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);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 Unicode MS"/>
                <a:ea typeface="Times New Roman" panose="02020603050405020304" pitchFamily="18" charset="0"/>
              </a:rPr>
              <a:t>✓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vomă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sau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scaune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diareice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dureri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stomac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 Unicode MS"/>
                <a:ea typeface="Times New Roman" panose="02020603050405020304" pitchFamily="18" charset="0"/>
              </a:rPr>
              <a:t>✓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răgușeală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apărută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brusc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tuse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 Unicode MS"/>
                <a:ea typeface="Times New Roman" panose="02020603050405020304" pitchFamily="18" charset="0"/>
              </a:rPr>
              <a:t>✓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dificultăți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respirație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respirație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șuierătoare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sau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wheezing;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 Unicode MS"/>
                <a:ea typeface="Times New Roman" panose="02020603050405020304" pitchFamily="18" charset="0"/>
              </a:rPr>
              <a:t>✓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ochi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înroșiți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lăcrimare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 Unicode MS"/>
                <a:ea typeface="Times New Roman" panose="02020603050405020304" pitchFamily="18" charset="0"/>
              </a:rPr>
              <a:t>✓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strănuturi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secreții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nazale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mâncărimi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nas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sau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nas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înfundat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Unele</a:t>
            </a:r>
            <a:r>
              <a:rPr lang="en-US" sz="180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dintre</a:t>
            </a:r>
            <a:r>
              <a:rPr lang="en-US" sz="180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aceste</a:t>
            </a:r>
            <a:r>
              <a:rPr lang="en-US" sz="180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simptome</a:t>
            </a:r>
            <a:r>
              <a:rPr lang="en-US" sz="180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se pot </a:t>
            </a:r>
            <a:r>
              <a:rPr lang="en-US" sz="1800" i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confunda</a:t>
            </a:r>
            <a:r>
              <a:rPr lang="en-US" sz="180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cu </a:t>
            </a:r>
            <a:r>
              <a:rPr lang="en-US" sz="1800" i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simptomele</a:t>
            </a:r>
            <a:r>
              <a:rPr lang="en-US" sz="180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unor</a:t>
            </a:r>
            <a:r>
              <a:rPr lang="en-US" sz="180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afecțiuni</a:t>
            </a:r>
            <a:r>
              <a:rPr lang="en-US" sz="180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virale</a:t>
            </a:r>
            <a:r>
              <a:rPr lang="en-US" sz="180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ro-RO" sz="1800" i="1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Recunoaște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RAPID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anafilaxia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!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Nova Mono"/>
                <a:ea typeface="Nova Mono"/>
                <a:cs typeface="Nova Mono"/>
              </a:rPr>
              <a:t>⭕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Folosește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RAPID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autoinjectorul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cu ADRENALINĂ (ex. EPIPEN)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ADRENALINA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anafilaxie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🆘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Sună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RAPID la 112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anunță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ANAFILAXIE (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echipajul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prioritiza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urgenta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" name="image3.jpg">
            <a:extLst>
              <a:ext uri="{FF2B5EF4-FFF2-40B4-BE49-F238E27FC236}">
                <a16:creationId xmlns:a16="http://schemas.microsoft.com/office/drawing/2014/main" id="{859CB68B-033C-4121-AAB9-EF5EBE83B96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247888" y="1884237"/>
            <a:ext cx="3410712" cy="4292726"/>
          </a:xfrm>
          <a:prstGeom prst="rect">
            <a:avLst/>
          </a:prstGeom>
          <a:ln/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D0342B7-52FD-4C4E-8E24-CB30C99A442E}"/>
              </a:ext>
            </a:extLst>
          </p:cNvPr>
          <p:cNvCxnSpPr/>
          <p:nvPr/>
        </p:nvCxnSpPr>
        <p:spPr>
          <a:xfrm>
            <a:off x="6199632" y="2660904"/>
            <a:ext cx="204825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055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61" y="0"/>
            <a:ext cx="11793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5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6897E-474B-4453-B2C9-83505843E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5808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Structura</a:t>
            </a:r>
            <a:r>
              <a:rPr lang="en-US" altLang="en-US" sz="2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anului</a:t>
            </a:r>
            <a:r>
              <a:rPr lang="en-US" altLang="en-US" sz="2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28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ş</a:t>
            </a:r>
            <a:r>
              <a:rPr lang="en-US" altLang="en-US" sz="28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colar</a:t>
            </a:r>
            <a:r>
              <a:rPr lang="en-US" altLang="en-US" sz="2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2023</a:t>
            </a:r>
            <a:r>
              <a:rPr lang="ro-RO" altLang="en-US" sz="2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-2</a:t>
            </a:r>
            <a:r>
              <a:rPr lang="en-US" altLang="en-US" sz="2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024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A7211-AF08-4397-86C2-E3FAF87E7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Ziua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5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octombrie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2023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Ziua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internaţională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educaţiei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zilele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nelucrătoare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/de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sărbătoare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legală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prevăzute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contractul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colectiv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muncă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aplicabil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nu se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organizează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cursuri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Programul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naţional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Şcoala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altfel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Programul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Săptămâna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verde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desfăşoară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perioada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septembrie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2023 - 26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aprilie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intervale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câte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zile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consecutive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lucrătoare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căror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planificare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află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decizia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unităţii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învăţământ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Derularea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celor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două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planifică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intervale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cursuri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diferite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La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clasele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învăţământul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liceal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filiera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tehnologică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învăţământul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profesional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perioadele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dedicate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programelor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Şcoala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altfel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Săptămâna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verde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", se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organizează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activităţi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instruire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practică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urmărind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scopul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La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clasele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învăţământul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postliceal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perioadele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dedicate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programelor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Şcoala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altfel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Săptămâna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verde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", se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organizează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activităţi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instruire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practică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Placeholder 5" descr="Photo of four cacti in pots">
            <a:extLst>
              <a:ext uri="{FF2B5EF4-FFF2-40B4-BE49-F238E27FC236}">
                <a16:creationId xmlns:a16="http://schemas.microsoft.com/office/drawing/2014/main" id="{79A9E62C-C387-4C1D-8E89-1E46EF3DDE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7327" y="384115"/>
            <a:ext cx="1795606" cy="86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802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1464" y="1916832"/>
            <a:ext cx="9690642" cy="44704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8480AFC-7901-5B31-BA14-B200F97B0E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8" y="815540"/>
            <a:ext cx="10515600" cy="4247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o-RO" sz="2400" b="1" dirty="0"/>
              <a:t>Interacțiunea dintre Ecologie - Economie -</a:t>
            </a:r>
            <a:r>
              <a:rPr lang="en-US" sz="2400" b="1" dirty="0"/>
              <a:t> </a:t>
            </a:r>
            <a:r>
              <a:rPr lang="ro-RO" sz="2400" b="1" dirty="0"/>
              <a:t>Societate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98351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0E2AE-D96E-4957-ADB8-77A2363CA06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pt-BR" b="1" dirty="0"/>
              <a:t>Dimensiunea de mediu a dezvoltării durabile</a:t>
            </a:r>
            <a:br>
              <a:rPr lang="pt-BR" dirty="0"/>
            </a:br>
            <a:r>
              <a:rPr lang="en-US" sz="2800" b="1" dirty="0" err="1"/>
              <a:t>Utilizarea</a:t>
            </a:r>
            <a:r>
              <a:rPr lang="en-US" sz="2800" b="1" dirty="0"/>
              <a:t> </a:t>
            </a:r>
            <a:r>
              <a:rPr lang="en-US" sz="2800" b="1" dirty="0" err="1"/>
              <a:t>resurselor</a:t>
            </a:r>
            <a:r>
              <a:rPr lang="en-US" sz="2800" b="1" dirty="0"/>
              <a:t> natural</a:t>
            </a:r>
            <a:r>
              <a:rPr lang="pt-BR" sz="2800" b="1" dirty="0"/>
              <a:t>e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62FB5-FC78-40E6-B20D-D7B924125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Ratele</a:t>
            </a:r>
            <a:r>
              <a:rPr lang="en-US" dirty="0"/>
              <a:t> de </a:t>
            </a:r>
            <a:r>
              <a:rPr lang="en-US" dirty="0" err="1"/>
              <a:t>utilizare</a:t>
            </a:r>
            <a:r>
              <a:rPr lang="en-US" dirty="0"/>
              <a:t> a </a:t>
            </a:r>
            <a:r>
              <a:rPr lang="en-US" dirty="0" err="1"/>
              <a:t>resurselor</a:t>
            </a:r>
            <a:r>
              <a:rPr lang="en-US" dirty="0"/>
              <a:t> </a:t>
            </a:r>
            <a:r>
              <a:rPr lang="en-US" dirty="0" err="1"/>
              <a:t>naturale</a:t>
            </a:r>
            <a:r>
              <a:rPr lang="en-US" dirty="0"/>
              <a:t> sunt </a:t>
            </a:r>
            <a:r>
              <a:rPr lang="en-US" dirty="0" err="1"/>
              <a:t>nesustenabile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În</a:t>
            </a:r>
            <a:r>
              <a:rPr lang="en-US" dirty="0"/>
              <a:t> sec. XX </a:t>
            </a:r>
            <a:r>
              <a:rPr lang="en-US" dirty="0" err="1"/>
              <a:t>populația</a:t>
            </a:r>
            <a:r>
              <a:rPr lang="en-US" dirty="0"/>
              <a:t> la </a:t>
            </a:r>
            <a:r>
              <a:rPr lang="en-US" dirty="0" err="1"/>
              <a:t>nivel</a:t>
            </a:r>
            <a:r>
              <a:rPr lang="en-US" dirty="0"/>
              <a:t> global a </a:t>
            </a:r>
            <a:r>
              <a:rPr lang="en-US" dirty="0" err="1"/>
              <a:t>crescut</a:t>
            </a:r>
            <a:r>
              <a:rPr lang="en-US" dirty="0"/>
              <a:t> de 4 </a:t>
            </a:r>
            <a:r>
              <a:rPr lang="en-US" dirty="0" err="1"/>
              <a:t>ori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Producția</a:t>
            </a:r>
            <a:r>
              <a:rPr lang="en-US" dirty="0"/>
              <a:t> </a:t>
            </a:r>
            <a:r>
              <a:rPr lang="en-US" dirty="0" err="1"/>
              <a:t>industrială</a:t>
            </a:r>
            <a:r>
              <a:rPr lang="en-US" dirty="0"/>
              <a:t> s-a </a:t>
            </a:r>
            <a:r>
              <a:rPr lang="en-US" dirty="0" err="1"/>
              <a:t>mărit</a:t>
            </a:r>
            <a:r>
              <a:rPr lang="en-US" dirty="0"/>
              <a:t> de 40 de </a:t>
            </a:r>
            <a:r>
              <a:rPr lang="en-US" dirty="0" err="1"/>
              <a:t>ori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Utilizarea</a:t>
            </a:r>
            <a:r>
              <a:rPr lang="en-US" dirty="0"/>
              <a:t> </a:t>
            </a:r>
            <a:r>
              <a:rPr lang="en-US" dirty="0" err="1"/>
              <a:t>energiei</a:t>
            </a:r>
            <a:r>
              <a:rPr lang="en-US" dirty="0"/>
              <a:t> s-a </a:t>
            </a:r>
            <a:r>
              <a:rPr lang="en-US" dirty="0" err="1"/>
              <a:t>intensificat</a:t>
            </a:r>
            <a:r>
              <a:rPr lang="en-US" dirty="0"/>
              <a:t> de 16 </a:t>
            </a:r>
            <a:r>
              <a:rPr lang="en-US" dirty="0" err="1"/>
              <a:t>ori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Șeptelul</a:t>
            </a:r>
            <a:r>
              <a:rPr lang="en-US" dirty="0"/>
              <a:t> de bovine (</a:t>
            </a:r>
            <a:r>
              <a:rPr lang="en-US" dirty="0" err="1"/>
              <a:t>producător</a:t>
            </a:r>
            <a:r>
              <a:rPr lang="en-US" dirty="0"/>
              <a:t> CH4 ) a </a:t>
            </a:r>
            <a:r>
              <a:rPr lang="en-US" dirty="0" err="1"/>
              <a:t>crescut</a:t>
            </a:r>
            <a:r>
              <a:rPr lang="en-US" dirty="0"/>
              <a:t> ca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populația</a:t>
            </a:r>
            <a:r>
              <a:rPr lang="en-US" dirty="0"/>
              <a:t> </a:t>
            </a:r>
            <a:r>
              <a:rPr lang="en-US" dirty="0" err="1"/>
              <a:t>umană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Pescuitul</a:t>
            </a:r>
            <a:r>
              <a:rPr lang="en-US" dirty="0"/>
              <a:t> s-a </a:t>
            </a:r>
            <a:r>
              <a:rPr lang="en-US" dirty="0" err="1"/>
              <a:t>multiplicat</a:t>
            </a:r>
            <a:r>
              <a:rPr lang="en-US" dirty="0"/>
              <a:t> de 35 de </a:t>
            </a:r>
            <a:r>
              <a:rPr lang="en-US" dirty="0" err="1"/>
              <a:t>ori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Emisiile</a:t>
            </a:r>
            <a:r>
              <a:rPr lang="en-US" dirty="0"/>
              <a:t> de CO2 </a:t>
            </a:r>
            <a:r>
              <a:rPr lang="en-US" dirty="0" err="1"/>
              <a:t>și</a:t>
            </a:r>
            <a:r>
              <a:rPr lang="en-US" dirty="0"/>
              <a:t> SO2 au </a:t>
            </a:r>
            <a:r>
              <a:rPr lang="en-US" dirty="0" err="1"/>
              <a:t>crescut</a:t>
            </a:r>
            <a:r>
              <a:rPr lang="en-US" dirty="0"/>
              <a:t> de 10 </a:t>
            </a:r>
            <a:r>
              <a:rPr lang="en-US" dirty="0" err="1"/>
              <a:t>ori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Cantitatea</a:t>
            </a:r>
            <a:r>
              <a:rPr lang="en-US" dirty="0"/>
              <a:t> de N </a:t>
            </a:r>
            <a:r>
              <a:rPr lang="en-US" dirty="0" err="1"/>
              <a:t>introdusă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mediul</a:t>
            </a:r>
            <a:r>
              <a:rPr lang="en-US" dirty="0"/>
              <a:t> </a:t>
            </a:r>
            <a:r>
              <a:rPr lang="en-US" dirty="0" err="1"/>
              <a:t>terestru</a:t>
            </a:r>
            <a:r>
              <a:rPr lang="en-US" dirty="0"/>
              <a:t> (</a:t>
            </a:r>
            <a:r>
              <a:rPr lang="en-US" dirty="0" err="1"/>
              <a:t>îngrășăminte</a:t>
            </a:r>
            <a:r>
              <a:rPr lang="en-US" dirty="0"/>
              <a:t>, </a:t>
            </a:r>
            <a:r>
              <a:rPr lang="en-US" dirty="0" err="1"/>
              <a:t>combustibili</a:t>
            </a:r>
            <a:r>
              <a:rPr lang="en-US" dirty="0"/>
              <a:t> </a:t>
            </a:r>
            <a:r>
              <a:rPr lang="en-US" dirty="0" err="1"/>
              <a:t>fosili</a:t>
            </a:r>
            <a:r>
              <a:rPr lang="en-US" dirty="0"/>
              <a:t>, </a:t>
            </a:r>
            <a:r>
              <a:rPr lang="en-US" dirty="0" err="1"/>
              <a:t>culturi</a:t>
            </a:r>
            <a:r>
              <a:rPr lang="en-US" dirty="0"/>
              <a:t> </a:t>
            </a:r>
            <a:r>
              <a:rPr lang="en-US" dirty="0" err="1"/>
              <a:t>leguminoase</a:t>
            </a:r>
            <a:r>
              <a:rPr lang="en-US" dirty="0"/>
              <a:t>)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echivalentă</a:t>
            </a:r>
            <a:r>
              <a:rPr lang="en-US" dirty="0"/>
              <a:t> cu </a:t>
            </a:r>
            <a:r>
              <a:rPr lang="en-US" dirty="0" err="1"/>
              <a:t>cea</a:t>
            </a:r>
            <a:r>
              <a:rPr lang="en-US" dirty="0"/>
              <a:t> din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sursele</a:t>
            </a:r>
            <a:r>
              <a:rPr lang="en-US" dirty="0"/>
              <a:t> </a:t>
            </a:r>
            <a:r>
              <a:rPr lang="en-US" dirty="0" err="1"/>
              <a:t>naturale</a:t>
            </a:r>
            <a:r>
              <a:rPr lang="en-US" dirty="0"/>
              <a:t> </a:t>
            </a:r>
            <a:r>
              <a:rPr lang="en-US" dirty="0" err="1"/>
              <a:t>luate</a:t>
            </a:r>
            <a:r>
              <a:rPr lang="en-US" dirty="0"/>
              <a:t> la un loc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Rezultă</a:t>
            </a:r>
            <a:r>
              <a:rPr lang="en-US" dirty="0"/>
              <a:t> o </a:t>
            </a:r>
            <a:r>
              <a:rPr lang="en-US" dirty="0" err="1"/>
              <a:t>perturbare</a:t>
            </a:r>
            <a:r>
              <a:rPr lang="en-US" dirty="0"/>
              <a:t> </a:t>
            </a:r>
            <a:r>
              <a:rPr lang="en-US" dirty="0" err="1"/>
              <a:t>fără</a:t>
            </a:r>
            <a:r>
              <a:rPr lang="en-US" dirty="0"/>
              <a:t> precedent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natură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perioadă</a:t>
            </a:r>
            <a:r>
              <a:rPr lang="en-US" dirty="0"/>
              <a:t> de </a:t>
            </a:r>
            <a:r>
              <a:rPr lang="en-US" dirty="0" err="1"/>
              <a:t>aprox</a:t>
            </a:r>
            <a:r>
              <a:rPr lang="en-US" dirty="0"/>
              <a:t>. un </a:t>
            </a:r>
            <a:r>
              <a:rPr lang="en-US" dirty="0" err="1"/>
              <a:t>secol</a:t>
            </a:r>
            <a:r>
              <a:rPr lang="en-US" dirty="0"/>
              <a:t>!! </a:t>
            </a:r>
            <a:r>
              <a:rPr lang="en-US" i="1" dirty="0"/>
              <a:t>(Dasgupta, 2020) </a:t>
            </a:r>
          </a:p>
        </p:txBody>
      </p:sp>
    </p:spTree>
    <p:extLst>
      <p:ext uri="{BB962C8B-B14F-4D97-AF65-F5344CB8AC3E}">
        <p14:creationId xmlns:p14="http://schemas.microsoft.com/office/powerpoint/2010/main" val="2278979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40B8A-D613-4048-80FC-7A5ECD674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err="1"/>
              <a:t>Utilizarea</a:t>
            </a:r>
            <a:r>
              <a:rPr lang="en-US" b="1" dirty="0"/>
              <a:t> </a:t>
            </a:r>
            <a:r>
              <a:rPr lang="en-US" b="1" dirty="0" err="1"/>
              <a:t>durabilă</a:t>
            </a:r>
            <a:r>
              <a:rPr lang="en-US" b="1" dirty="0"/>
              <a:t> a </a:t>
            </a:r>
            <a:r>
              <a:rPr lang="en-US" b="1" dirty="0" err="1"/>
              <a:t>resurselor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E75DB-AD19-42FD-8EA2-8428C5A7F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3200" dirty="0"/>
          </a:p>
          <a:p>
            <a:r>
              <a:rPr lang="en-US" sz="3200" dirty="0" err="1"/>
              <a:t>Utilizarea</a:t>
            </a:r>
            <a:r>
              <a:rPr lang="en-US" sz="3200" dirty="0"/>
              <a:t> </a:t>
            </a:r>
            <a:r>
              <a:rPr lang="en-US" sz="3200" dirty="0" err="1"/>
              <a:t>durabilă</a:t>
            </a:r>
            <a:r>
              <a:rPr lang="en-US" sz="3200" dirty="0"/>
              <a:t> </a:t>
            </a:r>
            <a:r>
              <a:rPr lang="en-US" sz="3200" dirty="0" err="1"/>
              <a:t>constă</a:t>
            </a:r>
            <a:r>
              <a:rPr lang="en-US" sz="3200" dirty="0"/>
              <a:t> </a:t>
            </a:r>
            <a:r>
              <a:rPr lang="en-US" sz="3200" dirty="0" err="1"/>
              <a:t>în</a:t>
            </a:r>
            <a:r>
              <a:rPr lang="en-US" sz="3200" dirty="0"/>
              <a:t> </a:t>
            </a:r>
            <a:r>
              <a:rPr lang="en-US" sz="3200" b="1" dirty="0" err="1"/>
              <a:t>utilizarea</a:t>
            </a:r>
            <a:r>
              <a:rPr lang="en-US" sz="3200" b="1" dirty="0"/>
              <a:t> </a:t>
            </a:r>
            <a:r>
              <a:rPr lang="en-US" sz="3200" b="1" dirty="0" err="1"/>
              <a:t>componentelor</a:t>
            </a:r>
            <a:r>
              <a:rPr lang="en-US" sz="3200" b="1" dirty="0"/>
              <a:t> </a:t>
            </a:r>
            <a:r>
              <a:rPr lang="en-US" sz="3200" b="1" dirty="0" err="1"/>
              <a:t>diversităţii</a:t>
            </a:r>
            <a:r>
              <a:rPr lang="en-US" sz="3200" b="1" dirty="0"/>
              <a:t> </a:t>
            </a:r>
            <a:r>
              <a:rPr lang="en-US" sz="3200" b="1" dirty="0" err="1"/>
              <a:t>biologice</a:t>
            </a:r>
            <a:r>
              <a:rPr lang="en-US" sz="3200" b="1" dirty="0"/>
              <a:t> </a:t>
            </a:r>
            <a:r>
              <a:rPr lang="en-US" sz="3200" b="1" dirty="0" err="1"/>
              <a:t>într</a:t>
            </a:r>
            <a:r>
              <a:rPr lang="en-US" sz="3200" b="1" dirty="0"/>
              <a:t>-o </a:t>
            </a:r>
            <a:r>
              <a:rPr lang="en-US" sz="3200" b="1" dirty="0" err="1"/>
              <a:t>manieră</a:t>
            </a:r>
            <a:r>
              <a:rPr lang="en-US" sz="3200" b="1" dirty="0"/>
              <a:t> </a:t>
            </a:r>
            <a:r>
              <a:rPr lang="en-US" sz="3200" b="1" dirty="0" err="1"/>
              <a:t>şi</a:t>
            </a:r>
            <a:r>
              <a:rPr lang="en-US" sz="3200" b="1" dirty="0"/>
              <a:t> cu o </a:t>
            </a:r>
            <a:r>
              <a:rPr lang="en-US" sz="3200" b="1" dirty="0" err="1"/>
              <a:t>viteză</a:t>
            </a:r>
            <a:r>
              <a:rPr lang="en-US" sz="3200" b="1" dirty="0"/>
              <a:t> care </a:t>
            </a:r>
            <a:r>
              <a:rPr lang="en-US" sz="3200" b="1" dirty="0" err="1"/>
              <a:t>să</a:t>
            </a:r>
            <a:r>
              <a:rPr lang="en-US" sz="3200" b="1" dirty="0"/>
              <a:t> nu </a:t>
            </a:r>
            <a:r>
              <a:rPr lang="en-US" sz="3200" b="1" dirty="0" err="1"/>
              <a:t>conducă</a:t>
            </a:r>
            <a:r>
              <a:rPr lang="en-US" sz="3200" b="1" dirty="0"/>
              <a:t> la </a:t>
            </a:r>
            <a:r>
              <a:rPr lang="en-US" sz="3200" b="1" dirty="0" err="1"/>
              <a:t>declinul</a:t>
            </a:r>
            <a:r>
              <a:rPr lang="en-US" sz="3200" b="1" dirty="0"/>
              <a:t> pe termen lung al </a:t>
            </a:r>
            <a:r>
              <a:rPr lang="en-US" sz="3200" b="1" dirty="0" err="1"/>
              <a:t>resurselor</a:t>
            </a:r>
            <a:r>
              <a:rPr lang="en-US" sz="3200" b="1" dirty="0"/>
              <a:t> </a:t>
            </a:r>
            <a:r>
              <a:rPr lang="en-US" sz="3200" b="1" dirty="0" err="1"/>
              <a:t>biologice</a:t>
            </a:r>
            <a:r>
              <a:rPr lang="en-US" sz="3200" b="1" dirty="0"/>
              <a:t>,</a:t>
            </a:r>
            <a:r>
              <a:rPr lang="en-US" sz="3200" dirty="0"/>
              <a:t> </a:t>
            </a:r>
            <a:r>
              <a:rPr lang="en-US" sz="3200" dirty="0" err="1"/>
              <a:t>menţinând</a:t>
            </a:r>
            <a:r>
              <a:rPr lang="en-US" sz="3200" dirty="0"/>
              <a:t> </a:t>
            </a:r>
            <a:r>
              <a:rPr lang="en-US" sz="3200" dirty="0" err="1"/>
              <a:t>în</a:t>
            </a:r>
            <a:r>
              <a:rPr lang="en-US" sz="3200" dirty="0"/>
              <a:t> </a:t>
            </a:r>
            <a:r>
              <a:rPr lang="en-US" sz="3200" dirty="0" err="1"/>
              <a:t>consecinţă</a:t>
            </a:r>
            <a:r>
              <a:rPr lang="en-US" sz="3200" dirty="0"/>
              <a:t> </a:t>
            </a:r>
            <a:r>
              <a:rPr lang="en-US" sz="3200" dirty="0" err="1"/>
              <a:t>potenţialul</a:t>
            </a:r>
            <a:r>
              <a:rPr lang="en-US" sz="3200" dirty="0"/>
              <a:t> </a:t>
            </a:r>
            <a:r>
              <a:rPr lang="en-US" sz="3200" dirty="0" err="1"/>
              <a:t>acestora</a:t>
            </a:r>
            <a:r>
              <a:rPr lang="en-US" sz="3200" dirty="0"/>
              <a:t> de a </a:t>
            </a:r>
            <a:r>
              <a:rPr lang="en-US" sz="3200" b="1" dirty="0" err="1"/>
              <a:t>îndeplini</a:t>
            </a:r>
            <a:r>
              <a:rPr lang="en-US" sz="3200" b="1" dirty="0"/>
              <a:t> </a:t>
            </a:r>
            <a:r>
              <a:rPr lang="en-US" sz="3200" b="1" dirty="0" err="1"/>
              <a:t>necesităţile</a:t>
            </a:r>
            <a:r>
              <a:rPr lang="en-US" sz="3200" b="1" dirty="0"/>
              <a:t> </a:t>
            </a:r>
            <a:r>
              <a:rPr lang="en-US" sz="3200" b="1" dirty="0" err="1"/>
              <a:t>şi</a:t>
            </a:r>
            <a:r>
              <a:rPr lang="en-US" sz="3200" b="1" dirty="0"/>
              <a:t> </a:t>
            </a:r>
            <a:r>
              <a:rPr lang="en-US" sz="3200" b="1" dirty="0" err="1"/>
              <a:t>aspiraţiile</a:t>
            </a:r>
            <a:r>
              <a:rPr lang="en-US" sz="3200" b="1" dirty="0"/>
              <a:t> </a:t>
            </a:r>
            <a:r>
              <a:rPr lang="en-US" sz="3200" b="1" dirty="0" err="1"/>
              <a:t>generaţiilor</a:t>
            </a:r>
            <a:r>
              <a:rPr lang="en-US" sz="3200" b="1" dirty="0"/>
              <a:t> </a:t>
            </a:r>
            <a:r>
              <a:rPr lang="en-US" sz="3200" b="1" dirty="0" err="1"/>
              <a:t>prezente</a:t>
            </a:r>
            <a:r>
              <a:rPr lang="en-US" sz="3200" b="1" dirty="0"/>
              <a:t> </a:t>
            </a:r>
            <a:r>
              <a:rPr lang="en-US" sz="3200" b="1" dirty="0" err="1"/>
              <a:t>şi</a:t>
            </a:r>
            <a:r>
              <a:rPr lang="en-US" sz="3200" b="1" dirty="0"/>
              <a:t> </a:t>
            </a:r>
            <a:r>
              <a:rPr lang="en-US" sz="3200" b="1" dirty="0" err="1"/>
              <a:t>viitoare</a:t>
            </a:r>
            <a:r>
              <a:rPr lang="en-US" sz="3200" dirty="0"/>
              <a:t>.” </a:t>
            </a:r>
          </a:p>
          <a:p>
            <a:endParaRPr lang="en-US" sz="32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(</a:t>
            </a:r>
            <a:r>
              <a:rPr lang="en-US" i="1" dirty="0" err="1"/>
              <a:t>Convenţia</a:t>
            </a:r>
            <a:r>
              <a:rPr lang="en-US" i="1" dirty="0"/>
              <a:t> </a:t>
            </a:r>
            <a:r>
              <a:rPr lang="en-US" i="1" dirty="0" err="1"/>
              <a:t>privind</a:t>
            </a:r>
            <a:r>
              <a:rPr lang="en-US" i="1" dirty="0"/>
              <a:t> </a:t>
            </a:r>
            <a:r>
              <a:rPr lang="en-US" i="1" dirty="0" err="1"/>
              <a:t>Diversitatea</a:t>
            </a:r>
            <a:r>
              <a:rPr lang="en-US" i="1" dirty="0"/>
              <a:t> </a:t>
            </a:r>
            <a:r>
              <a:rPr lang="en-US" i="1" dirty="0" err="1"/>
              <a:t>Biologică</a:t>
            </a:r>
            <a:r>
              <a:rPr lang="en-US" i="1" dirty="0"/>
              <a:t>- CBD)</a:t>
            </a:r>
          </a:p>
        </p:txBody>
      </p:sp>
    </p:spTree>
    <p:extLst>
      <p:ext uri="{BB962C8B-B14F-4D97-AF65-F5344CB8AC3E}">
        <p14:creationId xmlns:p14="http://schemas.microsoft.com/office/powerpoint/2010/main" val="3592470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019A4E-CE4B-458C-97A4-435CAB8B6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99862" y="596348"/>
            <a:ext cx="7792278" cy="558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71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83E465-ADE3-4908-8BD9-35520EDDC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216122"/>
            <a:ext cx="6190488" cy="374904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838937-D9EF-4046-A665-B79C62EA2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532090"/>
            <a:ext cx="10516511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07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1346200"/>
            <a:ext cx="4846320" cy="2345267"/>
          </a:xfrm>
        </p:spPr>
        <p:txBody>
          <a:bodyPr/>
          <a:lstStyle/>
          <a:p>
            <a:pPr algn="ctr"/>
            <a:r>
              <a:rPr lang="ro-RO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SUCCES ÎN NOUL AN ȘCOLAR </a:t>
            </a:r>
            <a:r>
              <a:rPr lang="ro-RO" i="1" dirty="0"/>
              <a:t>!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3458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BAD9E-9DC0-4934-A51E-2AAF393C8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734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/>
              <a:t>Examene</a:t>
            </a:r>
            <a:r>
              <a:rPr lang="en-US" sz="3200" b="1" dirty="0"/>
              <a:t> </a:t>
            </a:r>
            <a:r>
              <a:rPr lang="en-US" sz="3200" b="1" dirty="0" err="1"/>
              <a:t>na</a:t>
            </a:r>
            <a:r>
              <a:rPr lang="ro-RO" sz="3200" b="1" dirty="0" err="1"/>
              <a:t>ționale</a:t>
            </a:r>
            <a:r>
              <a:rPr lang="en-US" sz="3200" b="1" dirty="0"/>
              <a:t> 2023-2024</a:t>
            </a:r>
            <a:br>
              <a:rPr lang="ro-RO" sz="3200" b="1" dirty="0"/>
            </a:b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E4FD5-AAFD-4A6E-BBA3-04166566F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8533"/>
            <a:ext cx="10515600" cy="478843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ro-RO" b="1" dirty="0"/>
          </a:p>
          <a:p>
            <a:pPr marL="0" indent="0" algn="l" rtl="0" latinLnBrk="0">
              <a:spcBef>
                <a:spcPts val="1000"/>
              </a:spcBef>
              <a:spcAft>
                <a:spcPts val="0"/>
              </a:spcAft>
            </a:pPr>
            <a:r>
              <a:rPr lang="en-US" sz="19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900" b="1" i="0" dirty="0">
                <a:solidFill>
                  <a:srgbClr val="222222"/>
                </a:solidFill>
                <a:effectLst/>
              </a:rPr>
              <a:t>ORDIN nr. 6156/31.08.2023 </a:t>
            </a:r>
            <a:r>
              <a:rPr lang="en-US" sz="1900" b="0" i="0" dirty="0" err="1">
                <a:solidFill>
                  <a:srgbClr val="222222"/>
                </a:solidFill>
                <a:effectLst/>
              </a:rPr>
              <a:t>privind</a:t>
            </a:r>
            <a:r>
              <a:rPr lang="en-US" sz="1900" b="0" i="0" dirty="0">
                <a:solidFill>
                  <a:srgbClr val="222222"/>
                </a:solidFill>
                <a:effectLst/>
              </a:rPr>
              <a:t> </a:t>
            </a:r>
            <a:r>
              <a:rPr lang="en-US" sz="1900" b="0" i="0" dirty="0" err="1">
                <a:solidFill>
                  <a:srgbClr val="222222"/>
                </a:solidFill>
                <a:effectLst/>
              </a:rPr>
              <a:t>organizarea</a:t>
            </a:r>
            <a:r>
              <a:rPr lang="en-US" sz="19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222222"/>
                </a:solidFill>
                <a:effectLst/>
              </a:rPr>
              <a:t>și</a:t>
            </a:r>
            <a:r>
              <a:rPr lang="en-US" sz="19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222222"/>
                </a:solidFill>
                <a:effectLst/>
              </a:rPr>
              <a:t>desfășurarea</a:t>
            </a:r>
            <a:r>
              <a:rPr lang="en-US" sz="19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222222"/>
                </a:solidFill>
                <a:effectLst/>
              </a:rPr>
              <a:t>examenului</a:t>
            </a:r>
            <a:r>
              <a:rPr lang="en-US" sz="19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222222"/>
                </a:solidFill>
                <a:effectLst/>
              </a:rPr>
              <a:t>național</a:t>
            </a:r>
            <a:r>
              <a:rPr lang="en-US" sz="1900" b="0" i="0" dirty="0">
                <a:solidFill>
                  <a:srgbClr val="222222"/>
                </a:solidFill>
                <a:effectLst/>
              </a:rPr>
              <a:t> de </a:t>
            </a:r>
            <a:r>
              <a:rPr lang="en-US" sz="1900" b="0" i="0" dirty="0" err="1">
                <a:solidFill>
                  <a:srgbClr val="222222"/>
                </a:solidFill>
                <a:effectLst/>
              </a:rPr>
              <a:t>bacalaureat</a:t>
            </a:r>
            <a:r>
              <a:rPr lang="en-US" sz="1900" b="0" i="0" dirty="0">
                <a:solidFill>
                  <a:srgbClr val="222222"/>
                </a:solidFill>
                <a:effectLst/>
              </a:rPr>
              <a:t> – 2024;</a:t>
            </a:r>
          </a:p>
          <a:p>
            <a:pPr marL="0" indent="0" algn="l" rtl="0" latinLnBrk="0">
              <a:spcBef>
                <a:spcPts val="1000"/>
              </a:spcBef>
              <a:spcAft>
                <a:spcPts val="0"/>
              </a:spcAft>
            </a:pPr>
            <a:r>
              <a:rPr lang="en-US" sz="19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900" b="1" i="0" dirty="0">
                <a:solidFill>
                  <a:srgbClr val="222222"/>
                </a:solidFill>
                <a:effectLst/>
              </a:rPr>
              <a:t>ORDIN nr. 6155/31.08.2023  </a:t>
            </a:r>
            <a:r>
              <a:rPr lang="en-US" sz="1900" b="0" i="0" dirty="0" err="1">
                <a:solidFill>
                  <a:srgbClr val="222222"/>
                </a:solidFill>
                <a:effectLst/>
              </a:rPr>
              <a:t>privind</a:t>
            </a:r>
            <a:r>
              <a:rPr lang="en-US" sz="1900" b="0" i="0" dirty="0">
                <a:solidFill>
                  <a:srgbClr val="222222"/>
                </a:solidFill>
                <a:effectLst/>
              </a:rPr>
              <a:t> </a:t>
            </a:r>
            <a:r>
              <a:rPr lang="en-US" sz="1900" b="0" i="0" dirty="0" err="1">
                <a:solidFill>
                  <a:srgbClr val="222222"/>
                </a:solidFill>
                <a:effectLst/>
              </a:rPr>
              <a:t>organizarea</a:t>
            </a:r>
            <a:r>
              <a:rPr lang="en-US" sz="19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222222"/>
                </a:solidFill>
                <a:effectLst/>
              </a:rPr>
              <a:t>și</a:t>
            </a:r>
            <a:r>
              <a:rPr lang="en-US" sz="19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222222"/>
                </a:solidFill>
                <a:effectLst/>
              </a:rPr>
              <a:t>desfășurarea</a:t>
            </a:r>
            <a:r>
              <a:rPr lang="en-US" sz="19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222222"/>
                </a:solidFill>
                <a:effectLst/>
              </a:rPr>
              <a:t>Evaluării</a:t>
            </a:r>
            <a:r>
              <a:rPr lang="en-US" sz="19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222222"/>
                </a:solidFill>
                <a:effectLst/>
              </a:rPr>
              <a:t>Naționale</a:t>
            </a:r>
            <a:r>
              <a:rPr lang="en-US" sz="1900" b="0" i="0" dirty="0">
                <a:solidFill>
                  <a:srgbClr val="222222"/>
                </a:solidFill>
                <a:effectLst/>
              </a:rPr>
              <a:t> – 2024;</a:t>
            </a:r>
          </a:p>
          <a:p>
            <a:pPr marL="0" indent="0" algn="l" rtl="0" latinLnBrk="0">
              <a:spcBef>
                <a:spcPts val="1000"/>
              </a:spcBef>
              <a:spcAft>
                <a:spcPts val="0"/>
              </a:spcAft>
            </a:pPr>
            <a:r>
              <a:rPr lang="en-US" sz="19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900" b="1" i="0" dirty="0">
                <a:solidFill>
                  <a:srgbClr val="222222"/>
                </a:solidFill>
                <a:effectLst/>
              </a:rPr>
              <a:t>ORDIN nr. 6154/31.08.2023 </a:t>
            </a:r>
            <a:r>
              <a:rPr lang="en-US" sz="1900" b="0" i="0" dirty="0" err="1">
                <a:solidFill>
                  <a:srgbClr val="222222"/>
                </a:solidFill>
                <a:effectLst/>
              </a:rPr>
              <a:t>privind</a:t>
            </a:r>
            <a:r>
              <a:rPr lang="en-US" sz="1900" b="0" i="0" dirty="0">
                <a:solidFill>
                  <a:srgbClr val="222222"/>
                </a:solidFill>
                <a:effectLst/>
              </a:rPr>
              <a:t> </a:t>
            </a:r>
            <a:r>
              <a:rPr lang="en-US" sz="1900" b="0" i="0" dirty="0" err="1">
                <a:solidFill>
                  <a:srgbClr val="222222"/>
                </a:solidFill>
                <a:effectLst/>
              </a:rPr>
              <a:t>organizarea</a:t>
            </a:r>
            <a:r>
              <a:rPr lang="en-US" sz="19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222222"/>
                </a:solidFill>
                <a:effectLst/>
              </a:rPr>
              <a:t>și</a:t>
            </a:r>
            <a:r>
              <a:rPr lang="en-US" sz="19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222222"/>
                </a:solidFill>
                <a:effectLst/>
              </a:rPr>
              <a:t>desfășurarea</a:t>
            </a:r>
            <a:r>
              <a:rPr lang="en-US" sz="19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222222"/>
                </a:solidFill>
                <a:effectLst/>
              </a:rPr>
              <a:t>admiterii</a:t>
            </a:r>
            <a:r>
              <a:rPr lang="en-US" sz="19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222222"/>
                </a:solidFill>
                <a:effectLst/>
              </a:rPr>
              <a:t>în</a:t>
            </a:r>
            <a:r>
              <a:rPr lang="en-US" sz="19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222222"/>
                </a:solidFill>
                <a:effectLst/>
              </a:rPr>
              <a:t>învățământul</a:t>
            </a:r>
            <a:r>
              <a:rPr lang="en-US" sz="19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222222"/>
                </a:solidFill>
                <a:effectLst/>
              </a:rPr>
              <a:t>liceal</a:t>
            </a:r>
            <a:r>
              <a:rPr lang="en-US" sz="1900" b="0" i="0" dirty="0">
                <a:solidFill>
                  <a:srgbClr val="222222"/>
                </a:solidFill>
                <a:effectLst/>
              </a:rPr>
              <a:t> – 2024</a:t>
            </a:r>
          </a:p>
          <a:p>
            <a:pPr marL="0" indent="0" algn="just" rtl="0" latinLnBrk="0">
              <a:spcBef>
                <a:spcPts val="1000"/>
              </a:spcBef>
              <a:spcAft>
                <a:spcPts val="0"/>
              </a:spcAft>
            </a:pPr>
            <a:r>
              <a:rPr lang="en-US" sz="1900" b="1" i="0" dirty="0">
                <a:solidFill>
                  <a:srgbClr val="222222"/>
                </a:solidFill>
                <a:effectLst/>
              </a:rPr>
              <a:t> ORDIN nr. 4150/2022 </a:t>
            </a:r>
            <a:r>
              <a:rPr lang="en-US" sz="1900" b="0" i="0" dirty="0" err="1">
                <a:solidFill>
                  <a:srgbClr val="222222"/>
                </a:solidFill>
                <a:effectLst/>
              </a:rPr>
              <a:t>pentru</a:t>
            </a:r>
            <a:r>
              <a:rPr lang="en-US" sz="1900" b="0" i="0" dirty="0">
                <a:solidFill>
                  <a:srgbClr val="222222"/>
                </a:solidFill>
                <a:effectLst/>
              </a:rPr>
              <a:t> </a:t>
            </a:r>
            <a:r>
              <a:rPr lang="en-US" sz="1900" b="0" i="0" dirty="0" err="1">
                <a:solidFill>
                  <a:srgbClr val="222222"/>
                </a:solidFill>
                <a:effectLst/>
              </a:rPr>
              <a:t>aprobarea</a:t>
            </a:r>
            <a:r>
              <a:rPr lang="en-US" sz="1900" b="0" i="0" dirty="0">
                <a:solidFill>
                  <a:srgbClr val="222222"/>
                </a:solidFill>
                <a:effectLst/>
              </a:rPr>
              <a:t> </a:t>
            </a:r>
            <a:r>
              <a:rPr lang="en-US" sz="1900" b="0" i="0" dirty="0" err="1">
                <a:solidFill>
                  <a:srgbClr val="222222"/>
                </a:solidFill>
                <a:effectLst/>
              </a:rPr>
              <a:t>cadrului</a:t>
            </a:r>
            <a:r>
              <a:rPr lang="en-US" sz="1900" b="0" i="0" dirty="0">
                <a:solidFill>
                  <a:srgbClr val="222222"/>
                </a:solidFill>
                <a:effectLst/>
              </a:rPr>
              <a:t> de </a:t>
            </a:r>
            <a:r>
              <a:rPr lang="en-US" sz="1900" b="0" i="0" dirty="0" err="1">
                <a:solidFill>
                  <a:srgbClr val="222222"/>
                </a:solidFill>
                <a:effectLst/>
              </a:rPr>
              <a:t>competenţe</a:t>
            </a:r>
            <a:r>
              <a:rPr lang="en-US" sz="1900" b="0" i="0" dirty="0">
                <a:solidFill>
                  <a:srgbClr val="222222"/>
                </a:solidFill>
                <a:effectLst/>
              </a:rPr>
              <a:t> </a:t>
            </a:r>
            <a:r>
              <a:rPr lang="en-US" sz="1900" b="0" i="0" dirty="0" err="1">
                <a:solidFill>
                  <a:srgbClr val="222222"/>
                </a:solidFill>
                <a:effectLst/>
              </a:rPr>
              <a:t>digitale</a:t>
            </a:r>
            <a:r>
              <a:rPr lang="en-US" sz="1900" b="0" i="0" dirty="0">
                <a:solidFill>
                  <a:srgbClr val="222222"/>
                </a:solidFill>
                <a:effectLst/>
              </a:rPr>
              <a:t> al </a:t>
            </a:r>
            <a:r>
              <a:rPr lang="en-US" sz="1900" b="0" i="0" dirty="0" err="1">
                <a:solidFill>
                  <a:srgbClr val="222222"/>
                </a:solidFill>
                <a:effectLst/>
              </a:rPr>
              <a:t>profesionistului</a:t>
            </a:r>
            <a:r>
              <a:rPr lang="en-US" sz="1900" b="0" i="0" dirty="0">
                <a:solidFill>
                  <a:srgbClr val="222222"/>
                </a:solidFill>
                <a:effectLst/>
              </a:rPr>
              <a:t> din </a:t>
            </a:r>
            <a:r>
              <a:rPr lang="en-US" sz="1900" b="0" i="0" dirty="0" err="1">
                <a:solidFill>
                  <a:srgbClr val="222222"/>
                </a:solidFill>
                <a:effectLst/>
              </a:rPr>
              <a:t>educaţie</a:t>
            </a:r>
            <a:r>
              <a:rPr lang="en-US" sz="1900" b="0" i="0" dirty="0">
                <a:solidFill>
                  <a:srgbClr val="222222"/>
                </a:solidFill>
                <a:effectLst/>
              </a:rPr>
              <a:t>.</a:t>
            </a:r>
          </a:p>
          <a:p>
            <a:pPr marL="0" indent="0" algn="just" rtl="0" latinLnBrk="0">
              <a:spcBef>
                <a:spcPts val="1000"/>
              </a:spcBef>
              <a:spcAft>
                <a:spcPts val="0"/>
              </a:spcAft>
            </a:pPr>
            <a:r>
              <a:rPr lang="en-US" sz="1900" b="1" i="0" dirty="0">
                <a:solidFill>
                  <a:srgbClr val="222222"/>
                </a:solidFill>
                <a:effectLst/>
              </a:rPr>
              <a:t> ORDIN nr. 3750/28.02.2023 </a:t>
            </a:r>
            <a:r>
              <a:rPr lang="en-US" sz="1900" b="0" i="0" dirty="0" err="1">
                <a:solidFill>
                  <a:srgbClr val="222222"/>
                </a:solidFill>
                <a:effectLst/>
              </a:rPr>
              <a:t>pentru</a:t>
            </a:r>
            <a:r>
              <a:rPr lang="en-US" sz="19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222222"/>
                </a:solidFill>
                <a:effectLst/>
              </a:rPr>
              <a:t>aprobarea</a:t>
            </a:r>
            <a:r>
              <a:rPr lang="en-US" sz="19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222222"/>
                </a:solidFill>
                <a:effectLst/>
              </a:rPr>
              <a:t>Metodologiei-cadru</a:t>
            </a:r>
            <a:r>
              <a:rPr lang="en-US" sz="1900" b="0" i="0" dirty="0">
                <a:solidFill>
                  <a:srgbClr val="222222"/>
                </a:solidFill>
                <a:effectLst/>
              </a:rPr>
              <a:t> de </a:t>
            </a:r>
            <a:r>
              <a:rPr lang="en-US" sz="1900" b="0" i="0" dirty="0" err="1">
                <a:solidFill>
                  <a:srgbClr val="222222"/>
                </a:solidFill>
                <a:effectLst/>
              </a:rPr>
              <a:t>evaluare</a:t>
            </a:r>
            <a:r>
              <a:rPr lang="en-US" sz="19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222222"/>
                </a:solidFill>
                <a:effectLst/>
              </a:rPr>
              <a:t>în</a:t>
            </a:r>
            <a:r>
              <a:rPr lang="en-US" sz="19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222222"/>
                </a:solidFill>
                <a:effectLst/>
              </a:rPr>
              <a:t>mediul</a:t>
            </a:r>
            <a:r>
              <a:rPr lang="en-US" sz="1900" b="0" i="0" dirty="0">
                <a:solidFill>
                  <a:srgbClr val="222222"/>
                </a:solidFill>
                <a:effectLst/>
              </a:rPr>
              <a:t> online a </a:t>
            </a:r>
            <a:r>
              <a:rPr lang="en-US" sz="1900" b="0" i="0" dirty="0" err="1">
                <a:solidFill>
                  <a:srgbClr val="222222"/>
                </a:solidFill>
                <a:effectLst/>
              </a:rPr>
              <a:t>performanțelor</a:t>
            </a:r>
            <a:r>
              <a:rPr lang="en-US" sz="19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222222"/>
                </a:solidFill>
                <a:effectLst/>
              </a:rPr>
              <a:t>școlare</a:t>
            </a:r>
            <a:r>
              <a:rPr lang="en-US" sz="19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222222"/>
                </a:solidFill>
                <a:effectLst/>
              </a:rPr>
              <a:t>și</a:t>
            </a:r>
            <a:r>
              <a:rPr lang="en-US" sz="1900" b="0" i="0" dirty="0">
                <a:solidFill>
                  <a:srgbClr val="222222"/>
                </a:solidFill>
                <a:effectLst/>
              </a:rPr>
              <a:t> a </a:t>
            </a:r>
            <a:r>
              <a:rPr lang="en-US" sz="1900" b="0" i="0" dirty="0" err="1">
                <a:solidFill>
                  <a:srgbClr val="222222"/>
                </a:solidFill>
                <a:effectLst/>
              </a:rPr>
              <a:t>competențelor</a:t>
            </a:r>
            <a:r>
              <a:rPr lang="en-US" sz="19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222222"/>
                </a:solidFill>
                <a:effectLst/>
              </a:rPr>
              <a:t>elevilor</a:t>
            </a:r>
            <a:endParaRPr lang="en-US" sz="1900" b="0" i="0" dirty="0">
              <a:solidFill>
                <a:srgbClr val="222222"/>
              </a:solidFill>
              <a:effectLst/>
            </a:endParaRPr>
          </a:p>
          <a:p>
            <a:pPr marL="0" indent="0" algn="l" rtl="0" latinLnBrk="0">
              <a:spcBef>
                <a:spcPts val="1000"/>
              </a:spcBef>
              <a:spcAft>
                <a:spcPts val="0"/>
              </a:spcAft>
            </a:pPr>
            <a:r>
              <a:rPr lang="en-US" sz="1900" b="0" i="0" dirty="0">
                <a:solidFill>
                  <a:srgbClr val="222222"/>
                </a:solidFill>
                <a:effectLst/>
              </a:rPr>
              <a:t> </a:t>
            </a:r>
            <a:r>
              <a:rPr lang="en-US" sz="1900" b="1" i="0" dirty="0">
                <a:solidFill>
                  <a:srgbClr val="222222"/>
                </a:solidFill>
                <a:effectLst/>
              </a:rPr>
              <a:t>ORDIN nr. 6152/31.08.2023 </a:t>
            </a:r>
            <a:r>
              <a:rPr lang="en-US" sz="1900" b="1" i="0" dirty="0">
                <a:solidFill>
                  <a:srgbClr val="000000"/>
                </a:solidFill>
                <a:effectLst/>
              </a:rPr>
              <a:t> 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pentru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modificarea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Anexei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nr. 1, a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Anexei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nr. 2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și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a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Anexei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nr. 3  la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Ordinul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ministrului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educației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cercetării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tineretului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și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sportului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  nr. 5219/2010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privind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recunoașterea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şi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echivalarea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rezultatelor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obținute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la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examene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cu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recunoaștere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internațională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pentru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certificarea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competențelor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lingvistice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în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limbi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străine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şi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la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examene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cu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recunoaștere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europeană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pentru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certificarea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competențelor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digitale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cu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probele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de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evaluare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a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competențelor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lingvistice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într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-o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limbă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de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circulație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internațională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studiată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pe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parcursul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învățământului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liceal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respectiv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de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evaluare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a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competențelor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digitale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, din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cadrul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examenului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de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bacalaureat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, cu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modificările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și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completările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rgbClr val="000000"/>
                </a:solidFill>
                <a:effectLst/>
              </a:rPr>
              <a:t>ulterioare</a:t>
            </a:r>
            <a:br>
              <a:rPr lang="en-US" sz="1900" dirty="0"/>
            </a:br>
            <a:endParaRPr lang="en-US" sz="1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045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5C8B7-3C54-4835-8B98-53D57D597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3600" b="1" dirty="0"/>
              <a:t>Rezultate la examenele </a:t>
            </a:r>
            <a:r>
              <a:rPr lang="ro-RO" sz="3600" b="1" dirty="0" err="1"/>
              <a:t>naţionale</a:t>
            </a:r>
            <a:r>
              <a:rPr lang="en-US" sz="3600" b="1" dirty="0"/>
              <a:t> 2022-2023</a:t>
            </a:r>
            <a:br>
              <a:rPr lang="ro-RO" sz="3600" b="1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F630A-23DE-4734-8578-6CCE42655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33" y="1188720"/>
            <a:ext cx="11472334" cy="4921368"/>
          </a:xfrm>
        </p:spPr>
        <p:txBody>
          <a:bodyPr/>
          <a:lstStyle/>
          <a:p>
            <a:r>
              <a:rPr lang="en-US" dirty="0" err="1"/>
              <a:t>Bacalaureat</a:t>
            </a:r>
            <a:r>
              <a:rPr lang="en-US" dirty="0"/>
              <a:t> 2023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Titularizare</a:t>
            </a:r>
            <a:r>
              <a:rPr lang="en-US" dirty="0"/>
              <a:t> 2023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1FB5C09-0504-45FC-8A04-6D1367DD5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456547"/>
              </p:ext>
            </p:extLst>
          </p:nvPr>
        </p:nvGraphicFramePr>
        <p:xfrm>
          <a:off x="728132" y="4661206"/>
          <a:ext cx="10515604" cy="14488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7982">
                  <a:extLst>
                    <a:ext uri="{9D8B030D-6E8A-4147-A177-3AD203B41FA5}">
                      <a16:colId xmlns:a16="http://schemas.microsoft.com/office/drawing/2014/main" val="3054540535"/>
                    </a:ext>
                  </a:extLst>
                </a:gridCol>
                <a:gridCol w="477982">
                  <a:extLst>
                    <a:ext uri="{9D8B030D-6E8A-4147-A177-3AD203B41FA5}">
                      <a16:colId xmlns:a16="http://schemas.microsoft.com/office/drawing/2014/main" val="576569668"/>
                    </a:ext>
                  </a:extLst>
                </a:gridCol>
                <a:gridCol w="477982">
                  <a:extLst>
                    <a:ext uri="{9D8B030D-6E8A-4147-A177-3AD203B41FA5}">
                      <a16:colId xmlns:a16="http://schemas.microsoft.com/office/drawing/2014/main" val="1303175665"/>
                    </a:ext>
                  </a:extLst>
                </a:gridCol>
                <a:gridCol w="477982">
                  <a:extLst>
                    <a:ext uri="{9D8B030D-6E8A-4147-A177-3AD203B41FA5}">
                      <a16:colId xmlns:a16="http://schemas.microsoft.com/office/drawing/2014/main" val="754920750"/>
                    </a:ext>
                  </a:extLst>
                </a:gridCol>
                <a:gridCol w="477982">
                  <a:extLst>
                    <a:ext uri="{9D8B030D-6E8A-4147-A177-3AD203B41FA5}">
                      <a16:colId xmlns:a16="http://schemas.microsoft.com/office/drawing/2014/main" val="3872694308"/>
                    </a:ext>
                  </a:extLst>
                </a:gridCol>
                <a:gridCol w="477982">
                  <a:extLst>
                    <a:ext uri="{9D8B030D-6E8A-4147-A177-3AD203B41FA5}">
                      <a16:colId xmlns:a16="http://schemas.microsoft.com/office/drawing/2014/main" val="2290125435"/>
                    </a:ext>
                  </a:extLst>
                </a:gridCol>
                <a:gridCol w="477982">
                  <a:extLst>
                    <a:ext uri="{9D8B030D-6E8A-4147-A177-3AD203B41FA5}">
                      <a16:colId xmlns:a16="http://schemas.microsoft.com/office/drawing/2014/main" val="3965108861"/>
                    </a:ext>
                  </a:extLst>
                </a:gridCol>
                <a:gridCol w="477982">
                  <a:extLst>
                    <a:ext uri="{9D8B030D-6E8A-4147-A177-3AD203B41FA5}">
                      <a16:colId xmlns:a16="http://schemas.microsoft.com/office/drawing/2014/main" val="3232310219"/>
                    </a:ext>
                  </a:extLst>
                </a:gridCol>
                <a:gridCol w="477982">
                  <a:extLst>
                    <a:ext uri="{9D8B030D-6E8A-4147-A177-3AD203B41FA5}">
                      <a16:colId xmlns:a16="http://schemas.microsoft.com/office/drawing/2014/main" val="792283859"/>
                    </a:ext>
                  </a:extLst>
                </a:gridCol>
                <a:gridCol w="477982">
                  <a:extLst>
                    <a:ext uri="{9D8B030D-6E8A-4147-A177-3AD203B41FA5}">
                      <a16:colId xmlns:a16="http://schemas.microsoft.com/office/drawing/2014/main" val="3881850103"/>
                    </a:ext>
                  </a:extLst>
                </a:gridCol>
                <a:gridCol w="477982">
                  <a:extLst>
                    <a:ext uri="{9D8B030D-6E8A-4147-A177-3AD203B41FA5}">
                      <a16:colId xmlns:a16="http://schemas.microsoft.com/office/drawing/2014/main" val="3712309533"/>
                    </a:ext>
                  </a:extLst>
                </a:gridCol>
                <a:gridCol w="477982">
                  <a:extLst>
                    <a:ext uri="{9D8B030D-6E8A-4147-A177-3AD203B41FA5}">
                      <a16:colId xmlns:a16="http://schemas.microsoft.com/office/drawing/2014/main" val="3224945393"/>
                    </a:ext>
                  </a:extLst>
                </a:gridCol>
                <a:gridCol w="477982">
                  <a:extLst>
                    <a:ext uri="{9D8B030D-6E8A-4147-A177-3AD203B41FA5}">
                      <a16:colId xmlns:a16="http://schemas.microsoft.com/office/drawing/2014/main" val="110338406"/>
                    </a:ext>
                  </a:extLst>
                </a:gridCol>
                <a:gridCol w="477982">
                  <a:extLst>
                    <a:ext uri="{9D8B030D-6E8A-4147-A177-3AD203B41FA5}">
                      <a16:colId xmlns:a16="http://schemas.microsoft.com/office/drawing/2014/main" val="2228601608"/>
                    </a:ext>
                  </a:extLst>
                </a:gridCol>
                <a:gridCol w="477982">
                  <a:extLst>
                    <a:ext uri="{9D8B030D-6E8A-4147-A177-3AD203B41FA5}">
                      <a16:colId xmlns:a16="http://schemas.microsoft.com/office/drawing/2014/main" val="612226811"/>
                    </a:ext>
                  </a:extLst>
                </a:gridCol>
                <a:gridCol w="477982">
                  <a:extLst>
                    <a:ext uri="{9D8B030D-6E8A-4147-A177-3AD203B41FA5}">
                      <a16:colId xmlns:a16="http://schemas.microsoft.com/office/drawing/2014/main" val="1141748149"/>
                    </a:ext>
                  </a:extLst>
                </a:gridCol>
                <a:gridCol w="477982">
                  <a:extLst>
                    <a:ext uri="{9D8B030D-6E8A-4147-A177-3AD203B41FA5}">
                      <a16:colId xmlns:a16="http://schemas.microsoft.com/office/drawing/2014/main" val="3799721385"/>
                    </a:ext>
                  </a:extLst>
                </a:gridCol>
                <a:gridCol w="477982">
                  <a:extLst>
                    <a:ext uri="{9D8B030D-6E8A-4147-A177-3AD203B41FA5}">
                      <a16:colId xmlns:a16="http://schemas.microsoft.com/office/drawing/2014/main" val="1452075976"/>
                    </a:ext>
                  </a:extLst>
                </a:gridCol>
                <a:gridCol w="477982">
                  <a:extLst>
                    <a:ext uri="{9D8B030D-6E8A-4147-A177-3AD203B41FA5}">
                      <a16:colId xmlns:a16="http://schemas.microsoft.com/office/drawing/2014/main" val="416584034"/>
                    </a:ext>
                  </a:extLst>
                </a:gridCol>
                <a:gridCol w="477982">
                  <a:extLst>
                    <a:ext uri="{9D8B030D-6E8A-4147-A177-3AD203B41FA5}">
                      <a16:colId xmlns:a16="http://schemas.microsoft.com/office/drawing/2014/main" val="3295013296"/>
                    </a:ext>
                  </a:extLst>
                </a:gridCol>
                <a:gridCol w="477982">
                  <a:extLst>
                    <a:ext uri="{9D8B030D-6E8A-4147-A177-3AD203B41FA5}">
                      <a16:colId xmlns:a16="http://schemas.microsoft.com/office/drawing/2014/main" val="1400432358"/>
                    </a:ext>
                  </a:extLst>
                </a:gridCol>
                <a:gridCol w="477982">
                  <a:extLst>
                    <a:ext uri="{9D8B030D-6E8A-4147-A177-3AD203B41FA5}">
                      <a16:colId xmlns:a16="http://schemas.microsoft.com/office/drawing/2014/main" val="3545249619"/>
                    </a:ext>
                  </a:extLst>
                </a:gridCol>
              </a:tblGrid>
              <a:tr h="74684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Nr. cand. cu nota 5.00-5.49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Nr. cand. cu nota 5.00-5.49 %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Nr. cand. cu nota 5.50-5.99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Nr. cand. cu nota 5.50-5.99 %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Nr. cand. cu nota 6.00-6.49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Nr. cand. cu nota 6.00-6.49 %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Nr. cand. cu nota 6.50-6.99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Nr. cand. cu nota 6.50-6.99 %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Nr. cand. cu nota 7.00-7.49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Nr. cand. cu nota 7.00-7.49 %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Nr. cand. cu nota 7.50-7.99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Nr. cand. cu nota 7.50-7.99 %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Nr. cand. cu nota 8.00-8.49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Nr. cand. cu nota 8.00-8.49 %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Nr. cand. cu nota 8.50-8.99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Nr. cand. cu nota 8.50-8.99 %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Nr. cand. cu nota 9.00-9.49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Nr. cand. cu nota 9.00-9.49 %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Nr. cand. cu nota 9.50-9.99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Nr. cand. cu nota 9.50-9.99 %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Nr. cand. cu nota 10 %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extLst>
                  <a:ext uri="{0D108BD9-81ED-4DB2-BD59-A6C34878D82A}">
                    <a16:rowId xmlns:a16="http://schemas.microsoft.com/office/drawing/2014/main" val="2389069159"/>
                  </a:ext>
                </a:extLst>
              </a:tr>
              <a:tr h="40329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5.71%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4.50%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5.02%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4.33%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13.67%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11.07%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13.49%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13.15%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10.55%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7.44%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1.21%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extLst>
                  <a:ext uri="{0D108BD9-81ED-4DB2-BD59-A6C34878D82A}">
                    <a16:rowId xmlns:a16="http://schemas.microsoft.com/office/drawing/2014/main" val="2664490995"/>
                  </a:ext>
                </a:extLst>
              </a:tr>
              <a:tr h="14936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extLst>
                  <a:ext uri="{0D108BD9-81ED-4DB2-BD59-A6C34878D82A}">
                    <a16:rowId xmlns:a16="http://schemas.microsoft.com/office/drawing/2014/main" val="3272712083"/>
                  </a:ext>
                </a:extLst>
              </a:tr>
              <a:tr h="14936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b"/>
                </a:tc>
                <a:extLst>
                  <a:ext uri="{0D108BD9-81ED-4DB2-BD59-A6C34878D82A}">
                    <a16:rowId xmlns:a16="http://schemas.microsoft.com/office/drawing/2014/main" val="150765962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A2745FF-DEF8-413D-BF6B-9E27C72FB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921097"/>
              </p:ext>
            </p:extLst>
          </p:nvPr>
        </p:nvGraphicFramePr>
        <p:xfrm>
          <a:off x="728132" y="3385407"/>
          <a:ext cx="10515604" cy="9594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189">
                  <a:extLst>
                    <a:ext uri="{9D8B030D-6E8A-4147-A177-3AD203B41FA5}">
                      <a16:colId xmlns:a16="http://schemas.microsoft.com/office/drawing/2014/main" val="402149598"/>
                    </a:ext>
                  </a:extLst>
                </a:gridCol>
                <a:gridCol w="217231">
                  <a:extLst>
                    <a:ext uri="{9D8B030D-6E8A-4147-A177-3AD203B41FA5}">
                      <a16:colId xmlns:a16="http://schemas.microsoft.com/office/drawing/2014/main" val="519672160"/>
                    </a:ext>
                  </a:extLst>
                </a:gridCol>
                <a:gridCol w="257459">
                  <a:extLst>
                    <a:ext uri="{9D8B030D-6E8A-4147-A177-3AD203B41FA5}">
                      <a16:colId xmlns:a16="http://schemas.microsoft.com/office/drawing/2014/main" val="2610409047"/>
                    </a:ext>
                  </a:extLst>
                </a:gridCol>
                <a:gridCol w="386189">
                  <a:extLst>
                    <a:ext uri="{9D8B030D-6E8A-4147-A177-3AD203B41FA5}">
                      <a16:colId xmlns:a16="http://schemas.microsoft.com/office/drawing/2014/main" val="1005598708"/>
                    </a:ext>
                  </a:extLst>
                </a:gridCol>
                <a:gridCol w="386189">
                  <a:extLst>
                    <a:ext uri="{9D8B030D-6E8A-4147-A177-3AD203B41FA5}">
                      <a16:colId xmlns:a16="http://schemas.microsoft.com/office/drawing/2014/main" val="2873443062"/>
                    </a:ext>
                  </a:extLst>
                </a:gridCol>
                <a:gridCol w="386189">
                  <a:extLst>
                    <a:ext uri="{9D8B030D-6E8A-4147-A177-3AD203B41FA5}">
                      <a16:colId xmlns:a16="http://schemas.microsoft.com/office/drawing/2014/main" val="795213375"/>
                    </a:ext>
                  </a:extLst>
                </a:gridCol>
                <a:gridCol w="386189">
                  <a:extLst>
                    <a:ext uri="{9D8B030D-6E8A-4147-A177-3AD203B41FA5}">
                      <a16:colId xmlns:a16="http://schemas.microsoft.com/office/drawing/2014/main" val="901396063"/>
                    </a:ext>
                  </a:extLst>
                </a:gridCol>
                <a:gridCol w="386189">
                  <a:extLst>
                    <a:ext uri="{9D8B030D-6E8A-4147-A177-3AD203B41FA5}">
                      <a16:colId xmlns:a16="http://schemas.microsoft.com/office/drawing/2014/main" val="255038901"/>
                    </a:ext>
                  </a:extLst>
                </a:gridCol>
                <a:gridCol w="386189">
                  <a:extLst>
                    <a:ext uri="{9D8B030D-6E8A-4147-A177-3AD203B41FA5}">
                      <a16:colId xmlns:a16="http://schemas.microsoft.com/office/drawing/2014/main" val="2992887555"/>
                    </a:ext>
                  </a:extLst>
                </a:gridCol>
                <a:gridCol w="386189">
                  <a:extLst>
                    <a:ext uri="{9D8B030D-6E8A-4147-A177-3AD203B41FA5}">
                      <a16:colId xmlns:a16="http://schemas.microsoft.com/office/drawing/2014/main" val="3012438633"/>
                    </a:ext>
                  </a:extLst>
                </a:gridCol>
                <a:gridCol w="386189">
                  <a:extLst>
                    <a:ext uri="{9D8B030D-6E8A-4147-A177-3AD203B41FA5}">
                      <a16:colId xmlns:a16="http://schemas.microsoft.com/office/drawing/2014/main" val="3616335409"/>
                    </a:ext>
                  </a:extLst>
                </a:gridCol>
                <a:gridCol w="386189">
                  <a:extLst>
                    <a:ext uri="{9D8B030D-6E8A-4147-A177-3AD203B41FA5}">
                      <a16:colId xmlns:a16="http://schemas.microsoft.com/office/drawing/2014/main" val="3560026724"/>
                    </a:ext>
                  </a:extLst>
                </a:gridCol>
                <a:gridCol w="386189">
                  <a:extLst>
                    <a:ext uri="{9D8B030D-6E8A-4147-A177-3AD203B41FA5}">
                      <a16:colId xmlns:a16="http://schemas.microsoft.com/office/drawing/2014/main" val="3115544400"/>
                    </a:ext>
                  </a:extLst>
                </a:gridCol>
                <a:gridCol w="386189">
                  <a:extLst>
                    <a:ext uri="{9D8B030D-6E8A-4147-A177-3AD203B41FA5}">
                      <a16:colId xmlns:a16="http://schemas.microsoft.com/office/drawing/2014/main" val="668120245"/>
                    </a:ext>
                  </a:extLst>
                </a:gridCol>
                <a:gridCol w="386189">
                  <a:extLst>
                    <a:ext uri="{9D8B030D-6E8A-4147-A177-3AD203B41FA5}">
                      <a16:colId xmlns:a16="http://schemas.microsoft.com/office/drawing/2014/main" val="1111881384"/>
                    </a:ext>
                  </a:extLst>
                </a:gridCol>
                <a:gridCol w="386189">
                  <a:extLst>
                    <a:ext uri="{9D8B030D-6E8A-4147-A177-3AD203B41FA5}">
                      <a16:colId xmlns:a16="http://schemas.microsoft.com/office/drawing/2014/main" val="979959942"/>
                    </a:ext>
                  </a:extLst>
                </a:gridCol>
                <a:gridCol w="386189">
                  <a:extLst>
                    <a:ext uri="{9D8B030D-6E8A-4147-A177-3AD203B41FA5}">
                      <a16:colId xmlns:a16="http://schemas.microsoft.com/office/drawing/2014/main" val="3136931491"/>
                    </a:ext>
                  </a:extLst>
                </a:gridCol>
                <a:gridCol w="386189">
                  <a:extLst>
                    <a:ext uri="{9D8B030D-6E8A-4147-A177-3AD203B41FA5}">
                      <a16:colId xmlns:a16="http://schemas.microsoft.com/office/drawing/2014/main" val="3090530154"/>
                    </a:ext>
                  </a:extLst>
                </a:gridCol>
                <a:gridCol w="386189">
                  <a:extLst>
                    <a:ext uri="{9D8B030D-6E8A-4147-A177-3AD203B41FA5}">
                      <a16:colId xmlns:a16="http://schemas.microsoft.com/office/drawing/2014/main" val="1035367865"/>
                    </a:ext>
                  </a:extLst>
                </a:gridCol>
                <a:gridCol w="386189">
                  <a:extLst>
                    <a:ext uri="{9D8B030D-6E8A-4147-A177-3AD203B41FA5}">
                      <a16:colId xmlns:a16="http://schemas.microsoft.com/office/drawing/2014/main" val="2623713364"/>
                    </a:ext>
                  </a:extLst>
                </a:gridCol>
                <a:gridCol w="386189">
                  <a:extLst>
                    <a:ext uri="{9D8B030D-6E8A-4147-A177-3AD203B41FA5}">
                      <a16:colId xmlns:a16="http://schemas.microsoft.com/office/drawing/2014/main" val="2669631636"/>
                    </a:ext>
                  </a:extLst>
                </a:gridCol>
                <a:gridCol w="386189">
                  <a:extLst>
                    <a:ext uri="{9D8B030D-6E8A-4147-A177-3AD203B41FA5}">
                      <a16:colId xmlns:a16="http://schemas.microsoft.com/office/drawing/2014/main" val="1803182905"/>
                    </a:ext>
                  </a:extLst>
                </a:gridCol>
                <a:gridCol w="386189">
                  <a:extLst>
                    <a:ext uri="{9D8B030D-6E8A-4147-A177-3AD203B41FA5}">
                      <a16:colId xmlns:a16="http://schemas.microsoft.com/office/drawing/2014/main" val="2817813337"/>
                    </a:ext>
                  </a:extLst>
                </a:gridCol>
                <a:gridCol w="386189">
                  <a:extLst>
                    <a:ext uri="{9D8B030D-6E8A-4147-A177-3AD203B41FA5}">
                      <a16:colId xmlns:a16="http://schemas.microsoft.com/office/drawing/2014/main" val="822716313"/>
                    </a:ext>
                  </a:extLst>
                </a:gridCol>
                <a:gridCol w="386189">
                  <a:extLst>
                    <a:ext uri="{9D8B030D-6E8A-4147-A177-3AD203B41FA5}">
                      <a16:colId xmlns:a16="http://schemas.microsoft.com/office/drawing/2014/main" val="3849346678"/>
                    </a:ext>
                  </a:extLst>
                </a:gridCol>
                <a:gridCol w="386189">
                  <a:extLst>
                    <a:ext uri="{9D8B030D-6E8A-4147-A177-3AD203B41FA5}">
                      <a16:colId xmlns:a16="http://schemas.microsoft.com/office/drawing/2014/main" val="2192598837"/>
                    </a:ext>
                  </a:extLst>
                </a:gridCol>
                <a:gridCol w="386189">
                  <a:extLst>
                    <a:ext uri="{9D8B030D-6E8A-4147-A177-3AD203B41FA5}">
                      <a16:colId xmlns:a16="http://schemas.microsoft.com/office/drawing/2014/main" val="297261544"/>
                    </a:ext>
                  </a:extLst>
                </a:gridCol>
                <a:gridCol w="386189">
                  <a:extLst>
                    <a:ext uri="{9D8B030D-6E8A-4147-A177-3AD203B41FA5}">
                      <a16:colId xmlns:a16="http://schemas.microsoft.com/office/drawing/2014/main" val="2842763899"/>
                    </a:ext>
                  </a:extLst>
                </a:gridCol>
              </a:tblGrid>
              <a:tr h="6335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Disciplina examen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Candidati prezenti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Retrasi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Nr. candidati cu note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Nr. cand. cu nota &lt; 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Nr. cand. cu nota &lt; 5 %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Nr. cand. cu nota 5 - 7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Nr. cand. cu nota 5 - 7 %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Nr. cand. cu nota &gt; 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Nr. cand. cu nota &gt; 7 %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Nr. cand. cu nota 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Nr. cand. cu nota 1 %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Nr. cand. cu nota 1.01-1.49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Nr. cand. cu nota 1.01-1.49 %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Nr. cand. cu nota 1.50-1.99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Nr. cand. cu nota 1.50-1.99 %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Nr. cand. cu nota 2.00-2.49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Nr. cand. cu nota 2.00-2.49 %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Nr. cand. cu nota 2.50-2.99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Nr. cand. cu nota 2.50-2.99 %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Nr. cand. cu nota 3.00-3.49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Nr. cand. cu nota 3.00-3.49 %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Nr. cand. cu nota 3.50-3.99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Nr. cand. cu nota 3.50-3.99 %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Nr. cand. cu nota 4.00-4.49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Nr. cand. cu nota 4.00-4.49 %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Nr. cand. cu nota 4.50-4.99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Nr. cand. cu nota 4.50-4.99 %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extLst>
                  <a:ext uri="{0D108BD9-81ED-4DB2-BD59-A6C34878D82A}">
                    <a16:rowId xmlns:a16="http://schemas.microsoft.com/office/drawing/2014/main" val="1099821744"/>
                  </a:ext>
                </a:extLst>
              </a:tr>
              <a:tr h="3258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BIOLOGIE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578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9.86%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19.55%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70.59%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.17%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.35%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.17%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.52%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.87%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1.56%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2.42%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3.11%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.69%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4" marR="6034" marT="6034" marB="0" anchor="b"/>
                </a:tc>
                <a:extLst>
                  <a:ext uri="{0D108BD9-81ED-4DB2-BD59-A6C34878D82A}">
                    <a16:rowId xmlns:a16="http://schemas.microsoft.com/office/drawing/2014/main" val="255781017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C3169BB-A505-4351-8CD3-1F17DC60D1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94521"/>
              </p:ext>
            </p:extLst>
          </p:nvPr>
        </p:nvGraphicFramePr>
        <p:xfrm>
          <a:off x="728132" y="1589269"/>
          <a:ext cx="10515597" cy="11529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1787">
                  <a:extLst>
                    <a:ext uri="{9D8B030D-6E8A-4147-A177-3AD203B41FA5}">
                      <a16:colId xmlns:a16="http://schemas.microsoft.com/office/drawing/2014/main" val="1353282634"/>
                    </a:ext>
                  </a:extLst>
                </a:gridCol>
                <a:gridCol w="566781">
                  <a:extLst>
                    <a:ext uri="{9D8B030D-6E8A-4147-A177-3AD203B41FA5}">
                      <a16:colId xmlns:a16="http://schemas.microsoft.com/office/drawing/2014/main" val="3477366901"/>
                    </a:ext>
                  </a:extLst>
                </a:gridCol>
                <a:gridCol w="566781">
                  <a:extLst>
                    <a:ext uri="{9D8B030D-6E8A-4147-A177-3AD203B41FA5}">
                      <a16:colId xmlns:a16="http://schemas.microsoft.com/office/drawing/2014/main" val="3624486605"/>
                    </a:ext>
                  </a:extLst>
                </a:gridCol>
                <a:gridCol w="1242095">
                  <a:extLst>
                    <a:ext uri="{9D8B030D-6E8A-4147-A177-3AD203B41FA5}">
                      <a16:colId xmlns:a16="http://schemas.microsoft.com/office/drawing/2014/main" val="1693789454"/>
                    </a:ext>
                  </a:extLst>
                </a:gridCol>
                <a:gridCol w="566781">
                  <a:extLst>
                    <a:ext uri="{9D8B030D-6E8A-4147-A177-3AD203B41FA5}">
                      <a16:colId xmlns:a16="http://schemas.microsoft.com/office/drawing/2014/main" val="685181983"/>
                    </a:ext>
                  </a:extLst>
                </a:gridCol>
                <a:gridCol w="566781">
                  <a:extLst>
                    <a:ext uri="{9D8B030D-6E8A-4147-A177-3AD203B41FA5}">
                      <a16:colId xmlns:a16="http://schemas.microsoft.com/office/drawing/2014/main" val="3072543639"/>
                    </a:ext>
                  </a:extLst>
                </a:gridCol>
                <a:gridCol w="566781">
                  <a:extLst>
                    <a:ext uri="{9D8B030D-6E8A-4147-A177-3AD203B41FA5}">
                      <a16:colId xmlns:a16="http://schemas.microsoft.com/office/drawing/2014/main" val="4017636647"/>
                    </a:ext>
                  </a:extLst>
                </a:gridCol>
                <a:gridCol w="566781">
                  <a:extLst>
                    <a:ext uri="{9D8B030D-6E8A-4147-A177-3AD203B41FA5}">
                      <a16:colId xmlns:a16="http://schemas.microsoft.com/office/drawing/2014/main" val="617610239"/>
                    </a:ext>
                  </a:extLst>
                </a:gridCol>
                <a:gridCol w="566781">
                  <a:extLst>
                    <a:ext uri="{9D8B030D-6E8A-4147-A177-3AD203B41FA5}">
                      <a16:colId xmlns:a16="http://schemas.microsoft.com/office/drawing/2014/main" val="2468752931"/>
                    </a:ext>
                  </a:extLst>
                </a:gridCol>
                <a:gridCol w="566781">
                  <a:extLst>
                    <a:ext uri="{9D8B030D-6E8A-4147-A177-3AD203B41FA5}">
                      <a16:colId xmlns:a16="http://schemas.microsoft.com/office/drawing/2014/main" val="3329524343"/>
                    </a:ext>
                  </a:extLst>
                </a:gridCol>
                <a:gridCol w="566781">
                  <a:extLst>
                    <a:ext uri="{9D8B030D-6E8A-4147-A177-3AD203B41FA5}">
                      <a16:colId xmlns:a16="http://schemas.microsoft.com/office/drawing/2014/main" val="2502541712"/>
                    </a:ext>
                  </a:extLst>
                </a:gridCol>
                <a:gridCol w="566781">
                  <a:extLst>
                    <a:ext uri="{9D8B030D-6E8A-4147-A177-3AD203B41FA5}">
                      <a16:colId xmlns:a16="http://schemas.microsoft.com/office/drawing/2014/main" val="3205414784"/>
                    </a:ext>
                  </a:extLst>
                </a:gridCol>
                <a:gridCol w="566781">
                  <a:extLst>
                    <a:ext uri="{9D8B030D-6E8A-4147-A177-3AD203B41FA5}">
                      <a16:colId xmlns:a16="http://schemas.microsoft.com/office/drawing/2014/main" val="1046050409"/>
                    </a:ext>
                  </a:extLst>
                </a:gridCol>
                <a:gridCol w="566781">
                  <a:extLst>
                    <a:ext uri="{9D8B030D-6E8A-4147-A177-3AD203B41FA5}">
                      <a16:colId xmlns:a16="http://schemas.microsoft.com/office/drawing/2014/main" val="1776099055"/>
                    </a:ext>
                  </a:extLst>
                </a:gridCol>
                <a:gridCol w="566781">
                  <a:extLst>
                    <a:ext uri="{9D8B030D-6E8A-4147-A177-3AD203B41FA5}">
                      <a16:colId xmlns:a16="http://schemas.microsoft.com/office/drawing/2014/main" val="2395152262"/>
                    </a:ext>
                  </a:extLst>
                </a:gridCol>
                <a:gridCol w="566781">
                  <a:extLst>
                    <a:ext uri="{9D8B030D-6E8A-4147-A177-3AD203B41FA5}">
                      <a16:colId xmlns:a16="http://schemas.microsoft.com/office/drawing/2014/main" val="1342180840"/>
                    </a:ext>
                  </a:extLst>
                </a:gridCol>
                <a:gridCol w="566781">
                  <a:extLst>
                    <a:ext uri="{9D8B030D-6E8A-4147-A177-3AD203B41FA5}">
                      <a16:colId xmlns:a16="http://schemas.microsoft.com/office/drawing/2014/main" val="1524279748"/>
                    </a:ext>
                  </a:extLst>
                </a:gridCol>
              </a:tblGrid>
              <a:tr h="1248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Forma de invatamant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Tipul probei (obligatoriu sau la alegere)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Initiala probei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Disciplina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Fel examinare  (scris, competențe)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Candidati inscrisi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Candidati reusiti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vert="vert270" anchor="ctr"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Din care cu note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Numar de candidati respinsi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Numar candidati neprezentati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Numar candidati eliminati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ctr"/>
                </a:tc>
                <a:extLst>
                  <a:ext uri="{0D108BD9-81ED-4DB2-BD59-A6C34878D82A}">
                    <a16:rowId xmlns:a16="http://schemas.microsoft.com/office/drawing/2014/main" val="3070531492"/>
                  </a:ext>
                </a:extLst>
              </a:tr>
              <a:tr h="406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5 - 5.99 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Incepator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Calif.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6 - 6.99 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Mediu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7 - 7.99 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Avansat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8 - 8.99 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Experim.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9 - 9.99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 -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Admis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320352"/>
                  </a:ext>
                </a:extLst>
              </a:tr>
              <a:tr h="3075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Zi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Alegere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E)d)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Biologie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Scris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42515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32532 (79,84%)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6214 (19,1%)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6089 (18,72%)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6052 (18,6%)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6626 (20,37%)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6449 (19,82%)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1102 (3,39%)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2859 (8,79%)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8201 (20,13%)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1771 (4,17%)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11 (0,03%)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extLst>
                  <a:ext uri="{0D108BD9-81ED-4DB2-BD59-A6C34878D82A}">
                    <a16:rowId xmlns:a16="http://schemas.microsoft.com/office/drawing/2014/main" val="301907794"/>
                  </a:ext>
                </a:extLst>
              </a:tr>
              <a:tr h="3075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Seral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Alegere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E)d)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Biologie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Scris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1367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429 (47,25%)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148 (34,5%)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124 (28,9%)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73 (17,02%)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59 (13,75%)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24 (5,59%)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 (0,23%)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141 (32,87%)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478 (52,64%)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459 (33,58%)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 (0,11%)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extLst>
                  <a:ext uri="{0D108BD9-81ED-4DB2-BD59-A6C34878D82A}">
                    <a16:rowId xmlns:a16="http://schemas.microsoft.com/office/drawing/2014/main" val="893781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545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89276-584C-4F18-A71F-4285BC3AFEB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o-RO" b="1" dirty="0">
                <a:solidFill>
                  <a:schemeClr val="tx1"/>
                </a:solidFill>
              </a:rPr>
              <a:t>Documente </a:t>
            </a:r>
            <a:r>
              <a:rPr lang="ro-RO" b="1" dirty="0" err="1">
                <a:solidFill>
                  <a:schemeClr val="tx1"/>
                </a:solidFill>
              </a:rPr>
              <a:t>şcolare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53485-DF3E-4461-8D5F-60054CED94E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ro-RO" altLang="ro-RO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altLang="ro-RO" b="1" dirty="0">
                <a:latin typeface="Arial" panose="020B0604020202020204" pitchFamily="34" charset="0"/>
                <a:cs typeface="Arial" panose="020B0604020202020204" pitchFamily="34" charset="0"/>
              </a:rPr>
              <a:t>lanuri-cadru</a:t>
            </a:r>
            <a:endParaRPr lang="ro-RO" altLang="ro-R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o-RO" altLang="ro-R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o-RO" altLang="ro-RO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altLang="ro-RO" b="1" dirty="0">
                <a:latin typeface="Arial" panose="020B0604020202020204" pitchFamily="34" charset="0"/>
                <a:cs typeface="Arial" panose="020B0604020202020204" pitchFamily="34" charset="0"/>
              </a:rPr>
              <a:t>rograme şcolare de trunchi comun şi programe şcolare pt. cursuri opţionale oferta naţională</a:t>
            </a:r>
            <a:r>
              <a:rPr lang="ro-RO" altLang="ro-RO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ro-RO" altLang="ro-R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o-RO" altLang="ro-RO" b="1" dirty="0">
                <a:latin typeface="Arial" panose="020B0604020202020204" pitchFamily="34" charset="0"/>
                <a:cs typeface="Arial" panose="020B0604020202020204" pitchFamily="34" charset="0"/>
              </a:rPr>
              <a:t>Manuale </a:t>
            </a:r>
            <a:r>
              <a:rPr lang="ro-RO" altLang="ro-RO" b="1" dirty="0" err="1">
                <a:latin typeface="Arial" panose="020B0604020202020204" pitchFamily="34" charset="0"/>
                <a:cs typeface="Arial" panose="020B0604020202020204" pitchFamily="34" charset="0"/>
              </a:rPr>
              <a:t>şcolare</a:t>
            </a:r>
            <a:r>
              <a:rPr lang="it-IT" altLang="ro-RO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126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7A4AF-6A0D-47F9-957E-CF2C6B78480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o-RO" sz="3100" b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Planuri-cadru, cursuri de zi</a:t>
            </a:r>
            <a:r>
              <a:rPr lang="en-US" sz="3100" b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</a:t>
            </a:r>
            <a:r>
              <a:rPr lang="en-US" sz="3100" b="1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o-RO" sz="3100" b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învățământ gimnazial</a:t>
            </a:r>
            <a:endParaRPr lang="en-US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1EEC5-6CF7-4374-AE24-88B27EB66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240030" indent="-240030">
              <a:spcBef>
                <a:spcPts val="930"/>
              </a:spcBef>
              <a:buFont typeface="Wingdings 3" charset="2"/>
              <a:buChar char=""/>
              <a:defRPr/>
            </a:pPr>
            <a:r>
              <a:rPr lang="en-US" altLang="zh-CN" dirty="0">
                <a:latin typeface="Trebuchet MS" panose="020B0603020202020204" pitchFamily="34" charset="0"/>
                <a:ea typeface="Calibri" pitchFamily="34" charset="0"/>
                <a:cs typeface="Arial" panose="020B0604020202020204" pitchFamily="34" charset="0"/>
              </a:rPr>
              <a:t>P</a:t>
            </a:r>
            <a:r>
              <a:rPr lang="ro-RO" altLang="zh-CN" dirty="0">
                <a:latin typeface="Trebuchet MS" panose="020B0603020202020204" pitchFamily="34" charset="0"/>
                <a:ea typeface="Calibri" pitchFamily="34" charset="0"/>
                <a:cs typeface="Arial" panose="020B0604020202020204" pitchFamily="34" charset="0"/>
              </a:rPr>
              <a:t>lanuri - cadru pentru învățământul gimnazial</a:t>
            </a:r>
            <a:r>
              <a:rPr lang="ro-RO" altLang="zh-CN" i="1" dirty="0">
                <a:latin typeface="Trebuchet MS" panose="020B0603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ro-RO" altLang="zh-CN" dirty="0">
                <a:latin typeface="Trebuchet MS" panose="020B0603020202020204" pitchFamily="34" charset="0"/>
                <a:ea typeface="Calibri" pitchFamily="34" charset="0"/>
                <a:cs typeface="Arial" panose="020B0604020202020204" pitchFamily="34" charset="0"/>
              </a:rPr>
              <a:t>aprobate</a:t>
            </a:r>
            <a:r>
              <a:rPr lang="ro-RO" altLang="zh-CN" i="1" dirty="0">
                <a:latin typeface="Trebuchet MS" panose="020B0603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ro-RO" altLang="zh-CN" dirty="0">
                <a:latin typeface="Trebuchet MS" panose="020B0603020202020204" pitchFamily="34" charset="0"/>
                <a:ea typeface="Calibri" pitchFamily="34" charset="0"/>
                <a:cs typeface="Arial" panose="020B0604020202020204" pitchFamily="34" charset="0"/>
              </a:rPr>
              <a:t>prin OMENCS nr. 3590/5.04.2016,</a:t>
            </a:r>
            <a:r>
              <a:rPr lang="en-US" altLang="zh-CN" dirty="0">
                <a:latin typeface="Trebuchet MS" panose="020B0603020202020204" pitchFamily="34" charset="0"/>
                <a:ea typeface="Calibri" pitchFamily="34" charset="0"/>
                <a:cs typeface="Arial" panose="020B0604020202020204" pitchFamily="34" charset="0"/>
              </a:rPr>
              <a:t> cu </a:t>
            </a:r>
            <a:r>
              <a:rPr lang="en-US" altLang="zh-CN" dirty="0" err="1">
                <a:latin typeface="Trebuchet MS" panose="020B0603020202020204" pitchFamily="34" charset="0"/>
                <a:ea typeface="Calibri" pitchFamily="34" charset="0"/>
                <a:cs typeface="Arial" panose="020B0604020202020204" pitchFamily="34" charset="0"/>
              </a:rPr>
              <a:t>modific</a:t>
            </a:r>
            <a:r>
              <a:rPr lang="ro-RO" altLang="zh-CN" dirty="0" err="1">
                <a:latin typeface="Trebuchet MS" panose="020B0603020202020204" pitchFamily="34" charset="0"/>
                <a:ea typeface="Calibri" pitchFamily="34" charset="0"/>
                <a:cs typeface="Arial" panose="020B0604020202020204" pitchFamily="34" charset="0"/>
              </a:rPr>
              <a:t>ările</a:t>
            </a:r>
            <a:r>
              <a:rPr lang="ro-RO" altLang="zh-CN" dirty="0">
                <a:latin typeface="Trebuchet MS" panose="020B0603020202020204" pitchFamily="34" charset="0"/>
                <a:ea typeface="Calibri" pitchFamily="34" charset="0"/>
                <a:cs typeface="Arial" panose="020B0604020202020204" pitchFamily="34" charset="0"/>
              </a:rPr>
              <a:t> și completările ulterioare (OMEN nr. 4221/1.08.2018 care modifică anexa - opționalul integrat nu mai este obligatoriu)</a:t>
            </a:r>
          </a:p>
          <a:p>
            <a:pPr marL="240030" indent="-240030">
              <a:spcBef>
                <a:spcPts val="930"/>
              </a:spcBef>
              <a:buFont typeface="Wingdings 3" charset="2"/>
              <a:buChar char=""/>
              <a:defRPr/>
            </a:pPr>
            <a:r>
              <a:rPr lang="ro-RO" altLang="zh-CN" dirty="0">
                <a:latin typeface="Trebuchet MS" panose="020B0603020202020204" pitchFamily="34" charset="0"/>
                <a:cs typeface="Arial" panose="020B0604020202020204" pitchFamily="34" charset="0"/>
              </a:rPr>
              <a:t>Planurile-cadru pentru gimnaziu pot fi accesate la adresele:</a:t>
            </a:r>
          </a:p>
          <a:p>
            <a:pPr marL="240030" indent="-240030">
              <a:spcBef>
                <a:spcPts val="930"/>
              </a:spcBef>
              <a:buFont typeface="Wingdings 3" charset="2"/>
              <a:buChar char=""/>
              <a:defRPr/>
            </a:pPr>
            <a:r>
              <a:rPr lang="ro-RO" altLang="zh-CN" sz="2800" dirty="0">
                <a:latin typeface="Trebuchet MS" panose="020B0603020202020204" pitchFamily="34" charset="0"/>
                <a:cs typeface="Times New Roman" pitchFamily="18" charset="0"/>
                <a:hlinkClick r:id="rId2"/>
              </a:rPr>
              <a:t>http://programe.ise.ro/Portals/1/Curriculum/Pl_cadru-actuale/Gimnaziu/OMENCS%203590_5%20apr%202016_Plan-cadru%20de%20%C3%AEnvatamant%20pentru%20gimnaziu.pdf</a:t>
            </a:r>
            <a:endParaRPr lang="ro-RO" altLang="zh-CN" sz="2800" dirty="0">
              <a:latin typeface="Trebuchet MS" panose="020B0603020202020204" pitchFamily="34" charset="0"/>
              <a:cs typeface="Times New Roman" pitchFamily="18" charset="0"/>
            </a:endParaRPr>
          </a:p>
          <a:p>
            <a:pPr marL="240030" indent="-240030">
              <a:spcBef>
                <a:spcPts val="930"/>
              </a:spcBef>
              <a:buFont typeface="Wingdings 3" charset="2"/>
              <a:buChar char=""/>
              <a:defRPr/>
            </a:pPr>
            <a:r>
              <a:rPr lang="ro-RO" altLang="zh-CN" sz="2800" dirty="0">
                <a:latin typeface="Trebuchet MS" panose="020B0603020202020204" pitchFamily="34" charset="0"/>
                <a:cs typeface="Times New Roman" pitchFamily="18" charset="0"/>
                <a:hlinkClick r:id="rId3"/>
              </a:rPr>
              <a:t>http://programe.ise.ro/Portals/1/Curriculum/Pl_cadru-actuale/Gimnaziu/OMEC%203638_2001%20Planuri-cadru%20de%20invatamant%20pentru%20clasele%20a%20V-a%20%E2%80%93%20a%20VIII-a.pdf</a:t>
            </a:r>
            <a:endParaRPr lang="ro-RO" altLang="zh-CN" sz="2800" dirty="0">
              <a:latin typeface="Trebuchet MS" panose="020B0603020202020204" pitchFamily="34" charset="0"/>
              <a:cs typeface="Times New Roman" pitchFamily="18" charset="0"/>
            </a:endParaRPr>
          </a:p>
          <a:p>
            <a:pPr marL="240030" indent="-240030" algn="ctr">
              <a:spcBef>
                <a:spcPts val="930"/>
              </a:spcBef>
              <a:buFont typeface="Wingdings 3" charset="2"/>
              <a:buChar char=""/>
              <a:defRPr/>
            </a:pPr>
            <a:endParaRPr lang="ro-RO" altLang="zh-CN" b="1" dirty="0">
              <a:latin typeface="Trebuchet MS" panose="020B0603020202020204" pitchFamily="34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008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0DFBA-5CD2-4D8D-8811-86E6529B11F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rebuchet MS" panose="020B0603020202020204" pitchFamily="34" charset="0"/>
                <a:cs typeface="Arial" panose="020B0604020202020204" pitchFamily="34" charset="0"/>
              </a:rPr>
              <a:t>P</a:t>
            </a:r>
            <a:r>
              <a:rPr lang="ro-RO" sz="3200" b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lanuri-cadru, cursuri de zi și seral</a:t>
            </a:r>
            <a:r>
              <a:rPr lang="en-US" sz="3200" b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</a:t>
            </a:r>
            <a:r>
              <a:rPr lang="ro-RO" sz="3200" b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învățământ liceal și profesional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1CC00-C66C-474C-89DF-5E22058B9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SzPct val="150000"/>
              <a:defRPr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Ordinul ministrului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educaţiei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nr. 3.410/16.03.2009, privind aprobarea Planurilor-cadru de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învăţământ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pentru clasele a IX-a – a XII-a, filierele teoretică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vocaţională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, cursuri de zi;</a:t>
            </a:r>
          </a:p>
          <a:p>
            <a:pPr marL="342900" indent="-342900">
              <a:buSzPct val="150000"/>
              <a:defRPr/>
            </a:pP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150000"/>
              <a:defRPr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Ordinul ministrului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educaţiei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nr. 3.411/16.03.2009, privind aprobarea Planurilor-cadru de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învăţământ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pentru clasa a IX-a, ciclul inferior al liceului, filiera tehnologică,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învăţământ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de zi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învăţământ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seral;</a:t>
            </a:r>
          </a:p>
          <a:p>
            <a:pPr marL="342900" indent="-342900">
              <a:buSzPct val="150000"/>
              <a:defRPr/>
            </a:pP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150000"/>
              <a:defRPr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Ordinul ministrului educaţiei </a:t>
            </a:r>
            <a:r>
              <a:rPr lang="ro-R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nr. 3.664/13.02.2023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, privind aprobarea Planurilor-cadru de învăţământ pentru clasa a X-a, şcoala de arte şi meserii, pentru clasa a X-a, ciclul infe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rior al liceului, filiera tehnologică, ruta directă de calificare, pentru clasa a XI-a, anul de completare, precum şi pentru clasele a XI-a – a XII-a şi a XII-a/a XIII-a, ciclul superior al liceului, filiera tehnologică, cursuri de zi şi seral.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49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FBA2E-677F-4965-AAF1-92319B7A7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02920" indent="-240030">
              <a:spcBef>
                <a:spcPts val="930"/>
              </a:spcBef>
              <a:buClr>
                <a:srgbClr val="C00000"/>
              </a:buClr>
              <a:buSzPct val="150000"/>
              <a:defRPr/>
            </a:pPr>
            <a:r>
              <a:rPr lang="ro-RO" dirty="0">
                <a:latin typeface="Trebuchet MS" panose="020B0603020202020204" pitchFamily="34" charset="0"/>
                <a:cs typeface="Arial" panose="020B0604020202020204" pitchFamily="34" charset="0"/>
              </a:rPr>
              <a:t>OM </a:t>
            </a:r>
            <a:r>
              <a:rPr lang="en-US" dirty="0">
                <a:latin typeface="Trebuchet MS" panose="020B0603020202020204" pitchFamily="34" charset="0"/>
                <a:cs typeface="Arial" panose="020B0604020202020204" pitchFamily="34" charset="0"/>
              </a:rPr>
              <a:t>nr.</a:t>
            </a:r>
            <a:r>
              <a:rPr lang="ro-RO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rebuchet MS" panose="020B0603020202020204" pitchFamily="34" charset="0"/>
                <a:cs typeface="Arial" panose="020B0604020202020204" pitchFamily="34" charset="0"/>
              </a:rPr>
              <a:t>4051/2006</a:t>
            </a:r>
            <a:r>
              <a:rPr lang="ro-RO" dirty="0">
                <a:latin typeface="Trebuchet MS" panose="020B0603020202020204" pitchFamily="34" charset="0"/>
                <a:cs typeface="Arial" panose="020B0604020202020204" pitchFamily="34" charset="0"/>
              </a:rPr>
              <a:t> pentru aprobarea planurilor cadru pentru învățământul seral. </a:t>
            </a:r>
            <a:r>
              <a:rPr lang="en-US" dirty="0" err="1">
                <a:latin typeface="Trebuchet MS" panose="020B0603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  <a:cs typeface="Arial" panose="020B0604020202020204" pitchFamily="34" charset="0"/>
              </a:rPr>
              <a:t>învăţământul</a:t>
            </a:r>
            <a:r>
              <a:rPr lang="en-US" dirty="0">
                <a:latin typeface="Trebuchet MS" panose="020B0603020202020204" pitchFamily="34" charset="0"/>
                <a:cs typeface="Arial" panose="020B0604020202020204" pitchFamily="34" charset="0"/>
              </a:rPr>
              <a:t> seral, </a:t>
            </a:r>
            <a:r>
              <a:rPr lang="en-US" dirty="0" err="1">
                <a:latin typeface="Trebuchet MS" panose="020B0603020202020204" pitchFamily="34" charset="0"/>
                <a:cs typeface="Arial" panose="020B0604020202020204" pitchFamily="34" charset="0"/>
              </a:rPr>
              <a:t>filiera</a:t>
            </a:r>
            <a:r>
              <a:rPr lang="en-US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  <a:cs typeface="Arial" panose="020B0604020202020204" pitchFamily="34" charset="0"/>
              </a:rPr>
              <a:t>tehnologică</a:t>
            </a:r>
            <a:r>
              <a:rPr lang="en-US" dirty="0">
                <a:latin typeface="Trebuchet MS" panose="020B0603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Trebuchet MS" panose="020B0603020202020204" pitchFamily="34" charset="0"/>
                <a:cs typeface="Arial" panose="020B0604020202020204" pitchFamily="34" charset="0"/>
              </a:rPr>
              <a:t>liceului</a:t>
            </a:r>
            <a:r>
              <a:rPr lang="ro-RO" dirty="0"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rebuchet MS" panose="020B0603020202020204" pitchFamily="34" charset="0"/>
                <a:cs typeface="Arial" panose="020B0604020202020204" pitchFamily="34" charset="0"/>
              </a:rPr>
              <a:t>prevederile</a:t>
            </a:r>
            <a:r>
              <a:rPr lang="en-US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o-RO" dirty="0">
                <a:latin typeface="Trebuchet MS" panose="020B0603020202020204" pitchFamily="34" charset="0"/>
                <a:cs typeface="Arial" panose="020B0604020202020204" pitchFamily="34" charset="0"/>
              </a:rPr>
              <a:t>OM </a:t>
            </a:r>
            <a:r>
              <a:rPr lang="en-US" dirty="0">
                <a:latin typeface="Trebuchet MS" panose="020B0603020202020204" pitchFamily="34" charset="0"/>
                <a:cs typeface="Arial" panose="020B0604020202020204" pitchFamily="34" charset="0"/>
              </a:rPr>
              <a:t>nr.</a:t>
            </a:r>
            <a:r>
              <a:rPr lang="ro-RO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rebuchet MS" panose="020B0603020202020204" pitchFamily="34" charset="0"/>
                <a:cs typeface="Arial" panose="020B0604020202020204" pitchFamily="34" charset="0"/>
              </a:rPr>
              <a:t>4051/2006</a:t>
            </a:r>
            <a:r>
              <a:rPr lang="ro-RO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rebuchet MS" panose="020B0603020202020204" pitchFamily="34" charset="0"/>
                <a:cs typeface="Arial" panose="020B0604020202020204" pitchFamily="34" charset="0"/>
              </a:rPr>
              <a:t>cu </a:t>
            </a:r>
            <a:r>
              <a:rPr lang="en-US" dirty="0" err="1">
                <a:latin typeface="Trebuchet MS" panose="020B0603020202020204" pitchFamily="34" charset="0"/>
                <a:cs typeface="Arial" panose="020B0604020202020204" pitchFamily="34" charset="0"/>
              </a:rPr>
              <a:t>privire</a:t>
            </a:r>
            <a:r>
              <a:rPr lang="en-US" dirty="0">
                <a:latin typeface="Trebuchet MS" panose="020B0603020202020204" pitchFamily="34" charset="0"/>
                <a:cs typeface="Arial" panose="020B0604020202020204" pitchFamily="34" charset="0"/>
              </a:rPr>
              <a:t> la </a:t>
            </a:r>
            <a:r>
              <a:rPr lang="en-US" dirty="0" err="1">
                <a:latin typeface="Trebuchet MS" panose="020B0603020202020204" pitchFamily="34" charset="0"/>
                <a:cs typeface="Arial" panose="020B0604020202020204" pitchFamily="34" charset="0"/>
              </a:rPr>
              <a:t>aprobarea</a:t>
            </a:r>
            <a:r>
              <a:rPr lang="en-US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  <a:cs typeface="Arial" panose="020B0604020202020204" pitchFamily="34" charset="0"/>
              </a:rPr>
              <a:t>planurilor-cadru</a:t>
            </a:r>
            <a:r>
              <a:rPr lang="en-US" dirty="0"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rebuchet MS" panose="020B0603020202020204" pitchFamily="34" charset="0"/>
                <a:cs typeface="Arial" panose="020B0604020202020204" pitchFamily="34" charset="0"/>
              </a:rPr>
              <a:t>rămân</a:t>
            </a:r>
            <a:r>
              <a:rPr lang="en-US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  <a:cs typeface="Arial" panose="020B0604020202020204" pitchFamily="34" charset="0"/>
              </a:rPr>
              <a:t>valabile</a:t>
            </a:r>
            <a:r>
              <a:rPr lang="en-US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o-RO" dirty="0">
                <a:latin typeface="Trebuchet MS" panose="020B0603020202020204" pitchFamily="34" charset="0"/>
                <a:cs typeface="Arial" panose="020B0604020202020204" pitchFamily="34" charset="0"/>
              </a:rPr>
              <a:t> pentru clasele </a:t>
            </a:r>
            <a:r>
              <a:rPr lang="en-US" dirty="0">
                <a:latin typeface="Trebuchet MS" panose="020B0603020202020204" pitchFamily="34" charset="0"/>
                <a:cs typeface="Arial" panose="020B0604020202020204" pitchFamily="34" charset="0"/>
              </a:rPr>
              <a:t>a XI-a </a:t>
            </a:r>
            <a:r>
              <a:rPr lang="en-US" dirty="0" err="1">
                <a:latin typeface="Trebuchet MS" panose="020B0603020202020204" pitchFamily="34" charset="0"/>
                <a:cs typeface="Arial" panose="020B0604020202020204" pitchFamily="34" charset="0"/>
              </a:rPr>
              <a:t>şi</a:t>
            </a:r>
            <a:r>
              <a:rPr lang="en-US" dirty="0">
                <a:latin typeface="Trebuchet MS" panose="020B0603020202020204" pitchFamily="34" charset="0"/>
                <a:cs typeface="Arial" panose="020B0604020202020204" pitchFamily="34" charset="0"/>
              </a:rPr>
              <a:t> a XII-a,</a:t>
            </a:r>
            <a:r>
              <a:rPr lang="ro-RO" dirty="0">
                <a:latin typeface="Trebuchet MS" panose="020B0603020202020204" pitchFamily="34" charset="0"/>
                <a:cs typeface="Arial" panose="020B0604020202020204" pitchFamily="34" charset="0"/>
              </a:rPr>
              <a:t> a XIII-a,</a:t>
            </a:r>
            <a:r>
              <a:rPr lang="en-US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endParaRPr lang="ro-RO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160020" indent="0">
              <a:spcBef>
                <a:spcPts val="930"/>
              </a:spcBef>
              <a:buClr>
                <a:srgbClr val="C00000"/>
              </a:buClr>
              <a:buSzPct val="150000"/>
              <a:buNone/>
              <a:defRPr/>
            </a:pPr>
            <a:endParaRPr lang="ro-RO" b="1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160020" indent="0">
              <a:spcBef>
                <a:spcPts val="930"/>
              </a:spcBef>
              <a:buClr>
                <a:srgbClr val="C00000"/>
              </a:buClr>
              <a:buSzPct val="150000"/>
              <a:buNone/>
              <a:defRPr/>
            </a:pPr>
            <a:r>
              <a:rPr lang="ro-RO" b="1" dirty="0" err="1">
                <a:latin typeface="Trebuchet MS" panose="020B0603020202020204" pitchFamily="34" charset="0"/>
                <a:cs typeface="Arial" panose="020B0604020202020204" pitchFamily="34" charset="0"/>
              </a:rPr>
              <a:t>Invățământul</a:t>
            </a:r>
            <a:r>
              <a:rPr lang="ro-RO" b="1" dirty="0">
                <a:latin typeface="Trebuchet MS" panose="020B0603020202020204" pitchFamily="34" charset="0"/>
                <a:cs typeface="Arial" panose="020B0604020202020204" pitchFamily="34" charset="0"/>
              </a:rPr>
              <a:t>  profesional</a:t>
            </a:r>
          </a:p>
          <a:p>
            <a:pPr marL="617220" indent="-457200">
              <a:spcBef>
                <a:spcPts val="930"/>
              </a:spcBef>
              <a:buClr>
                <a:srgbClr val="C00000"/>
              </a:buClr>
              <a:buSzPct val="150000"/>
              <a:defRPr/>
            </a:pPr>
            <a:r>
              <a:rPr lang="ro-RO" dirty="0">
                <a:latin typeface="Trebuchet MS" panose="020B0603020202020204" pitchFamily="34" charset="0"/>
                <a:cs typeface="Arial" panose="020B0604020202020204" pitchFamily="34" charset="0"/>
              </a:rPr>
              <a:t>OMEN 3152/2014 privind aprobarea planurilor-cadru de </a:t>
            </a:r>
            <a:r>
              <a:rPr 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invăţământ</a:t>
            </a:r>
            <a:r>
              <a:rPr lang="ro-RO" dirty="0">
                <a:latin typeface="Trebuchet MS" panose="020B0603020202020204" pitchFamily="34" charset="0"/>
                <a:cs typeface="Arial" panose="020B0604020202020204" pitchFamily="34" charset="0"/>
              </a:rPr>
              <a:t> pentru </a:t>
            </a:r>
            <a:r>
              <a:rPr 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învatamantul</a:t>
            </a:r>
            <a:r>
              <a:rPr lang="ro-RO" dirty="0">
                <a:latin typeface="Trebuchet MS" panose="020B0603020202020204" pitchFamily="34" charset="0"/>
                <a:cs typeface="Arial" panose="020B0604020202020204" pitchFamily="34" charset="0"/>
              </a:rPr>
              <a:t> profesional de 3 ani, </a:t>
            </a:r>
          </a:p>
          <a:p>
            <a:pPr marL="617220" indent="-457200">
              <a:spcBef>
                <a:spcPts val="930"/>
              </a:spcBef>
              <a:buClr>
                <a:srgbClr val="C00000"/>
              </a:buClr>
              <a:buSzPct val="150000"/>
              <a:defRPr/>
            </a:pPr>
            <a:r>
              <a:rPr lang="ro-RO" dirty="0">
                <a:latin typeface="Trebuchet MS" panose="020B0603020202020204" pitchFamily="34" charset="0"/>
                <a:cs typeface="Arial" panose="020B0604020202020204" pitchFamily="34" charset="0"/>
              </a:rPr>
              <a:t>OMEN 3218/2014 privind aprobarea planului-cadru de </a:t>
            </a:r>
            <a:r>
              <a:rPr 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inv</a:t>
            </a:r>
            <a:r>
              <a:rPr lang="ro-RO" dirty="0">
                <a:latin typeface="Trebuchet MS" panose="020B0603020202020204" pitchFamily="34" charset="0"/>
                <a:cs typeface="Arial" panose="020B0604020202020204" pitchFamily="34" charset="0"/>
              </a:rPr>
              <a:t> pentru </a:t>
            </a:r>
            <a:r>
              <a:rPr lang="ro-RO" dirty="0" err="1">
                <a:latin typeface="Trebuchet MS" panose="020B0603020202020204" pitchFamily="34" charset="0"/>
                <a:cs typeface="Arial" panose="020B0604020202020204" pitchFamily="34" charset="0"/>
              </a:rPr>
              <a:t>invatamantul</a:t>
            </a:r>
            <a:r>
              <a:rPr lang="ro-RO" dirty="0">
                <a:latin typeface="Trebuchet MS" panose="020B0603020202020204" pitchFamily="34" charset="0"/>
                <a:cs typeface="Arial" panose="020B0604020202020204" pitchFamily="34" charset="0"/>
              </a:rPr>
              <a:t> profesional special.</a:t>
            </a:r>
          </a:p>
          <a:p>
            <a:pPr marL="617220" indent="-457200">
              <a:spcBef>
                <a:spcPts val="930"/>
              </a:spcBef>
              <a:buClr>
                <a:srgbClr val="C00000"/>
              </a:buClr>
              <a:buSzPct val="150000"/>
              <a:defRPr/>
            </a:pPr>
            <a:endParaRPr lang="ro-RO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62890" indent="0" algn="r">
              <a:spcBef>
                <a:spcPts val="930"/>
              </a:spcBef>
              <a:buClr>
                <a:srgbClr val="FFFF99"/>
              </a:buClr>
              <a:buSzPct val="150000"/>
              <a:buNone/>
              <a:defRPr/>
            </a:pPr>
            <a:r>
              <a:rPr lang="ro-RO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Toate planurile–cadru  valabile pot fi accesate la adresa: </a:t>
            </a:r>
            <a:r>
              <a:rPr lang="ro-RO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  <a:hlinkClick r:id="rId2"/>
              </a:rPr>
              <a:t>http://programe.ise.ro/Actuale.aspx</a:t>
            </a:r>
            <a:endParaRPr lang="en-US" i="1" dirty="0">
              <a:effectLst>
                <a:outerShdw blurRad="38100" dist="38100" dir="2700000" algn="tl">
                  <a:srgbClr val="C0C0C0"/>
                </a:outerShdw>
              </a:effectLst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62890" indent="0" algn="r">
              <a:spcBef>
                <a:spcPts val="930"/>
              </a:spcBef>
              <a:buClr>
                <a:srgbClr val="FFFF99"/>
              </a:buClr>
              <a:buSzPct val="150000"/>
              <a:buNone/>
              <a:defRPr/>
            </a:pP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  <a:hlinkClick r:id="rId3"/>
              </a:rPr>
              <a:t>http://rocnee.ro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endParaRPr lang="ro-RO" i="1" dirty="0">
              <a:effectLst>
                <a:outerShdw blurRad="38100" dist="38100" dir="2700000" algn="tl">
                  <a:srgbClr val="C0C0C0"/>
                </a:outerShdw>
              </a:effectLst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067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4370</Words>
  <Application>Microsoft Office PowerPoint</Application>
  <PresentationFormat>Widescreen</PresentationFormat>
  <Paragraphs>443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52" baseType="lpstr">
      <vt:lpstr>Arial Unicode MS</vt:lpstr>
      <vt:lpstr>Arial</vt:lpstr>
      <vt:lpstr>Arial Black</vt:lpstr>
      <vt:lpstr>Calibri</vt:lpstr>
      <vt:lpstr>Calibri Light</vt:lpstr>
      <vt:lpstr>Cambria</vt:lpstr>
      <vt:lpstr>Century Gothic</vt:lpstr>
      <vt:lpstr>Century Schoolbook</vt:lpstr>
      <vt:lpstr>Corbel</vt:lpstr>
      <vt:lpstr>Nova Mono</vt:lpstr>
      <vt:lpstr>Symbol</vt:lpstr>
      <vt:lpstr>Times New Roman</vt:lpstr>
      <vt:lpstr>Trebuchet MS</vt:lpstr>
      <vt:lpstr>Wingdings</vt:lpstr>
      <vt:lpstr>Wingdings 3</vt:lpstr>
      <vt:lpstr>Office Theme</vt:lpstr>
      <vt:lpstr>Ecology 16x9</vt:lpstr>
      <vt:lpstr>PowerPoint Presentation</vt:lpstr>
      <vt:lpstr>  Structura anului şcolar 2023-2024   </vt:lpstr>
      <vt:lpstr>Structura anului şcolar 2023-2024</vt:lpstr>
      <vt:lpstr>Examene naționale 2023-2024 </vt:lpstr>
      <vt:lpstr>Rezultate la examenele naţionale 2022-2023 </vt:lpstr>
      <vt:lpstr>Documente şcolare</vt:lpstr>
      <vt:lpstr>Planuri-cadru, cursuri de zi, învățământ gimnazial</vt:lpstr>
      <vt:lpstr>Planuri-cadru, cursuri de zi și seral,învățământ liceal și profesional</vt:lpstr>
      <vt:lpstr>PowerPoint Presentation</vt:lpstr>
      <vt:lpstr>Programe școlare</vt:lpstr>
      <vt:lpstr>PowerPoint Presentation</vt:lpstr>
      <vt:lpstr>PowerPoint Presentation</vt:lpstr>
      <vt:lpstr>PowerPoint Presentation</vt:lpstr>
      <vt:lpstr>Cadre didactice</vt:lpstr>
      <vt:lpstr>PowerPoint Presentation</vt:lpstr>
      <vt:lpstr>PowerPoint Presentation</vt:lpstr>
      <vt:lpstr>PowerPoint Presentation</vt:lpstr>
      <vt:lpstr>PowerPoint Presentation</vt:lpstr>
      <vt:lpstr> Olimpiade și concursuri   Regulamentele specifice ale competițiilor școlare care implică biologia </vt:lpstr>
      <vt:lpstr>PowerPoint Presentation</vt:lpstr>
      <vt:lpstr>OLIMPIADELE INTERNAŢIONALE CARE IMPLICĂ  BIOLOGIA, 2023-2024</vt:lpstr>
      <vt:lpstr>Portofoliul inspectorului școlar</vt:lpstr>
      <vt:lpstr>PowerPoint Presentation</vt:lpstr>
      <vt:lpstr>Portofoliul profesorului de biologie</vt:lpstr>
      <vt:lpstr>PowerPoint Presentation</vt:lpstr>
      <vt:lpstr>Perspective </vt:lpstr>
      <vt:lpstr>PowerPoint Presentation</vt:lpstr>
      <vt:lpstr>PowerPoint Presentation</vt:lpstr>
      <vt:lpstr>PowerPoint Presentation</vt:lpstr>
      <vt:lpstr>Interacțiunea dintre Ecologie - Economie - Societate</vt:lpstr>
      <vt:lpstr>Dimensiunea de mediu a dezvoltării durabile Utilizarea resurselor naturale</vt:lpstr>
      <vt:lpstr>Utilizarea durabilă a resurselor</vt:lpstr>
      <vt:lpstr>PowerPoint Presentation</vt:lpstr>
      <vt:lpstr>PowerPoint Presentation</vt:lpstr>
      <vt:lpstr>SUCCES ÎN NOUL AN ȘCOLAR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Calugaru</dc:creator>
  <cp:lastModifiedBy>Chelaru Bogdan</cp:lastModifiedBy>
  <cp:revision>60</cp:revision>
  <dcterms:created xsi:type="dcterms:W3CDTF">2023-08-29T07:43:04Z</dcterms:created>
  <dcterms:modified xsi:type="dcterms:W3CDTF">2023-09-18T06:52:46Z</dcterms:modified>
</cp:coreProperties>
</file>