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Algerian" panose="04020705040A02060702" pitchFamily="82" charset="0"/>
      <p:regular r:id="rId11"/>
    </p:embeddedFont>
    <p:embeddedFont>
      <p:font typeface="Arial Black" panose="020B0A04020102020204" pitchFamily="34" charset="0"/>
      <p:regular r:id="rId12"/>
      <p:bold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QaRXgv4nG4V9nkX7laL5Cgu0C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49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73945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56680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03518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61494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6468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89747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850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3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92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80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863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84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70056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7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6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43811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589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sites/default/files/_fi%C8%99iere/Legislatie/2025/OMEC_3463_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.ro/sites/default/files/_fi%C8%99iere/Legislatie/2025/OMEC_4350_2025/OMEC_4350_2025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mages/rocnee/fisiere/planuri-cadru/gimnazial/2024/PCI_PS_%C3%8ENV_GIMNAZI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cnee.eu/index.php/dcee-oriz/curriculum-oriz/programe-scolare-front/planuri-cadru-de-invatamant-si-programe-scolare-invatamant-liceal-2023-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OMEC_4350_2025_planuri_cadru_liceu_frecven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ndex.php/dcee-oriz/curriculum-oriz/repere-metodologi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cnee.eu/index.php?view=article&amp;id=382:informare-privind-asigurarea-manualelor-scolare-pentru-anul-scolar-2025-2026&amp;catid=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1138022" y="833766"/>
            <a:ext cx="10068373" cy="547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endParaRPr lang="en-US" sz="2800" b="1" i="0" u="none" strike="noStrike" cap="none" dirty="0">
              <a:solidFill>
                <a:schemeClr val="accent1"/>
              </a:solidFill>
              <a:latin typeface="Algerian" panose="04020705040A02060702" pitchFamily="82" charset="0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endParaRPr lang="ro-RO" sz="2800" b="1" i="0" u="none" strike="noStrike" cap="none" dirty="0">
              <a:solidFill>
                <a:schemeClr val="accent1"/>
              </a:solidFill>
              <a:latin typeface="Algerian" panose="04020705040A02060702" pitchFamily="82" charset="0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r>
              <a:rPr lang="en-US" sz="3200" b="1" dirty="0">
                <a:latin typeface="Algerian" panose="04020705040A02060702" pitchFamily="82" charset="0"/>
                <a:ea typeface="Roboto Condensed"/>
                <a:cs typeface="Roboto Condensed"/>
                <a:sym typeface="Roboto Condensed"/>
              </a:rPr>
              <a:t>CONSFĂTUIREA JUDEȚEANĂ_VASLUI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r>
              <a:rPr lang="en-US" sz="3200" b="1" dirty="0">
                <a:latin typeface="Algerian" panose="04020705040A02060702" pitchFamily="82" charset="0"/>
                <a:ea typeface="Roboto Condensed"/>
                <a:cs typeface="Roboto Condensed"/>
                <a:sym typeface="Roboto Condensed"/>
              </a:rPr>
              <a:t> LIMBA ȘI LITERATURA ROMÂNĂ ȘI LIMBA LATINĂ </a:t>
            </a:r>
            <a:endParaRPr sz="2000" dirty="0">
              <a:latin typeface="Algerian" panose="04020705040A02060702" pitchFamily="8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r>
              <a:rPr lang="ro-RO" sz="3200" b="1" i="0" u="none" strike="noStrike" cap="none" dirty="0">
                <a:latin typeface="Algerian" panose="04020705040A02060702" pitchFamily="82" charset="0"/>
                <a:ea typeface="Roboto Condensed"/>
                <a:cs typeface="Roboto Condensed"/>
                <a:sym typeface="Roboto Condensed"/>
              </a:rPr>
              <a:t>     </a:t>
            </a:r>
            <a:r>
              <a:rPr lang="en-US" sz="3200" b="1" dirty="0">
                <a:latin typeface="Algerian" panose="04020705040A02060702" pitchFamily="82" charset="0"/>
                <a:ea typeface="Roboto Condensed"/>
                <a:cs typeface="Roboto Condensed"/>
                <a:sym typeface="Roboto Condensed"/>
              </a:rPr>
              <a:t>2025-2026</a:t>
            </a:r>
            <a:r>
              <a:rPr lang="ro-RO" sz="3200" b="1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ro-RO" sz="3200" b="1" i="0" u="none" strike="noStrike" cap="none" dirty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</a:t>
            </a:r>
            <a:endParaRPr sz="20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Condensed"/>
              <a:buNone/>
            </a:pPr>
            <a:r>
              <a:rPr lang="ro-RO" sz="2800" b="1" i="0" u="none" strike="noStrike" cap="none" dirty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                                </a:t>
            </a:r>
            <a:endParaRPr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o-RO" sz="18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077" y="500942"/>
            <a:ext cx="3292198" cy="65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887791-E55B-9906-F981-A36AF010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57" y="500942"/>
            <a:ext cx="2428138" cy="654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1897625" y="-111665"/>
            <a:ext cx="10097729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ro-RO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ro-RO" sz="24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PROGRAMUL CONSFĂTUIR</a:t>
            </a:r>
            <a:r>
              <a:rPr lang="en-US" sz="24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II</a:t>
            </a:r>
            <a:r>
              <a:rPr lang="ro-RO" sz="24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JUDEȚEN</a:t>
            </a:r>
            <a:r>
              <a:rPr lang="en-US" sz="24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E_VASLUI</a:t>
            </a:r>
            <a:r>
              <a:rPr lang="ro-RO" sz="24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endParaRPr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  <a:sym typeface="Arial"/>
              </a:rPr>
              <a:t>D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iagnoza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procesului educațional la limba și literatura română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limba latină, la nivelul județului Vaslui, pentru anul școlar 2024-2025;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rognoza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procesului educațional la limba și literatura română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limba latină, la nivelul județului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Vaslui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pentru anul școlar 2025-2026;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proiectarea curriculară, conform legislației în vigoare;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laborarea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implementarea de programe/proiecte/activități de abilitare curriculară la limba și literatura română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accent pe proiectarea curriculară, evaluarea la clasă, evaluarea la examenele naționale și în cadrul competițiilor școlare;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rezentarea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cadrului normativ care reglementează organizarea și desfășurarea examenelor naționale în anul școlar 2025-2026;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ropuneri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privind organizarea și desfășurarea competițiilor școlare pe parcursul anului școlar 2025-2026;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rganizarea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activității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metodico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-științifice în cadrul cercurilor pedagogice la nivelul disciplinei;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teme de dezbatere/probleme organizatorice.</a:t>
            </a:r>
            <a:endParaRPr sz="2000" b="1" i="0" u="none" strike="noStrike" cap="none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1396181" y="271510"/>
            <a:ext cx="10933471" cy="613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Roboto Condensed"/>
              <a:buNone/>
            </a:pPr>
            <a:r>
              <a:rPr lang="ro-RO" sz="1800" b="1" dirty="0">
                <a:solidFill>
                  <a:srgbClr val="AB620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180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Roboto Condensed"/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   OMEC 3463/04.03.2025- Structura anului școlar 2025-2026</a:t>
            </a:r>
            <a:endParaRPr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u="sng" dirty="0"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https://www.edu.ro/sites/default/files/_fi%C8%99iere/Legislatie/2025/OMEC_3463_2025.pdf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Planuri cadru învățământ gimnazial </a:t>
            </a:r>
            <a:endParaRPr sz="1800" b="1" i="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24108"/>
              </a:buClr>
              <a:buSzPts val="1800"/>
              <a:buFont typeface="Roboto Condensed"/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ro-RO" sz="1800" b="0" i="0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https://rocnee.eu/index.php/dcee-oriz/curriculum-oriz/planuri-cadru-actuale/planuri-cadru-invatamant-gimnazial</a:t>
            </a:r>
            <a:endParaRPr sz="1800" b="0" i="0" u="sng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2.  Planuri cadru învățământ liceal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</a:t>
            </a:r>
            <a:endParaRPr sz="20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ro-RO" sz="18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 R D I N nr. 4.350/2025 privind aprobarea planurilor-cadru pentru învățământul liceal cu frecvență zi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800" b="1" i="0" u="sng" dirty="0"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https://www.edu.ro/sites/default/files/_fi%C8%99iere/Legislatie/2025/OMEC_4350_2025/OMEC_4350_2025.pdf</a:t>
            </a:r>
            <a:endParaRPr sz="1800" b="1" i="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72410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  <a:buFont typeface="Calibri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696093" y="2609581"/>
            <a:ext cx="7879976" cy="502024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PLANURI CADRU </a:t>
            </a:r>
            <a:endParaRPr sz="2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2696093" y="360000"/>
            <a:ext cx="7879976" cy="772790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Roboto Condensed"/>
              <a:buNone/>
            </a:pPr>
            <a:r>
              <a:rPr lang="ro-RO" sz="24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DOCUMENTE CURRICULARE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3000828" y="238721"/>
            <a:ext cx="118961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3. Planuri-cadru, cursuri de zi și seral, învățământ liceal și profesional</a:t>
            </a:r>
            <a:endParaRPr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622323" y="856397"/>
            <a:ext cx="10301026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3.410 din 16 martie 2009 </a:t>
            </a:r>
            <a:r>
              <a:rPr lang="ro-RO" sz="1600" i="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învățământ pentru clasele a IX-a-a XII-a, filierele teoretică și vocațională, cursuri de zi.</a:t>
            </a: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3.411 din 16 martie 2009 </a:t>
            </a:r>
            <a:r>
              <a:rPr lang="ro-RO" sz="1600" b="0" i="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învăţământ pentru clasa a IX-a, ciclul inferior al liceului, filiera tehnologică, învăţământ de zi şi învăţământ seral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3.412 din 16 martie 2009 </a:t>
            </a:r>
            <a:r>
              <a:rPr lang="ro-RO" sz="1600" b="0" i="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învăţământ pentru clasa a X-a, şcoala de arte şi meserii, pentru clasa a X-a, ciclul inferior al liceului, filiera tehnologică, ruta directă de calificare, pentru clasa a XI-a, anul de completare, precum şi pentru clasele a XI-a-a XII-a şi a XII-a/a XIII-a, ciclul superior al liceului, filiera tehnologică, cursuri de zi şi seral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ORDIN nr</a:t>
            </a:r>
            <a:r>
              <a:rPr lang="ro-RO" sz="1600" b="0" i="0" dirty="0"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ro-RO" sz="16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7724 din 13 decembrie 2024 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pentru modificarea Ordinului ministrului educației, cercetării și inovării nr. 3.412/2009 privind aprobarea planurilor-cadru de învățământ pentru clasa a X-a, școala de arte și meserii, pentru clasa a X-a, ciclul inferior al liceului, filiera tehnologică, ruta directă de calificare, pentru clasa a XI-a, anul de completare, precum și pentru clasele a XI-a—a XII-a și a XII-a/a XIII-a, ciclul superior al liceului, filiera tehnologică, cursuri de zi și seral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 nr. 4051/2006 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pentru aprobarea planurilor cadru pentru învățământul seral. Pentru învăţământul seral, filiera tehnologică a liceului, prevederile OM nr. 4051/2006 cu privire la aprobarea planurilor-cadru, rămân valabile  pentru clasa a XIII-a.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dirty="0">
                <a:latin typeface="Roboto Condensed"/>
                <a:ea typeface="Roboto Condensed"/>
                <a:cs typeface="Roboto Condensed"/>
                <a:sym typeface="Roboto Condensed"/>
              </a:rPr>
              <a:t>OMEN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600" b="1" dirty="0">
                <a:latin typeface="Roboto Condensed"/>
                <a:ea typeface="Roboto Condensed"/>
                <a:cs typeface="Roboto Condensed"/>
                <a:sym typeface="Roboto Condensed"/>
              </a:rPr>
              <a:t>3152/2014 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invăţământ pentru învatamantul profesional de 3 ani.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600" b="1" dirty="0">
                <a:latin typeface="Roboto Condensed"/>
                <a:ea typeface="Roboto Condensed"/>
                <a:cs typeface="Roboto Condensed"/>
                <a:sym typeface="Roboto Condensed"/>
              </a:rPr>
              <a:t>OMEN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600" b="1" dirty="0">
                <a:latin typeface="Roboto Condensed"/>
                <a:ea typeface="Roboto Condensed"/>
                <a:cs typeface="Roboto Condensed"/>
                <a:sym typeface="Roboto Condensed"/>
              </a:rPr>
              <a:t>3218/2014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 privind aprobarea planului-cadru de inv pentru invatamantul profesional special.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5" name="Google Shape;135;p5" descr="Molecule și Formule De Fond Pentru Chimie Stock Vector - Ilustrare din  izolat, fundal: 2459566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2716162" y="616912"/>
            <a:ext cx="7879976" cy="502024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Programe școlare  </a:t>
            </a:r>
            <a:endParaRPr sz="2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633335" y="2178922"/>
            <a:ext cx="1042101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AB620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 GIMNAZIU </a:t>
            </a:r>
            <a:endParaRPr lang="ro-RO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A39B4E"/>
              </a:buClr>
              <a:buSzPts val="1800"/>
              <a:buFont typeface="Arial"/>
              <a:buChar char="•"/>
            </a:pPr>
            <a:r>
              <a:rPr lang="ro-RO" sz="18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ORDIN nr. 3393/ 2017</a:t>
            </a:r>
            <a:r>
              <a:rPr lang="ro-RO" sz="1800" b="0" i="0" dirty="0">
                <a:latin typeface="Roboto Condensed"/>
                <a:ea typeface="Roboto Condensed"/>
                <a:cs typeface="Roboto Condensed"/>
                <a:sym typeface="Roboto Condensed"/>
              </a:rPr>
              <a:t>- pentru aprobarea programelor școlare  – învățământ gimnazial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    Adresa 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0" i="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800" b="0" i="0" u="sng" dirty="0"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https://rocnee.eu/images/rocnee/fisiere/planuri-cadru/gimnazial/2024/PCI_PS_%C3%8ENV_GIMNAZIAL.pdf</a:t>
            </a:r>
            <a:endParaRPr sz="1800" b="0" i="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LICEU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i="0" dirty="0">
                <a:latin typeface="Roboto Condensed"/>
                <a:ea typeface="Roboto Condensed"/>
                <a:cs typeface="Roboto Condensed"/>
                <a:sym typeface="Roboto Condensed"/>
              </a:rPr>
              <a:t>            </a:t>
            </a:r>
            <a:endParaRPr sz="1600" b="1" i="1" u="sng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ro-RO" sz="1800" b="0" i="0" u="sng" dirty="0"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https://rocnee.eu/index.php/dcee-oriz/curriculum-oriz/programe-scolare-front/planuri-cadru-de-invatamant-si-programe-scolare-invatamant-liceal-2023-docx</a:t>
            </a:r>
            <a:endParaRPr sz="1800" b="0" i="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219200" y="598714"/>
            <a:ext cx="10570030" cy="51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ro-RO" sz="1800" b="1" dirty="0">
                <a:latin typeface="Times New Roman"/>
                <a:ea typeface="Times New Roman"/>
                <a:cs typeface="Times New Roman"/>
                <a:sym typeface="Times New Roman"/>
              </a:rPr>
              <a:t>OMEC nr. 4.350/2025 privind aprobarea planurilor-cadru pentru învățământul liceal cu frecvență zi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    Art.40 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(1)  În anul școlar 2025-2026, pentru învățământul liceal și cel profesional se mențin în aplicare planurile-cadru valabile în anul școlar 2024-2025. 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(2) În anul școlar 2026-2027, pentru clasa a IX-a, învățământ liceal, forma cu frecvență zi, se aplică planurile-cadru aprobate prin anexele nr. 2-38 ale prezentului ordin, iar pentru clasele a X-a, a XI-a și a XII-a, învățământ liceal, forma cu frecvență zi, respectiv clasele a X-a și a XIa, învățământ profesional, rămân în aplicare planurile-cadru valabile în anul școlar 2024-2025. 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(3) În anul școlar 2027-2028, pentru clasele a IX-a și a X-a, învățământ liceal, forma cu frecvență zi, se aplică planurile-cadru aprobate prin anexele nr. 2-38 ale prezentului ordin, iar pentru clasele a XI-a și a XII-a, învățământ liceal, forma cu frecvență zi, respectiv clasa a XI-a, învățământ profesional, rămân în aplicare planurile-cadru valabile în anul școlar 2024-2025. 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(4) În anul școlar 2028-2029, pentru clasele a IX-a, a X-a și a XI-a, învățământ liceal, forma cu frecvență zi, se aplică planurile-cadru aprobate prin anexele nr. 2-38 ale prezentului ordin, iar pentru clasa a XII-a, învățământ liceal, forma cu frecvență zi, rămân în aplicare planurilecadru valabile în anul școlar 2024-2025. 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(5) Începând cu anul școlar 2029-2030, pentru clasele a IX-a, a X-a, a XI-a și a XII-a, învățământ liceal, forma cu frecvență zi, se aplică planurile-cadru aprobate prin anexele nr. 2- 38 ale prezentului ordin. </a:t>
            </a: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018069" y="195236"/>
            <a:ext cx="7306236" cy="641183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NOUTĂȚI CURRICULARE </a:t>
            </a:r>
            <a:endParaRPr sz="2000" b="1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55;p8">
            <a:extLst>
              <a:ext uri="{FF2B5EF4-FFF2-40B4-BE49-F238E27FC236}">
                <a16:creationId xmlns:a16="http://schemas.microsoft.com/office/drawing/2014/main" id="{036DFE2B-8425-82BA-30FB-B8C799420195}"/>
              </a:ext>
            </a:extLst>
          </p:cNvPr>
          <p:cNvSpPr txBox="1"/>
          <p:nvPr/>
        </p:nvSpPr>
        <p:spPr>
          <a:xfrm>
            <a:off x="2413399" y="5249826"/>
            <a:ext cx="13302726" cy="140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Condensed"/>
              <a:buNone/>
            </a:pPr>
            <a:r>
              <a:rPr lang="ro-RO" sz="1800" b="0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Nota de fundamentare a planurilor-cadru pentru învățământul liceal, forma cu frecvență zi.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Condensed"/>
              <a:buNone/>
            </a:pPr>
            <a:r>
              <a:rPr lang="ro-RO" sz="1800" b="1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    OMEC nr. 4.350/2025 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ro-RO" sz="1800" b="1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oate fi accesat la adresa:</a:t>
            </a:r>
            <a:endParaRPr sz="1800" b="0" i="0" u="none" strike="noStrike" cap="none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Condensed"/>
              <a:buNone/>
            </a:pPr>
            <a:r>
              <a:rPr lang="ro-RO" sz="1800" b="0" i="0" u="sng" strike="noStrike" cap="none" dirty="0"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https://www.edu.ro/OMEC_4350_2025_planuri_cadru_liceu_frecventa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2422946" y="577556"/>
            <a:ext cx="7781362" cy="420153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REPERE METODOLOGICE PENTRU APLICAREA CURRICULUMULUI</a:t>
            </a:r>
            <a:endParaRPr sz="2000" b="1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2737764" y="1357338"/>
            <a:ext cx="97098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u="sng" dirty="0"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https://rocnee.eu/index.php/dcee-oriz/curriculum-oriz/repere-metodologice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2422946" y="2232193"/>
            <a:ext cx="7781362" cy="420153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MANUALE ȘCOLARE </a:t>
            </a:r>
            <a:endParaRPr sz="2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607012" y="3173732"/>
            <a:ext cx="102194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5127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În anul şcolar 202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r>
              <a:rPr lang="ro-RO" sz="1600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-202</a:t>
            </a:r>
            <a:r>
              <a:rPr lang="ro-RO" sz="1600" dirty="0"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r>
              <a:rPr lang="ro-RO" sz="1600" i="0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 sunt în vigoare  manualele şcolare aprobate prin ordinul ministrului educaţiei pentru a fi folosite în sistemul naţional de învăţământ  (</a:t>
            </a:r>
            <a:r>
              <a:rPr lang="ro-RO" sz="1600" i="1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Catalogul manualelor şcolare  pentru clasele I-VIII şi Catalogul manualelor şcolare pentru clasele  IX-XII  pentru anul şcolar 202</a:t>
            </a:r>
            <a:r>
              <a:rPr lang="ro-RO" sz="1600" i="1" dirty="0"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r>
              <a:rPr lang="ro-RO" sz="1600" i="1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-202</a:t>
            </a:r>
            <a:r>
              <a:rPr lang="ro-RO" sz="1600" i="1" dirty="0"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r>
              <a:rPr lang="ro-RO" sz="1600" i="1" u="none" strike="noStrike" cap="none" dirty="0">
                <a:latin typeface="Roboto Condensed"/>
                <a:ea typeface="Roboto Condensed"/>
                <a:cs typeface="Roboto Condensed"/>
                <a:sym typeface="Roboto Condensed"/>
              </a:rPr>
              <a:t>).</a:t>
            </a:r>
            <a:endParaRPr sz="1600" i="1" u="none" strike="noStrike" cap="none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1518523" y="4526115"/>
            <a:ext cx="99852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"/>
              <a:buNone/>
            </a:pPr>
            <a:r>
              <a:rPr lang="ro-RO" sz="1800" u="sng" dirty="0">
                <a:latin typeface="Times"/>
                <a:ea typeface="Times"/>
                <a:cs typeface="Times"/>
                <a:sym typeface="Tim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https://rocnee.eu/index.php?view=article&amp;id=382:informare-privind-asigurarea-manualelor-scolare-pentru-anul-scolar-2025-2026&amp;catid=2</a:t>
            </a:r>
            <a:endParaRPr sz="1800" dirty="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1926722" y="340117"/>
            <a:ext cx="9050694" cy="608062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>
                <a:latin typeface="Roboto Condensed"/>
                <a:ea typeface="Roboto Condensed"/>
                <a:cs typeface="Roboto Condensed"/>
                <a:sym typeface="Roboto Condensed"/>
              </a:rPr>
              <a:t>Examene </a:t>
            </a:r>
            <a:r>
              <a:rPr lang="en-US" sz="2400" dirty="0">
                <a:latin typeface="Roboto Condensed"/>
                <a:ea typeface="Roboto Condensed"/>
                <a:cs typeface="Roboto Condensed"/>
                <a:sym typeface="Roboto Condensed"/>
              </a:rPr>
              <a:t>n</a:t>
            </a:r>
            <a:r>
              <a:rPr lang="ro-RO" sz="2400" dirty="0" err="1">
                <a:latin typeface="Roboto Condensed"/>
                <a:ea typeface="Roboto Condensed"/>
                <a:cs typeface="Roboto Condensed"/>
                <a:sym typeface="Roboto Condensed"/>
              </a:rPr>
              <a:t>aționale</a:t>
            </a:r>
            <a:r>
              <a:rPr lang="ro-RO" sz="2400" dirty="0">
                <a:latin typeface="Roboto Condensed"/>
                <a:ea typeface="Roboto Condensed"/>
                <a:cs typeface="Roboto Condensed"/>
                <a:sym typeface="Roboto Condensed"/>
              </a:rPr>
              <a:t> 2025-2026</a:t>
            </a:r>
            <a:endParaRPr sz="24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1347018" y="1337018"/>
            <a:ext cx="10559846" cy="528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6059/29.09.2025 </a:t>
            </a: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examenului național de bacalaureat – 2026;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6058/2025 </a:t>
            </a: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evaluării naționale pentru absolvenții clasei a VIII-a, în anul școlar 2025-2026;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6060/2025 </a:t>
            </a: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admiterii în învățământul liceal pentru anul școlar 2025-2026;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6056/2025 </a:t>
            </a: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graficului de desfășurare a examenelor de certificare a calificării profesionale a absolvenților din învățământul profesional și tehnic preuniversitar în anul școlar 2025-2026;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6405/23.09.2025 </a:t>
            </a:r>
            <a:r>
              <a:rPr lang="ro-RO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evaluărilor naționale de la finalul claselor a II-a, a IV-a și a VI-a pentru anul școlar 2025 – 2026.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>
                <a:latin typeface="Roboto Condensed"/>
                <a:ea typeface="Roboto Condensed"/>
                <a:cs typeface="Roboto Condensed"/>
                <a:sym typeface="Roboto Condensed"/>
              </a:rPr>
              <a:t>Au </a:t>
            </a:r>
            <a:r>
              <a:rPr lang="en-US" dirty="0" err="1">
                <a:latin typeface="Roboto Condensed"/>
                <a:ea typeface="Roboto Condensed"/>
                <a:cs typeface="Roboto Condensed"/>
                <a:sym typeface="Roboto Condensed"/>
              </a:rPr>
              <a:t>fost</a:t>
            </a:r>
            <a:r>
              <a:rPr lang="en-US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dirty="0" err="1">
                <a:latin typeface="Roboto Condensed"/>
                <a:ea typeface="Roboto Condensed"/>
                <a:cs typeface="Roboto Condensed"/>
                <a:sym typeface="Roboto Condensed"/>
              </a:rPr>
              <a:t>publicate</a:t>
            </a:r>
            <a:r>
              <a:rPr lang="ro-RO" sz="1800" dirty="0">
                <a:latin typeface="Roboto Condensed"/>
                <a:ea typeface="Roboto Condensed"/>
                <a:cs typeface="Roboto Condensed"/>
                <a:sym typeface="Roboto Condensed"/>
              </a:rPr>
              <a:t>  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calendare</a:t>
            </a:r>
            <a:r>
              <a:rPr lang="en-US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le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 pentru simulările examenelor naționale, evaluările națională și examenul </a:t>
            </a:r>
            <a:r>
              <a:rPr lang="en-US" sz="1800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național</a:t>
            </a:r>
            <a:r>
              <a:rPr lang="en-US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800" b="1" dirty="0">
                <a:latin typeface="Roboto Condensed"/>
                <a:ea typeface="Roboto Condensed"/>
                <a:cs typeface="Roboto Condensed"/>
                <a:sym typeface="Roboto Condensed"/>
              </a:rPr>
              <a:t>de  bacalaureat. </a:t>
            </a:r>
            <a:endParaRPr lang="en-US"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b="1" dirty="0">
                <a:latin typeface="Roboto Condensed"/>
                <a:ea typeface="Roboto Condensed"/>
                <a:cs typeface="Roboto Condensed"/>
                <a:sym typeface="Roboto Condensed"/>
              </a:rPr>
              <a:t>SUCCES!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1239</Words>
  <Application>Microsoft Office PowerPoint</Application>
  <PresentationFormat>Widescreen</PresentationFormat>
  <Paragraphs>98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Black</vt:lpstr>
      <vt:lpstr>Algerian</vt:lpstr>
      <vt:lpstr>Corbel</vt:lpstr>
      <vt:lpstr>Times New Roman</vt:lpstr>
      <vt:lpstr>Arial</vt:lpstr>
      <vt:lpstr>Times</vt:lpstr>
      <vt:lpstr>Roboto Condensed</vt:lpstr>
      <vt:lpstr>Calibri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Camelia Afrim</dc:creator>
  <cp:lastModifiedBy>Anița Avram-Rusu</cp:lastModifiedBy>
  <cp:revision>17</cp:revision>
  <dcterms:created xsi:type="dcterms:W3CDTF">2025-09-15T08:22:28Z</dcterms:created>
  <dcterms:modified xsi:type="dcterms:W3CDTF">2025-10-15T03:54:36Z</dcterms:modified>
</cp:coreProperties>
</file>