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839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embeddedFontLst>
    <p:embeddedFont>
      <p:font typeface="Arial Black" panose="020B0A04020102020204" pitchFamily="34" charset="0"/>
      <p:regular r:id="rId13"/>
      <p:bold r:id="rId14"/>
    </p:embeddedFont>
    <p:embeddedFont>
      <p:font typeface="Roboto Condensed" panose="02000000000000000000" pitchFamily="2" charset="0"/>
      <p:regular r:id="rId15"/>
      <p:bold r:id="rId16"/>
      <p:italic r:id="rId17"/>
      <p:boldItalic r:id="rId18"/>
    </p:embeddedFont>
    <p:embeddedFont>
      <p:font typeface="Times" panose="02020603050405020304" pitchFamily="18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iQaRXgv4nG4V9nkX7laL5Cgu0C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327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32117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3575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8786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016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83878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8325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3820541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876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863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2453066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6841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padlet.com/georgetacraciunescu/ToamnaConsfatuirilor202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ro/sites/default/files/_fi%C8%99iere/Legislatie/2025/OMEC_3463_2025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edu.ro/sites/default/files/_fi%C8%99iere/Legislatie/2025/OMEC_4350_2025/OMEC_4350_2025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ocnee.eu/images/rocnee/fisiere/planuri-cadru/gimnazial/2024/PCI_PS_%C3%8ENV_GIMNAZIAL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rocnee.eu/index.php/dcee-oriz/curriculum-oriz/programe-scolare-front/planuri-cadru-de-invatamant-si-programe-scolare-invatamant-liceal-2023-doc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ocnee.eu/index.php/dcee-oriz/curriculum-oriz/repere-metodologic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ocnee.eu/index.php?view=article&amp;id=382:informare-privind-asigurarea-manualelor-scolare-pentru-anul-scolar-2025-2026&amp;catid=2" TargetMode="External"/><Relationship Id="rId4" Type="http://schemas.openxmlformats.org/officeDocument/2006/relationships/hyperlink" Target="https://www.edu.ro/OMEC_4350_2025_planuri_cadru_liceu_frecvent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0wzylvs5UvLK5aPkEW1Chh01R7JuxesI/edit?usp=drive_link&amp;ouid=102892776715085273058&amp;rtpof=true&amp;sd=tru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/>
          <p:nvPr/>
        </p:nvSpPr>
        <p:spPr>
          <a:xfrm>
            <a:off x="1138022" y="833766"/>
            <a:ext cx="10068373" cy="390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0" i="0" u="none" strike="noStrike" cap="none" dirty="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oboto Condensed"/>
              <a:buNone/>
            </a:pPr>
            <a:endParaRPr lang="ro-RO" sz="2800" b="1" i="0" u="none" strike="noStrike" cap="none" dirty="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oboto Condensed"/>
              <a:buNone/>
            </a:pPr>
            <a:r>
              <a:rPr lang="ro-RO" sz="2800" b="1" i="0" u="none" strike="noStrike" cap="none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CONSFĂTUIRILE JUDEȚENE MATEMATICĂ 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oboto Condensed"/>
              <a:buNone/>
            </a:pPr>
            <a:r>
              <a:rPr lang="ro-RO" sz="2800" b="1" i="0" u="none" strike="noStrike" cap="none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10 octombrie 2025               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b="1" i="0" u="none" strike="noStrike" cap="none" dirty="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oboto Condensed"/>
              <a:buNone/>
            </a:pPr>
            <a:r>
              <a:rPr lang="ro-RO" sz="2800" b="1" i="0" u="none" strike="noStrike" cap="none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                                                             </a:t>
            </a:r>
            <a:endParaRPr dirty="0"/>
          </a:p>
          <a:p>
            <a:pPr marL="0" marR="0" lvl="0" indent="0" algn="l" rtl="0">
              <a:spcBef>
                <a:spcPts val="200"/>
              </a:spcBef>
              <a:spcAft>
                <a:spcPts val="0"/>
              </a:spcAft>
              <a:buNone/>
            </a:pPr>
            <a:r>
              <a:rPr lang="ro-RO" sz="1800" b="0" i="0" u="none" strike="noStrike" cap="none" dirty="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5864" y="392152"/>
            <a:ext cx="3292198" cy="654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773181">
            <a:off x="6818523" y="3154886"/>
            <a:ext cx="532249" cy="606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274433">
            <a:off x="5039425" y="3124415"/>
            <a:ext cx="578622" cy="596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68521" y="2972990"/>
            <a:ext cx="807377" cy="9704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2887791-E55B-9906-F981-A36AF0105E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8022" y="536428"/>
            <a:ext cx="2428138" cy="6540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1A45C69-9412-6100-B425-CDFB140F133D}"/>
              </a:ext>
            </a:extLst>
          </p:cNvPr>
          <p:cNvSpPr txBox="1"/>
          <p:nvPr/>
        </p:nvSpPr>
        <p:spPr>
          <a:xfrm>
            <a:off x="3047238" y="3244334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Concluzii și recomandări pentru noul an școlar.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5589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/>
          <p:nvPr/>
        </p:nvSpPr>
        <p:spPr>
          <a:xfrm>
            <a:off x="273995" y="449171"/>
            <a:ext cx="11644009" cy="5262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None/>
            </a:pPr>
            <a:r>
              <a:rPr lang="ro-RO" sz="1800" b="0" i="0" u="none" strike="noStrike" cap="non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 Black"/>
              <a:buNone/>
            </a:pPr>
            <a:r>
              <a:rPr lang="ro-RO" sz="2400" b="0" i="0" u="none" strike="noStrike" cap="none" dirty="0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rPr>
              <a:t>PROGRAMUL CONSFĂTUIRILOR JUDEȚENE MATEMATICĂ 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 Black"/>
              <a:buNone/>
            </a:pPr>
            <a:r>
              <a:rPr lang="ro-RO" sz="2400" dirty="0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rPr>
              <a:t>(10 OCTOMBRIE 2025)</a:t>
            </a:r>
            <a:r>
              <a:rPr lang="ro-RO" sz="2400" b="0" i="0" u="none" strike="noStrike" cap="none" dirty="0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rPr>
              <a:t>      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rgbClr val="222222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Partea I</a:t>
            </a:r>
            <a:endParaRPr sz="2000" b="1" i="0" u="none" strike="noStrike" cap="none" dirty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⮚"/>
            </a:pPr>
            <a:r>
              <a:rPr lang="ro-RO" sz="1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ro-RO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Cuvânt de deschidere;</a:t>
            </a:r>
            <a:endParaRPr sz="20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⮚"/>
            </a:pPr>
            <a:r>
              <a:rPr lang="ro-RO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      Noutăți legislative și metodologice;</a:t>
            </a:r>
            <a:endParaRPr sz="20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⮚"/>
            </a:pPr>
            <a:r>
              <a:rPr lang="ro-RO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      </a:t>
            </a:r>
            <a:r>
              <a:rPr lang="ro-RO" sz="20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ro-RO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limpiade și concursuri în anul școlar 2024-2025;</a:t>
            </a:r>
            <a:endParaRPr sz="20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⮚"/>
            </a:pPr>
            <a:r>
              <a:rPr lang="ro-RO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     Examene, concursuri și olimpiade 2025-2026;</a:t>
            </a:r>
            <a:endParaRPr sz="20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⮚"/>
            </a:pPr>
            <a:r>
              <a:rPr lang="ro-RO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      Prezentarea raportului  C.N.C.E. (</a:t>
            </a:r>
            <a:r>
              <a:rPr lang="ro-RO" sz="2000" b="1" i="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Centrul Național pentru Curriculum și Evaluare)</a:t>
            </a:r>
            <a:r>
              <a:rPr lang="ro-RO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20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⮚"/>
            </a:pPr>
            <a:r>
              <a:rPr lang="ro-RO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      Concluzii și recomandări pentru noul an școlar.</a:t>
            </a:r>
            <a:endParaRPr sz="20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5166" y="1748123"/>
            <a:ext cx="849674" cy="1482138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">
            <a:hlinkClick r:id="rId4"/>
          </p:cNvPr>
          <p:cNvSpPr/>
          <p:nvPr/>
        </p:nvSpPr>
        <p:spPr>
          <a:xfrm>
            <a:off x="8480003" y="2952955"/>
            <a:ext cx="627106" cy="511927"/>
          </a:xfrm>
          <a:prstGeom prst="mathPlus">
            <a:avLst>
              <a:gd name="adj1" fmla="val 23520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  <a:reflection stA="50000" endA="295" endPos="92000" dist="101600" dir="5400000" sy="-100000" algn="bl" rotWithShape="0"/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 txBox="1"/>
          <p:nvPr/>
        </p:nvSpPr>
        <p:spPr>
          <a:xfrm>
            <a:off x="868679" y="0"/>
            <a:ext cx="11323200" cy="6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Calibri"/>
              <a:buNone/>
            </a:pPr>
            <a:endParaRPr sz="1800" b="1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Calibri"/>
              <a:buNone/>
            </a:pPr>
            <a:endParaRPr sz="1800" b="1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Roboto Condensed"/>
              <a:buNone/>
            </a:pPr>
            <a:r>
              <a:rPr lang="ro-RO" sz="18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</a:t>
            </a:r>
            <a:endParaRPr sz="1800" b="1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Calibri"/>
              <a:buNone/>
            </a:pPr>
            <a:endParaRPr sz="1800" b="1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Calibri"/>
              <a:buNone/>
            </a:pPr>
            <a:endParaRPr sz="1800" b="1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Calibri"/>
              <a:buNone/>
            </a:pPr>
            <a:endParaRPr sz="1800" b="1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Roboto Condensed"/>
              <a:buNone/>
            </a:pPr>
            <a:r>
              <a:rPr lang="ro-RO" sz="18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OMEC 3463/04.03.2025- Structura anului școlar 2025-2026</a:t>
            </a:r>
            <a:endParaRPr sz="1800" b="1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u="sng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https://www.edu.ro/sites/default/files/_fi%C8%99iere/Legislatie/2025/OMEC_3463_2025.pdf</a:t>
            </a:r>
            <a:endParaRPr sz="180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74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74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74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74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74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74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74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AutoNum type="arabicPeriod"/>
            </a:pPr>
            <a:r>
              <a:rPr lang="ro-RO" sz="1800" b="1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Planuri cadru învățământ gimnazial </a:t>
            </a:r>
            <a:endParaRPr sz="1800" b="1" i="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72410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724108"/>
              </a:buClr>
              <a:buSzPts val="1800"/>
              <a:buFont typeface="Roboto Condensed"/>
              <a:buNone/>
            </a:pPr>
            <a:r>
              <a:rPr lang="ro-RO" sz="1800" b="1">
                <a:solidFill>
                  <a:srgbClr val="72410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</a:t>
            </a:r>
            <a:r>
              <a:rPr lang="ro-RO" sz="1800" b="0" i="0" strike="noStrike" cap="none">
                <a:solidFill>
                  <a:srgbClr val="72410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https://rocnee.eu/index.php/dcee-oriz/curriculum-oriz/planuri-cadru-actuale/planuri-cadru-invatamant-gimnazial</a:t>
            </a:r>
            <a:endParaRPr sz="1800" b="0" i="0" u="sng" strike="noStrike" cap="none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800" b="1">
              <a:solidFill>
                <a:srgbClr val="72410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ro-RO" sz="1800" b="1">
                <a:solidFill>
                  <a:srgbClr val="72410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 </a:t>
            </a:r>
            <a:r>
              <a:rPr lang="ro-RO" sz="18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Planuri cadru învățământ liceal </a:t>
            </a:r>
            <a:endParaRPr sz="1800">
              <a:solidFill>
                <a:srgbClr val="AB620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>
                <a:solidFill>
                  <a:srgbClr val="72410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</a:t>
            </a:r>
            <a:endParaRPr sz="2000" b="1">
              <a:solidFill>
                <a:srgbClr val="72410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74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</a:pPr>
            <a:r>
              <a:rPr lang="ro-RO" sz="1800" b="1" i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 R D I N nr. 4.350/2025 privind aprobarea planurilor-cadru pentru învățământul liceal cu frecvență zi</a:t>
            </a:r>
            <a:r>
              <a:rPr lang="ro-RO" sz="1800" b="1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/>
          </a:p>
          <a:p>
            <a:pPr marL="0" marR="0" lvl="0" indent="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o-RO" sz="1800" b="1" i="0" u="sng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https://www.edu.ro/sites/default/files/_fi%C8%99iere/Legislatie/2025/OMEC_4350_2025/OMEC_4350_2025.pdf</a:t>
            </a:r>
            <a:endParaRPr sz="1800" b="1" i="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800" b="1">
              <a:solidFill>
                <a:srgbClr val="72410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1800"/>
              <a:buFont typeface="Calibri"/>
              <a:buNone/>
            </a:pPr>
            <a:endParaRPr sz="18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1944984" y="2363775"/>
            <a:ext cx="7879976" cy="502024"/>
          </a:xfrm>
          <a:prstGeom prst="roundRect">
            <a:avLst>
              <a:gd name="adj" fmla="val 16667"/>
            </a:avLst>
          </a:prstGeom>
          <a:solidFill>
            <a:srgbClr val="F4B469"/>
          </a:solidFill>
          <a:ln w="12700" cap="flat" cmpd="sng">
            <a:solidFill>
              <a:srgbClr val="8D895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PLANURI CADRU </a:t>
            </a:r>
            <a:endParaRPr sz="2000" b="1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28" name="Google Shape;128;p4"/>
          <p:cNvSpPr/>
          <p:nvPr/>
        </p:nvSpPr>
        <p:spPr>
          <a:xfrm>
            <a:off x="2156012" y="135383"/>
            <a:ext cx="7879976" cy="772790"/>
          </a:xfrm>
          <a:prstGeom prst="roundRect">
            <a:avLst>
              <a:gd name="adj" fmla="val 16667"/>
            </a:avLst>
          </a:prstGeom>
          <a:solidFill>
            <a:srgbClr val="F4B469"/>
          </a:solidFill>
          <a:ln w="12700" cap="flat" cmpd="sng">
            <a:solidFill>
              <a:srgbClr val="8D895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400"/>
              <a:buFont typeface="Roboto Condensed"/>
              <a:buNone/>
            </a:pPr>
            <a:r>
              <a:rPr lang="ro-RO" sz="24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                          DOCUMENTE CURRICULARE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 txBox="1"/>
          <p:nvPr/>
        </p:nvSpPr>
        <p:spPr>
          <a:xfrm>
            <a:off x="739409" y="180222"/>
            <a:ext cx="1189616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>
                <a:solidFill>
                  <a:srgbClr val="72410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 Planuri-cadru, cursuri de zi și seral, învățământ liceal și profesional</a:t>
            </a:r>
            <a:endParaRPr sz="1800" b="1">
              <a:solidFill>
                <a:srgbClr val="72410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34" name="Google Shape;134;p5"/>
          <p:cNvSpPr txBox="1"/>
          <p:nvPr/>
        </p:nvSpPr>
        <p:spPr>
          <a:xfrm>
            <a:off x="0" y="827090"/>
            <a:ext cx="12021671" cy="55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AB620D"/>
              </a:buClr>
              <a:buSzPts val="2400"/>
              <a:buFont typeface="Arial"/>
              <a:buChar char="•"/>
            </a:pPr>
            <a:r>
              <a:rPr lang="ro-RO" sz="1600" b="1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ORDIN nr. 3.410 din 16 martie 2009 </a:t>
            </a:r>
            <a:r>
              <a:rPr lang="ro-RO" sz="1600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privind aprobarea planurilor-cadru de învățământ pentru clasele a IX-a-a XII-a, filierele teoretică și vocațională, cursuri de zi.</a:t>
            </a:r>
            <a:endParaRPr sz="16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AB620D"/>
              </a:buClr>
              <a:buSzPts val="2400"/>
              <a:buFont typeface="Arial"/>
              <a:buChar char="•"/>
            </a:pPr>
            <a:r>
              <a:rPr lang="ro-RO" sz="1600" b="1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ORDIN nr. 3.411 din 16 martie 2009 </a:t>
            </a:r>
            <a:r>
              <a:rPr lang="ro-RO" sz="1600" b="0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privind aprobarea planurilor-cadru de învăţământ pentru clasa a IX-a, ciclul inferior al liceului, filiera tehnologică, învăţământ de zi şi învăţământ seral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AB620D"/>
              </a:buClr>
              <a:buSzPts val="2400"/>
              <a:buFont typeface="Arial"/>
              <a:buChar char="•"/>
            </a:pPr>
            <a:r>
              <a:rPr lang="ro-RO" sz="1600" b="1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ORDIN nr. 3.412 din 16 martie 2009 </a:t>
            </a:r>
            <a:r>
              <a:rPr lang="ro-RO" sz="1600" b="0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privind aprobarea planurilor-cadru de învăţământ pentru clasa a X-a, şcoala de arte şi meserii, pentru clasa a X-a, ciclul inferior al liceului, filiera tehnologică, ruta directă de calificare, pentru clasa a XI-a, anul de completare, precum şi pentru clasele a XI-a-a XII-a şi a XII-a/a XIII-a, ciclul superior al liceului, filiera tehnologică, cursuri de zi şi seral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AB620D"/>
              </a:buClr>
              <a:buSzPts val="2400"/>
              <a:buFont typeface="Arial"/>
              <a:buChar char="•"/>
            </a:pPr>
            <a:r>
              <a:rPr lang="ro-RO" sz="1600" b="1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ORDIN nr</a:t>
            </a:r>
            <a:r>
              <a:rPr lang="ro-RO" sz="1600" b="0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r>
              <a:rPr lang="ro-RO" sz="1600" b="1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7724 din 13 decembrie 2024 </a:t>
            </a:r>
            <a:r>
              <a:rPr lang="ro-RO" sz="160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pentru modificarea Ordinului ministrului educației, cercetării și inovării nr. 3.412/2009 privind aprobarea planurilor-cadru de învățământ pentru clasa a X-a, școala de arte și meserii, pentru clasa a X-a, ciclul inferior al liceului, filiera tehnologică, ruta directă de calificare, pentru clasa a XI-a, anul de completare, precum și pentru clasele a XI-a—a XII-a și a XII-a/a XIII-a, ciclul superior al liceului, filiera tehnologică, cursuri de zi și seral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AB620D"/>
              </a:buClr>
              <a:buSzPts val="2400"/>
              <a:buFont typeface="Arial"/>
              <a:buChar char="•"/>
            </a:pPr>
            <a:r>
              <a:rPr lang="ro-RO" sz="16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ORDIN  nr. 4051/2006 </a:t>
            </a:r>
            <a:r>
              <a:rPr lang="ro-RO" sz="160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pentru aprobarea planurilor cadru pentru învățământul seral. Pentru învăţământul seral, filiera tehnologică a liceului, prevederile OM nr. 4051/2006 cu privire la aprobarea planurilor-cadru, rămân valabile  pentru clasa a XIII-a.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AB620D"/>
              </a:buClr>
              <a:buSzPts val="2400"/>
              <a:buFont typeface="Arial"/>
              <a:buChar char="•"/>
            </a:pPr>
            <a:r>
              <a:rPr lang="ro-RO" sz="16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OMEN</a:t>
            </a:r>
            <a:r>
              <a:rPr lang="ro-RO" sz="160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ro-RO" sz="16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3152/2014 </a:t>
            </a:r>
            <a:r>
              <a:rPr lang="ro-RO" sz="160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privind aprobarea planurilor-cadru de invăţământ pentru învatamantul profesional de 3 ani.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AB620D"/>
              </a:buClr>
              <a:buSzPts val="2400"/>
              <a:buFont typeface="Arial"/>
              <a:buChar char="•"/>
            </a:pPr>
            <a:r>
              <a:rPr lang="ro-RO" sz="16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OMEN</a:t>
            </a:r>
            <a:r>
              <a:rPr lang="ro-RO" sz="160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ro-RO" sz="16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3218/2014</a:t>
            </a:r>
            <a:r>
              <a:rPr lang="ro-RO" sz="160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privind aprobarea planului-cadru de inv pentru invatamantul profesional special.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35" name="Google Shape;135;p5" descr="Molecule și Formule De Fond Pentru Chimie Stock Vector - Ilustrare din  izolat, fundal: 24595665"/>
          <p:cNvSpPr/>
          <p:nvPr/>
        </p:nvSpPr>
        <p:spPr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/>
          <p:nvPr/>
        </p:nvSpPr>
        <p:spPr>
          <a:xfrm>
            <a:off x="2362201" y="115466"/>
            <a:ext cx="7879976" cy="502024"/>
          </a:xfrm>
          <a:prstGeom prst="roundRect">
            <a:avLst>
              <a:gd name="adj" fmla="val 16667"/>
            </a:avLst>
          </a:prstGeom>
          <a:solidFill>
            <a:srgbClr val="F4B469"/>
          </a:solidFill>
          <a:ln w="12700" cap="flat" cmpd="sng">
            <a:solidFill>
              <a:srgbClr val="8D895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Programe școlare  </a:t>
            </a:r>
            <a:endParaRPr sz="2000" b="1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42" name="Google Shape;142;p6"/>
          <p:cNvSpPr txBox="1"/>
          <p:nvPr/>
        </p:nvSpPr>
        <p:spPr>
          <a:xfrm>
            <a:off x="768096" y="1736470"/>
            <a:ext cx="11055096" cy="3370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                           </a:t>
            </a:r>
            <a:r>
              <a:rPr lang="ro-RO" sz="1800" b="1">
                <a:solidFill>
                  <a:srgbClr val="72410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Gimnaziu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AB620D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A39B4E"/>
              </a:buClr>
              <a:buSzPts val="1800"/>
              <a:buFont typeface="Arial"/>
              <a:buChar char="•"/>
            </a:pPr>
            <a:r>
              <a:rPr lang="ro-RO" sz="1800" b="1" i="0">
                <a:solidFill>
                  <a:srgbClr val="A39B4E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ORDIN nr. 3393/ 2017</a:t>
            </a:r>
            <a:r>
              <a:rPr lang="ro-RO" sz="1800" b="0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 pentru aprobarea programelor școlare  – învățământ gimnazial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>
                <a:solidFill>
                  <a:srgbClr val="22262A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</a:t>
            </a:r>
            <a:r>
              <a:rPr lang="ro-RO" sz="180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Adresa 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0" i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ro-RO" sz="1800" b="0" i="0" u="sng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https://rocnee.eu/images/rocnee/fisiere/planuri-cadru/gimnazial/2024/PCI_PS_%C3%8ENV_GIMNAZIAL.pdf</a:t>
            </a:r>
            <a:endParaRPr sz="1800" b="0" i="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rgbClr val="22262A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>
                <a:solidFill>
                  <a:srgbClr val="22262A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                       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>
                <a:solidFill>
                  <a:srgbClr val="22262A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                             </a:t>
            </a:r>
            <a:r>
              <a:rPr lang="ro-RO" sz="1800" b="1">
                <a:solidFill>
                  <a:srgbClr val="72410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Liceu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i="0">
                <a:solidFill>
                  <a:srgbClr val="AB620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      </a:t>
            </a:r>
            <a:endParaRPr sz="1600" b="1" i="1" u="sng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</a:pPr>
            <a:r>
              <a:rPr lang="ro-RO" sz="1800" b="0" i="0" u="sng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https://rocnee.eu/index.php/dcee-oriz/curriculum-oriz/programe-scolare-front/planuri-cadru-de-invatamant-si-programe-scolare-invatamant-liceal-2023-docx</a:t>
            </a:r>
            <a:endParaRPr sz="1800" b="0" i="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"/>
          <p:cNvSpPr txBox="1"/>
          <p:nvPr/>
        </p:nvSpPr>
        <p:spPr>
          <a:xfrm>
            <a:off x="0" y="914400"/>
            <a:ext cx="12191999" cy="486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imes New Roman"/>
              <a:buNone/>
            </a:pPr>
            <a:r>
              <a:rPr lang="ro-RO" sz="1800" b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OMEC nr. 4.350/2025 privind aprobarea planurilor-cadru pentru învățământul liceal cu frecvență zi</a:t>
            </a:r>
            <a:endParaRPr/>
          </a:p>
          <a:p>
            <a:pPr marL="0" marR="0" lvl="0" indent="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ro-RO" sz="1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</a:t>
            </a:r>
            <a:r>
              <a:rPr lang="ro-RO" sz="160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Art.40 </a:t>
            </a:r>
            <a:endParaRPr/>
          </a:p>
          <a:p>
            <a:pPr marL="0" marR="0" lvl="0" indent="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ro-RO" sz="160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(1)  În anul școlar 2025-2026, pentru învățământul liceal și cel profesional se mențin în aplicare planurile-cadru valabile în anul școlar 2024-2025. </a:t>
            </a:r>
            <a:endParaRPr/>
          </a:p>
          <a:p>
            <a:pPr marL="0" marR="0" lvl="0" indent="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ro-RO" sz="160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(2) În anul școlar 2026-2027, pentru clasa a IX-a, învățământ liceal, forma cu frecvență zi, se aplică planurile-cadru aprobate prin anexele nr. 2-38 ale prezentului ordin, iar pentru clasele a X-a, a XI-a și a XII-a, învățământ liceal, forma cu frecvență zi, respectiv clasele a X-a și a XIa, învățământ profesional, rămân în aplicare planurile-cadru valabile în anul școlar 2024-2025. </a:t>
            </a:r>
            <a:endParaRPr/>
          </a:p>
          <a:p>
            <a:pPr marL="0" marR="0" lvl="0" indent="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ro-RO" sz="160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(3) În anul școlar 2027-2028, pentru clasele a IX-a și a X-a, învățământ liceal, forma cu frecvență zi, se aplică planurile-cadru aprobate prin anexele nr. 2-38 ale prezentului ordin, iar pentru clasele a XI-a și a XII-a, învățământ liceal, forma cu frecvență zi, respectiv clasa a XI-a, învățământ profesional, rămân în aplicare planurile-cadru valabile în anul școlar 2024-2025. </a:t>
            </a:r>
            <a:endParaRPr/>
          </a:p>
          <a:p>
            <a:pPr marL="0" marR="0" lvl="0" indent="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ro-RO" sz="160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(4) În anul școlar 2028-2029, pentru clasele a IX-a, a X-a și a XI-a, învățământ liceal, forma cu frecvență zi, se aplică planurile-cadru aprobate prin anexele nr. 2-38 ale prezentului ordin, iar pentru clasa a XII-a, învățământ liceal, forma cu frecvență zi, rămân în aplicare planurilecadru valabile în anul școlar 2024-2025. </a:t>
            </a:r>
            <a:endParaRPr/>
          </a:p>
          <a:p>
            <a:pPr marL="0" marR="0" lvl="0" indent="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ro-RO" sz="160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(5) Începând cu anul școlar 2029-2030, pentru clasele a IX-a, a X-a, a XI-a și a XII-a, învățământ liceal, forma cu frecvență zi, se aplică planurile-cadru aprobate prin anexele nr. 2- 38 ale prezentului ordin. </a:t>
            </a:r>
            <a:endParaRPr sz="160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2442882" y="129782"/>
            <a:ext cx="7306236" cy="641183"/>
          </a:xfrm>
          <a:prstGeom prst="roundRect">
            <a:avLst>
              <a:gd name="adj" fmla="val 16667"/>
            </a:avLst>
          </a:prstGeom>
          <a:solidFill>
            <a:srgbClr val="F4B469"/>
          </a:solidFill>
          <a:ln w="12700" cap="flat" cmpd="sng">
            <a:solidFill>
              <a:srgbClr val="8D895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NOUTĂȚI CURRICULARE </a:t>
            </a:r>
            <a:endParaRPr sz="2000" b="1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"/>
          <p:cNvSpPr/>
          <p:nvPr/>
        </p:nvSpPr>
        <p:spPr>
          <a:xfrm>
            <a:off x="1890501" y="2177470"/>
            <a:ext cx="7781362" cy="420153"/>
          </a:xfrm>
          <a:prstGeom prst="roundRect">
            <a:avLst>
              <a:gd name="adj" fmla="val 16667"/>
            </a:avLst>
          </a:prstGeom>
          <a:solidFill>
            <a:srgbClr val="F4B469"/>
          </a:solidFill>
          <a:ln w="12700" cap="flat" cmpd="sng">
            <a:solidFill>
              <a:srgbClr val="8D895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REPERE METODOLOGICE PENTRU APLICAREA CURRICULUMULUI</a:t>
            </a:r>
            <a:endParaRPr sz="2000" b="1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54" name="Google Shape;154;p8"/>
          <p:cNvSpPr txBox="1"/>
          <p:nvPr/>
        </p:nvSpPr>
        <p:spPr>
          <a:xfrm>
            <a:off x="1434174" y="3200052"/>
            <a:ext cx="970987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u="sng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https://rocnee.eu/index.php/dcee-oriz/curriculum-oriz/repere-metodologice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8"/>
          <p:cNvSpPr txBox="1"/>
          <p:nvPr/>
        </p:nvSpPr>
        <p:spPr>
          <a:xfrm>
            <a:off x="1150710" y="621341"/>
            <a:ext cx="12093387" cy="1244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oboto Condensed"/>
              <a:buNone/>
            </a:pPr>
            <a:r>
              <a:rPr lang="ro-RO" sz="1800" b="0" i="0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Nota de fundamentare a planurilor-cadru pentru învățământul liceal, forma cu frecvență zi.</a:t>
            </a:r>
            <a:endParaRPr sz="180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45833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oboto Condensed"/>
              <a:buNone/>
            </a:pPr>
            <a:r>
              <a:rPr lang="ro-RO" sz="1800" b="1" i="0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OMEC nr. 4.350/2025 </a:t>
            </a:r>
            <a:r>
              <a:rPr lang="ro-RO" sz="1800" b="1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</a:t>
            </a:r>
            <a:r>
              <a:rPr lang="ro-RO" sz="1800" b="1" i="0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oate fi accesat la adresa:</a:t>
            </a:r>
            <a:endParaRPr sz="1800" b="0" i="0" u="none" strike="noStrike" cap="none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oboto Condensed"/>
              <a:buNone/>
            </a:pPr>
            <a:r>
              <a:rPr lang="ro-RO" sz="1800" b="0" i="0" u="sng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https://www.edu.ro/OMEC_4350_2025_planuri_cadru_liceu_frecventa</a:t>
            </a:r>
            <a:endParaRPr sz="180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56" name="Google Shape;156;p8"/>
          <p:cNvSpPr/>
          <p:nvPr/>
        </p:nvSpPr>
        <p:spPr>
          <a:xfrm>
            <a:off x="1890501" y="3811711"/>
            <a:ext cx="7781362" cy="420153"/>
          </a:xfrm>
          <a:prstGeom prst="roundRect">
            <a:avLst>
              <a:gd name="adj" fmla="val 16667"/>
            </a:avLst>
          </a:prstGeom>
          <a:solidFill>
            <a:srgbClr val="F4B469"/>
          </a:solidFill>
          <a:ln w="12700" cap="flat" cmpd="sng">
            <a:solidFill>
              <a:srgbClr val="8D895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MANUALE ȘCOLARE </a:t>
            </a:r>
            <a:endParaRPr sz="2000" b="1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57" name="Google Shape;157;p8"/>
          <p:cNvSpPr txBox="1"/>
          <p:nvPr/>
        </p:nvSpPr>
        <p:spPr>
          <a:xfrm>
            <a:off x="242049" y="4576781"/>
            <a:ext cx="119499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127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600" i="0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În anul şcolar 202</a:t>
            </a:r>
            <a:r>
              <a:rPr lang="ro-RO" sz="160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</a:t>
            </a:r>
            <a:r>
              <a:rPr lang="ro-RO" sz="1600" i="0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-202</a:t>
            </a:r>
            <a:r>
              <a:rPr lang="ro-RO" sz="160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</a:t>
            </a:r>
            <a:r>
              <a:rPr lang="ro-RO" sz="1600" i="0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sunt în vigoare  manualele şcolare aprobate prin ordinul ministrului educaţiei pentru a fi folosite în sistemul naţional de învăţământ  (</a:t>
            </a:r>
            <a:r>
              <a:rPr lang="ro-RO" sz="1600" i="1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Catalogul manualelor şcolare  pentru clasele I-VIII şi Catalogul manualelor şcolare pentru clasele  IX-XII  pentru anul şcolar 202</a:t>
            </a:r>
            <a:r>
              <a:rPr lang="ro-RO" sz="1600" i="1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</a:t>
            </a:r>
            <a:r>
              <a:rPr lang="ro-RO" sz="1600" i="1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-202</a:t>
            </a:r>
            <a:r>
              <a:rPr lang="ro-RO" sz="1600" i="1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</a:t>
            </a:r>
            <a:r>
              <a:rPr lang="ro-RO" sz="1600" i="1" u="none" strike="noStrike" cap="none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).</a:t>
            </a:r>
            <a:endParaRPr sz="1600" i="1" u="none" strike="noStrike" cap="none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58" name="Google Shape;158;p8"/>
          <p:cNvSpPr txBox="1"/>
          <p:nvPr/>
        </p:nvSpPr>
        <p:spPr>
          <a:xfrm>
            <a:off x="694943" y="5357114"/>
            <a:ext cx="11849879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imes"/>
              <a:buNone/>
            </a:pPr>
            <a:r>
              <a:rPr lang="ro-RO" sz="1800" u="sng">
                <a:solidFill>
                  <a:schemeClr val="accent1"/>
                </a:solidFill>
                <a:latin typeface="Times"/>
                <a:ea typeface="Times"/>
                <a:cs typeface="Times"/>
                <a:sym typeface="Time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https://rocnee.eu/index.php?view=article&amp;id=382:informare-privind-asigurarea-manualelor-scolare-pentru-anul-scolar-2025-2026&amp;catid=2</a:t>
            </a:r>
            <a:endParaRPr sz="1800">
              <a:solidFill>
                <a:schemeClr val="accent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>
              <a:solidFill>
                <a:srgbClr val="00206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"/>
          <p:cNvSpPr/>
          <p:nvPr/>
        </p:nvSpPr>
        <p:spPr>
          <a:xfrm>
            <a:off x="1570653" y="74646"/>
            <a:ext cx="9050694" cy="608062"/>
          </a:xfrm>
          <a:prstGeom prst="roundRect">
            <a:avLst>
              <a:gd name="adj" fmla="val 16667"/>
            </a:avLst>
          </a:prstGeom>
          <a:solidFill>
            <a:srgbClr val="F4B469"/>
          </a:solidFill>
          <a:ln w="12700" cap="flat" cmpd="sng">
            <a:solidFill>
              <a:srgbClr val="8D895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400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Examene Naționale 2025-2026</a:t>
            </a:r>
            <a:endParaRPr sz="24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64" name="Google Shape;164;p9"/>
          <p:cNvSpPr txBox="1"/>
          <p:nvPr/>
        </p:nvSpPr>
        <p:spPr>
          <a:xfrm>
            <a:off x="322435" y="1692627"/>
            <a:ext cx="11547130" cy="3472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OMEC nr. 6059/29.09.2025 </a:t>
            </a:r>
            <a:r>
              <a:rPr lang="ro-RO" sz="1800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privind organizarea și desfășurarea examenului național de bacalaureat – 2026;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OMEC nr. 6058/2025 </a:t>
            </a:r>
            <a:r>
              <a:rPr lang="ro-RO" sz="1800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privind organizarea și desfășurarea evaluării naționale pentru absolvenții clasei a VIII-a, în anul școlar 2025-2026;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OMEC nr. 6060/2025 </a:t>
            </a:r>
            <a:r>
              <a:rPr lang="ro-RO" sz="1800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privind organizarea și desfășurarea admiterii în învățământul liceal pentru anul școlar 2025-2026;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OMEC nr. 6056/2025 </a:t>
            </a:r>
            <a:r>
              <a:rPr lang="ro-RO" sz="1800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privind aprobarea graficului de desfășurare a examenelor de certificare a calificării profesionale a absolvenților din învățământul profesional și tehnic preuniversitar în anul școlar 2025-2026;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Noutatea este vizualizarea lucrărilor înainte de contestații 🡪</a:t>
            </a:r>
            <a:r>
              <a:rPr lang="ro-RO" sz="1800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a redus numărul de contestații.</a:t>
            </a:r>
            <a:endParaRPr sz="1800" dirty="0">
              <a:solidFill>
                <a:schemeClr val="accen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ro-RO" sz="1800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 vor elabora  </a:t>
            </a:r>
            <a:r>
              <a:rPr lang="ro-RO" sz="1800" b="1" dirty="0">
                <a:solidFill>
                  <a:schemeClr val="accen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calendare pentru simulările examenelor naționale, evaluările națională și examenul de  bacalaureat. 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/>
          <p:nvPr/>
        </p:nvSpPr>
        <p:spPr>
          <a:xfrm>
            <a:off x="1646855" y="106516"/>
            <a:ext cx="9050694" cy="608062"/>
          </a:xfrm>
          <a:prstGeom prst="roundRect">
            <a:avLst>
              <a:gd name="adj" fmla="val 16667"/>
            </a:avLst>
          </a:prstGeom>
          <a:solidFill>
            <a:srgbClr val="F4B469"/>
          </a:solidFill>
          <a:ln w="12700" cap="flat" cmpd="sng">
            <a:solidFill>
              <a:srgbClr val="8D895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Rapoarte examene naționale, anul școlar 2024-2025 - CNCE</a:t>
            </a:r>
            <a:endParaRPr sz="2400" dirty="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71" name="Google Shape;171;p10"/>
          <p:cNvSpPr txBox="1">
            <a:spLocks noGrp="1"/>
          </p:cNvSpPr>
          <p:nvPr>
            <p:ph sz="half" idx="1"/>
          </p:nvPr>
        </p:nvSpPr>
        <p:spPr>
          <a:xfrm>
            <a:off x="4297101" y="3013416"/>
            <a:ext cx="3229512" cy="1393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 dirty="0"/>
              <a:t>                             </a:t>
            </a:r>
            <a:r>
              <a:rPr lang="ro-RO" dirty="0">
                <a:solidFill>
                  <a:schemeClr val="accent1"/>
                </a:solidFill>
              </a:rPr>
              <a:t>Matematică - </a:t>
            </a:r>
            <a:r>
              <a:rPr lang="ro-RO" u="sng" dirty="0">
                <a:solidFill>
                  <a:srgbClr val="AB620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CNPE</a:t>
            </a:r>
            <a:endParaRPr dirty="0">
              <a:solidFill>
                <a:srgbClr val="AB620D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solidFill>
                <a:schemeClr val="accent1"/>
              </a:solidFill>
            </a:endParaRPr>
          </a:p>
        </p:txBody>
      </p:sp>
      <p:pic>
        <p:nvPicPr>
          <p:cNvPr id="172" name="Google Shape;172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40618" y="1538067"/>
            <a:ext cx="1463167" cy="1348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90088" y="2212496"/>
            <a:ext cx="1463167" cy="110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flipH="1">
            <a:off x="10262387" y="2255117"/>
            <a:ext cx="1463167" cy="11049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</TotalTime>
  <Words>1143</Words>
  <Application>Microsoft Office PowerPoint</Application>
  <PresentationFormat>Widescreen</PresentationFormat>
  <Paragraphs>99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Roboto Condensed</vt:lpstr>
      <vt:lpstr>Calibri Light</vt:lpstr>
      <vt:lpstr>Arial Black</vt:lpstr>
      <vt:lpstr>Times New Roman</vt:lpstr>
      <vt:lpstr>Noto Sans Symbols</vt:lpstr>
      <vt:lpstr>Calibri</vt:lpstr>
      <vt:lpstr>Times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Camelia Afrim</dc:creator>
  <cp:lastModifiedBy>Garabet Diana-Monica</cp:lastModifiedBy>
  <cp:revision>4</cp:revision>
  <dcterms:created xsi:type="dcterms:W3CDTF">2025-09-15T08:22:28Z</dcterms:created>
  <dcterms:modified xsi:type="dcterms:W3CDTF">2025-10-01T07:13:56Z</dcterms:modified>
</cp:coreProperties>
</file>