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64" r:id="rId6"/>
    <p:sldId id="277" r:id="rId7"/>
    <p:sldId id="278" r:id="rId8"/>
    <p:sldId id="279" r:id="rId9"/>
    <p:sldId id="287" r:id="rId10"/>
    <p:sldId id="280" r:id="rId11"/>
    <p:sldId id="281" r:id="rId12"/>
    <p:sldId id="265" r:id="rId13"/>
    <p:sldId id="268" r:id="rId14"/>
    <p:sldId id="355" r:id="rId15"/>
    <p:sldId id="269" r:id="rId16"/>
    <p:sldId id="274" r:id="rId17"/>
    <p:sldId id="275" r:id="rId18"/>
    <p:sldId id="276" r:id="rId19"/>
    <p:sldId id="350" r:id="rId20"/>
    <p:sldId id="351" r:id="rId21"/>
    <p:sldId id="352" r:id="rId22"/>
    <p:sldId id="353" r:id="rId23"/>
    <p:sldId id="273" r:id="rId24"/>
    <p:sldId id="272" r:id="rId25"/>
    <p:sldId id="270" r:id="rId26"/>
    <p:sldId id="285" r:id="rId27"/>
    <p:sldId id="271" r:id="rId28"/>
    <p:sldId id="292" r:id="rId29"/>
    <p:sldId id="286" r:id="rId30"/>
    <p:sldId id="316" r:id="rId31"/>
    <p:sldId id="317" r:id="rId32"/>
    <p:sldId id="333" r:id="rId33"/>
    <p:sldId id="282" r:id="rId34"/>
    <p:sldId id="340" r:id="rId35"/>
    <p:sldId id="341" r:id="rId36"/>
    <p:sldId id="289" r:id="rId37"/>
    <p:sldId id="290"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8B08A-860D-488F-A149-87C0FF5B72CC}" v="13" dt="2023-09-24T11:44:14.690"/>
  </p1510:revLst>
</p1510:revInfo>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Stil mediu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087" autoAdjust="0"/>
  </p:normalViewPr>
  <p:slideViewPr>
    <p:cSldViewPr showGuides="1">
      <p:cViewPr varScale="1">
        <p:scale>
          <a:sx n="117" d="100"/>
          <a:sy n="117" d="100"/>
        </p:scale>
        <p:origin x="-14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bejan" userId="ff4b83ea1852d748" providerId="LiveId" clId="{4B78B08A-860D-488F-A149-87C0FF5B72CC}"/>
    <pc:docChg chg="custSel addSld delSld modSld">
      <pc:chgData name="cristina bejan" userId="ff4b83ea1852d748" providerId="LiveId" clId="{4B78B08A-860D-488F-A149-87C0FF5B72CC}" dt="2023-09-24T13:12:11.787" v="407" actId="123"/>
      <pc:docMkLst>
        <pc:docMk/>
      </pc:docMkLst>
      <pc:sldChg chg="modSp mod">
        <pc:chgData name="cristina bejan" userId="ff4b83ea1852d748" providerId="LiveId" clId="{4B78B08A-860D-488F-A149-87C0FF5B72CC}" dt="2023-09-24T09:57:13.029" v="32" actId="20577"/>
        <pc:sldMkLst>
          <pc:docMk/>
          <pc:sldMk cId="194392694" sldId="256"/>
        </pc:sldMkLst>
        <pc:spChg chg="mod">
          <ac:chgData name="cristina bejan" userId="ff4b83ea1852d748" providerId="LiveId" clId="{4B78B08A-860D-488F-A149-87C0FF5B72CC}" dt="2023-09-24T09:57:13.029" v="32" actId="20577"/>
          <ac:spMkLst>
            <pc:docMk/>
            <pc:sldMk cId="194392694" sldId="256"/>
            <ac:spMk id="22" creationId="{00000000-0000-0000-0000-000000000000}"/>
          </ac:spMkLst>
        </pc:spChg>
      </pc:sldChg>
      <pc:sldChg chg="del">
        <pc:chgData name="cristina bejan" userId="ff4b83ea1852d748" providerId="LiveId" clId="{4B78B08A-860D-488F-A149-87C0FF5B72CC}" dt="2023-09-24T10:01:14.880" v="40" actId="2696"/>
        <pc:sldMkLst>
          <pc:docMk/>
          <pc:sldMk cId="2150141457" sldId="257"/>
        </pc:sldMkLst>
      </pc:sldChg>
      <pc:sldChg chg="del">
        <pc:chgData name="cristina bejan" userId="ff4b83ea1852d748" providerId="LiveId" clId="{4B78B08A-860D-488F-A149-87C0FF5B72CC}" dt="2023-09-24T10:01:28.031" v="44" actId="2696"/>
        <pc:sldMkLst>
          <pc:docMk/>
          <pc:sldMk cId="1365677088" sldId="258"/>
        </pc:sldMkLst>
      </pc:sldChg>
      <pc:sldChg chg="del">
        <pc:chgData name="cristina bejan" userId="ff4b83ea1852d748" providerId="LiveId" clId="{4B78B08A-860D-488F-A149-87C0FF5B72CC}" dt="2023-09-24T10:01:24.653" v="43" actId="2696"/>
        <pc:sldMkLst>
          <pc:docMk/>
          <pc:sldMk cId="2413272048" sldId="259"/>
        </pc:sldMkLst>
      </pc:sldChg>
      <pc:sldChg chg="del">
        <pc:chgData name="cristina bejan" userId="ff4b83ea1852d748" providerId="LiveId" clId="{4B78B08A-860D-488F-A149-87C0FF5B72CC}" dt="2023-09-24T10:01:17.844" v="41" actId="2696"/>
        <pc:sldMkLst>
          <pc:docMk/>
          <pc:sldMk cId="3768168289" sldId="260"/>
        </pc:sldMkLst>
      </pc:sldChg>
      <pc:sldChg chg="del">
        <pc:chgData name="cristina bejan" userId="ff4b83ea1852d748" providerId="LiveId" clId="{4B78B08A-860D-488F-A149-87C0FF5B72CC}" dt="2023-09-24T10:01:38.919" v="45" actId="2696"/>
        <pc:sldMkLst>
          <pc:docMk/>
          <pc:sldMk cId="1916804821" sldId="261"/>
        </pc:sldMkLst>
      </pc:sldChg>
      <pc:sldChg chg="del">
        <pc:chgData name="cristina bejan" userId="ff4b83ea1852d748" providerId="LiveId" clId="{4B78B08A-860D-488F-A149-87C0FF5B72CC}" dt="2023-09-24T10:01:21.415" v="42" actId="2696"/>
        <pc:sldMkLst>
          <pc:docMk/>
          <pc:sldMk cId="4178125367" sldId="262"/>
        </pc:sldMkLst>
      </pc:sldChg>
      <pc:sldChg chg="del">
        <pc:chgData name="cristina bejan" userId="ff4b83ea1852d748" providerId="LiveId" clId="{4B78B08A-860D-488F-A149-87C0FF5B72CC}" dt="2023-09-24T09:58:26.033" v="36" actId="2696"/>
        <pc:sldMkLst>
          <pc:docMk/>
          <pc:sldMk cId="2996929461" sldId="263"/>
        </pc:sldMkLst>
      </pc:sldChg>
      <pc:sldChg chg="modSp mod">
        <pc:chgData name="cristina bejan" userId="ff4b83ea1852d748" providerId="LiveId" clId="{4B78B08A-860D-488F-A149-87C0FF5B72CC}" dt="2023-09-24T11:34:02.473" v="244" actId="20577"/>
        <pc:sldMkLst>
          <pc:docMk/>
          <pc:sldMk cId="4235939614" sldId="264"/>
        </pc:sldMkLst>
        <pc:spChg chg="mod">
          <ac:chgData name="cristina bejan" userId="ff4b83ea1852d748" providerId="LiveId" clId="{4B78B08A-860D-488F-A149-87C0FF5B72CC}" dt="2023-09-24T11:34:02.473" v="244" actId="20577"/>
          <ac:spMkLst>
            <pc:docMk/>
            <pc:sldMk cId="4235939614" sldId="264"/>
            <ac:spMk id="2" creationId="{7D2A7CD4-96B1-1A5A-13BF-EEA4EC37C5C4}"/>
          </ac:spMkLst>
        </pc:spChg>
      </pc:sldChg>
      <pc:sldChg chg="del">
        <pc:chgData name="cristina bejan" userId="ff4b83ea1852d748" providerId="LiveId" clId="{4B78B08A-860D-488F-A149-87C0FF5B72CC}" dt="2023-09-24T10:01:06.426" v="38" actId="2696"/>
        <pc:sldMkLst>
          <pc:docMk/>
          <pc:sldMk cId="1500374939" sldId="266"/>
        </pc:sldMkLst>
      </pc:sldChg>
      <pc:sldChg chg="del">
        <pc:chgData name="cristina bejan" userId="ff4b83ea1852d748" providerId="LiveId" clId="{4B78B08A-860D-488F-A149-87C0FF5B72CC}" dt="2023-09-24T10:01:10.074" v="39" actId="2696"/>
        <pc:sldMkLst>
          <pc:docMk/>
          <pc:sldMk cId="487217858" sldId="267"/>
        </pc:sldMkLst>
      </pc:sldChg>
      <pc:sldChg chg="modSp mod">
        <pc:chgData name="cristina bejan" userId="ff4b83ea1852d748" providerId="LiveId" clId="{4B78B08A-860D-488F-A149-87C0FF5B72CC}" dt="2023-09-24T12:43:29.391" v="373" actId="20577"/>
        <pc:sldMkLst>
          <pc:docMk/>
          <pc:sldMk cId="3097113314" sldId="270"/>
        </pc:sldMkLst>
        <pc:spChg chg="mod">
          <ac:chgData name="cristina bejan" userId="ff4b83ea1852d748" providerId="LiveId" clId="{4B78B08A-860D-488F-A149-87C0FF5B72CC}" dt="2023-09-24T12:43:29.391" v="373" actId="20577"/>
          <ac:spMkLst>
            <pc:docMk/>
            <pc:sldMk cId="3097113314" sldId="270"/>
            <ac:spMk id="2" creationId="{00000000-0000-0000-0000-000000000000}"/>
          </ac:spMkLst>
        </pc:spChg>
      </pc:sldChg>
      <pc:sldChg chg="modSp mod">
        <pc:chgData name="cristina bejan" userId="ff4b83ea1852d748" providerId="LiveId" clId="{4B78B08A-860D-488F-A149-87C0FF5B72CC}" dt="2023-09-24T10:15:24.810" v="143" actId="14100"/>
        <pc:sldMkLst>
          <pc:docMk/>
          <pc:sldMk cId="3562367906" sldId="271"/>
        </pc:sldMkLst>
        <pc:spChg chg="mod">
          <ac:chgData name="cristina bejan" userId="ff4b83ea1852d748" providerId="LiveId" clId="{4B78B08A-860D-488F-A149-87C0FF5B72CC}" dt="2023-09-24T10:15:24.810" v="143" actId="14100"/>
          <ac:spMkLst>
            <pc:docMk/>
            <pc:sldMk cId="3562367906" sldId="271"/>
            <ac:spMk id="2" creationId="{00000000-0000-0000-0000-000000000000}"/>
          </ac:spMkLst>
        </pc:spChg>
      </pc:sldChg>
      <pc:sldChg chg="modSp mod">
        <pc:chgData name="cristina bejan" userId="ff4b83ea1852d748" providerId="LiveId" clId="{4B78B08A-860D-488F-A149-87C0FF5B72CC}" dt="2023-09-24T12:41:30.394" v="356" actId="14100"/>
        <pc:sldMkLst>
          <pc:docMk/>
          <pc:sldMk cId="1275886307" sldId="272"/>
        </pc:sldMkLst>
        <pc:graphicFrameChg chg="mod">
          <ac:chgData name="cristina bejan" userId="ff4b83ea1852d748" providerId="LiveId" clId="{4B78B08A-860D-488F-A149-87C0FF5B72CC}" dt="2023-09-24T12:41:30.394" v="356" actId="14100"/>
          <ac:graphicFrameMkLst>
            <pc:docMk/>
            <pc:sldMk cId="1275886307" sldId="272"/>
            <ac:graphicFrameMk id="2" creationId="{00000000-0000-0000-0000-000000000000}"/>
          </ac:graphicFrameMkLst>
        </pc:graphicFrameChg>
      </pc:sldChg>
      <pc:sldChg chg="modSp mod">
        <pc:chgData name="cristina bejan" userId="ff4b83ea1852d748" providerId="LiveId" clId="{4B78B08A-860D-488F-A149-87C0FF5B72CC}" dt="2023-09-24T10:13:32.214" v="136" actId="20577"/>
        <pc:sldMkLst>
          <pc:docMk/>
          <pc:sldMk cId="2999725529" sldId="273"/>
        </pc:sldMkLst>
        <pc:spChg chg="mod">
          <ac:chgData name="cristina bejan" userId="ff4b83ea1852d748" providerId="LiveId" clId="{4B78B08A-860D-488F-A149-87C0FF5B72CC}" dt="2023-09-24T10:13:32.214" v="136" actId="20577"/>
          <ac:spMkLst>
            <pc:docMk/>
            <pc:sldMk cId="2999725529" sldId="273"/>
            <ac:spMk id="22" creationId="{00000000-0000-0000-0000-000000000000}"/>
          </ac:spMkLst>
        </pc:spChg>
      </pc:sldChg>
      <pc:sldChg chg="modSp mod">
        <pc:chgData name="cristina bejan" userId="ff4b83ea1852d748" providerId="LiveId" clId="{4B78B08A-860D-488F-A149-87C0FF5B72CC}" dt="2023-09-24T12:36:06.667" v="355" actId="20577"/>
        <pc:sldMkLst>
          <pc:docMk/>
          <pc:sldMk cId="3323352315" sldId="275"/>
        </pc:sldMkLst>
        <pc:spChg chg="mod">
          <ac:chgData name="cristina bejan" userId="ff4b83ea1852d748" providerId="LiveId" clId="{4B78B08A-860D-488F-A149-87C0FF5B72CC}" dt="2023-09-24T10:06:30.455" v="55" actId="14100"/>
          <ac:spMkLst>
            <pc:docMk/>
            <pc:sldMk cId="3323352315" sldId="275"/>
            <ac:spMk id="2" creationId="{00000000-0000-0000-0000-000000000000}"/>
          </ac:spMkLst>
        </pc:spChg>
        <pc:graphicFrameChg chg="mod modGraphic">
          <ac:chgData name="cristina bejan" userId="ff4b83ea1852d748" providerId="LiveId" clId="{4B78B08A-860D-488F-A149-87C0FF5B72CC}" dt="2023-09-24T12:36:06.667" v="355" actId="20577"/>
          <ac:graphicFrameMkLst>
            <pc:docMk/>
            <pc:sldMk cId="3323352315" sldId="275"/>
            <ac:graphicFrameMk id="3" creationId="{00000000-0000-0000-0000-000000000000}"/>
          </ac:graphicFrameMkLst>
        </pc:graphicFrameChg>
      </pc:sldChg>
      <pc:sldChg chg="modSp mod">
        <pc:chgData name="cristina bejan" userId="ff4b83ea1852d748" providerId="LiveId" clId="{4B78B08A-860D-488F-A149-87C0FF5B72CC}" dt="2023-09-24T12:15:37.488" v="298" actId="207"/>
        <pc:sldMkLst>
          <pc:docMk/>
          <pc:sldMk cId="1066480810" sldId="278"/>
        </pc:sldMkLst>
        <pc:spChg chg="mod">
          <ac:chgData name="cristina bejan" userId="ff4b83ea1852d748" providerId="LiveId" clId="{4B78B08A-860D-488F-A149-87C0FF5B72CC}" dt="2023-09-24T12:15:37.488" v="298" actId="207"/>
          <ac:spMkLst>
            <pc:docMk/>
            <pc:sldMk cId="1066480810" sldId="278"/>
            <ac:spMk id="2" creationId="{7D2A7CD4-96B1-1A5A-13BF-EEA4EC37C5C4}"/>
          </ac:spMkLst>
        </pc:spChg>
      </pc:sldChg>
      <pc:sldChg chg="modSp mod">
        <pc:chgData name="cristina bejan" userId="ff4b83ea1852d748" providerId="LiveId" clId="{4B78B08A-860D-488F-A149-87C0FF5B72CC}" dt="2023-09-24T12:19:22.813" v="322" actId="123"/>
        <pc:sldMkLst>
          <pc:docMk/>
          <pc:sldMk cId="2320916273" sldId="279"/>
        </pc:sldMkLst>
        <pc:spChg chg="mod">
          <ac:chgData name="cristina bejan" userId="ff4b83ea1852d748" providerId="LiveId" clId="{4B78B08A-860D-488F-A149-87C0FF5B72CC}" dt="2023-09-24T12:19:22.813" v="322" actId="123"/>
          <ac:spMkLst>
            <pc:docMk/>
            <pc:sldMk cId="2320916273" sldId="279"/>
            <ac:spMk id="2" creationId="{7D2A7CD4-96B1-1A5A-13BF-EEA4EC37C5C4}"/>
          </ac:spMkLst>
        </pc:spChg>
      </pc:sldChg>
      <pc:sldChg chg="modSp mod">
        <pc:chgData name="cristina bejan" userId="ff4b83ea1852d748" providerId="LiveId" clId="{4B78B08A-860D-488F-A149-87C0FF5B72CC}" dt="2023-09-24T12:23:53.762" v="326" actId="14100"/>
        <pc:sldMkLst>
          <pc:docMk/>
          <pc:sldMk cId="3555941737" sldId="280"/>
        </pc:sldMkLst>
        <pc:spChg chg="mod">
          <ac:chgData name="cristina bejan" userId="ff4b83ea1852d748" providerId="LiveId" clId="{4B78B08A-860D-488F-A149-87C0FF5B72CC}" dt="2023-09-24T12:23:53.762" v="326" actId="14100"/>
          <ac:spMkLst>
            <pc:docMk/>
            <pc:sldMk cId="3555941737" sldId="280"/>
            <ac:spMk id="2" creationId="{7D2A7CD4-96B1-1A5A-13BF-EEA4EC37C5C4}"/>
          </ac:spMkLst>
        </pc:spChg>
      </pc:sldChg>
      <pc:sldChg chg="modSp mod">
        <pc:chgData name="cristina bejan" userId="ff4b83ea1852d748" providerId="LiveId" clId="{4B78B08A-860D-488F-A149-87C0FF5B72CC}" dt="2023-09-24T12:28:48.500" v="336" actId="20577"/>
        <pc:sldMkLst>
          <pc:docMk/>
          <pc:sldMk cId="2702367225" sldId="281"/>
        </pc:sldMkLst>
        <pc:spChg chg="mod">
          <ac:chgData name="cristina bejan" userId="ff4b83ea1852d748" providerId="LiveId" clId="{4B78B08A-860D-488F-A149-87C0FF5B72CC}" dt="2023-09-24T12:28:48.500" v="336" actId="20577"/>
          <ac:spMkLst>
            <pc:docMk/>
            <pc:sldMk cId="2702367225" sldId="281"/>
            <ac:spMk id="2" creationId="{7D2A7CD4-96B1-1A5A-13BF-EEA4EC37C5C4}"/>
          </ac:spMkLst>
        </pc:spChg>
      </pc:sldChg>
      <pc:sldChg chg="del">
        <pc:chgData name="cristina bejan" userId="ff4b83ea1852d748" providerId="LiveId" clId="{4B78B08A-860D-488F-A149-87C0FF5B72CC}" dt="2023-09-24T10:01:50.944" v="47" actId="2696"/>
        <pc:sldMkLst>
          <pc:docMk/>
          <pc:sldMk cId="835551020" sldId="282"/>
        </pc:sldMkLst>
      </pc:sldChg>
      <pc:sldChg chg="modSp mod">
        <pc:chgData name="cristina bejan" userId="ff4b83ea1852d748" providerId="LiveId" clId="{4B78B08A-860D-488F-A149-87C0FF5B72CC}" dt="2023-09-24T11:06:16.187" v="223" actId="1076"/>
        <pc:sldMkLst>
          <pc:docMk/>
          <pc:sldMk cId="3884112040" sldId="282"/>
        </pc:sldMkLst>
        <pc:graphicFrameChg chg="mod modGraphic">
          <ac:chgData name="cristina bejan" userId="ff4b83ea1852d748" providerId="LiveId" clId="{4B78B08A-860D-488F-A149-87C0FF5B72CC}" dt="2023-09-24T11:06:16.187" v="223" actId="1076"/>
          <ac:graphicFrameMkLst>
            <pc:docMk/>
            <pc:sldMk cId="3884112040" sldId="282"/>
            <ac:graphicFrameMk id="4" creationId="{00000000-0000-0000-0000-000000000000}"/>
          </ac:graphicFrameMkLst>
        </pc:graphicFrameChg>
      </pc:sldChg>
      <pc:sldChg chg="del">
        <pc:chgData name="cristina bejan" userId="ff4b83ea1852d748" providerId="LiveId" clId="{4B78B08A-860D-488F-A149-87C0FF5B72CC}" dt="2023-09-24T10:01:53.727" v="48" actId="2696"/>
        <pc:sldMkLst>
          <pc:docMk/>
          <pc:sldMk cId="3116038513" sldId="284"/>
        </pc:sldMkLst>
      </pc:sldChg>
      <pc:sldChg chg="modSp mod">
        <pc:chgData name="cristina bejan" userId="ff4b83ea1852d748" providerId="LiveId" clId="{4B78B08A-860D-488F-A149-87C0FF5B72CC}" dt="2023-09-24T10:15:05.494" v="141" actId="20577"/>
        <pc:sldMkLst>
          <pc:docMk/>
          <pc:sldMk cId="963360510" sldId="285"/>
        </pc:sldMkLst>
        <pc:spChg chg="mod">
          <ac:chgData name="cristina bejan" userId="ff4b83ea1852d748" providerId="LiveId" clId="{4B78B08A-860D-488F-A149-87C0FF5B72CC}" dt="2023-09-24T10:15:05.494" v="141" actId="20577"/>
          <ac:spMkLst>
            <pc:docMk/>
            <pc:sldMk cId="963360510" sldId="285"/>
            <ac:spMk id="22" creationId="{00000000-0000-0000-0000-000000000000}"/>
          </ac:spMkLst>
        </pc:spChg>
      </pc:sldChg>
      <pc:sldChg chg="modSp mod">
        <pc:chgData name="cristina bejan" userId="ff4b83ea1852d748" providerId="LiveId" clId="{4B78B08A-860D-488F-A149-87C0FF5B72CC}" dt="2023-09-24T12:22:23.258" v="323" actId="20577"/>
        <pc:sldMkLst>
          <pc:docMk/>
          <pc:sldMk cId="3594287322" sldId="287"/>
        </pc:sldMkLst>
        <pc:spChg chg="mod">
          <ac:chgData name="cristina bejan" userId="ff4b83ea1852d748" providerId="LiveId" clId="{4B78B08A-860D-488F-A149-87C0FF5B72CC}" dt="2023-09-24T12:22:23.258" v="323" actId="20577"/>
          <ac:spMkLst>
            <pc:docMk/>
            <pc:sldMk cId="3594287322" sldId="287"/>
            <ac:spMk id="2" creationId="{7D2A7CD4-96B1-1A5A-13BF-EEA4EC37C5C4}"/>
          </ac:spMkLst>
        </pc:spChg>
      </pc:sldChg>
      <pc:sldChg chg="del">
        <pc:chgData name="cristina bejan" userId="ff4b83ea1852d748" providerId="LiveId" clId="{4B78B08A-860D-488F-A149-87C0FF5B72CC}" dt="2023-09-24T10:01:47.790" v="46" actId="2696"/>
        <pc:sldMkLst>
          <pc:docMk/>
          <pc:sldMk cId="209431280" sldId="288"/>
        </pc:sldMkLst>
      </pc:sldChg>
      <pc:sldChg chg="modSp mod">
        <pc:chgData name="cristina bejan" userId="ff4b83ea1852d748" providerId="LiveId" clId="{4B78B08A-860D-488F-A149-87C0FF5B72CC}" dt="2023-09-24T13:02:08.251" v="396" actId="1076"/>
        <pc:sldMkLst>
          <pc:docMk/>
          <pc:sldMk cId="3084758141" sldId="289"/>
        </pc:sldMkLst>
        <pc:spChg chg="mod">
          <ac:chgData name="cristina bejan" userId="ff4b83ea1852d748" providerId="LiveId" clId="{4B78B08A-860D-488F-A149-87C0FF5B72CC}" dt="2023-09-24T13:02:08.251" v="396" actId="1076"/>
          <ac:spMkLst>
            <pc:docMk/>
            <pc:sldMk cId="3084758141" sldId="289"/>
            <ac:spMk id="2" creationId="{00000000-0000-0000-0000-000000000000}"/>
          </ac:spMkLst>
        </pc:spChg>
      </pc:sldChg>
      <pc:sldChg chg="modSp mod">
        <pc:chgData name="cristina bejan" userId="ff4b83ea1852d748" providerId="LiveId" clId="{4B78B08A-860D-488F-A149-87C0FF5B72CC}" dt="2023-09-24T13:08:27.724" v="398" actId="14100"/>
        <pc:sldMkLst>
          <pc:docMk/>
          <pc:sldMk cId="2782572606" sldId="290"/>
        </pc:sldMkLst>
        <pc:picChg chg="mod">
          <ac:chgData name="cristina bejan" userId="ff4b83ea1852d748" providerId="LiveId" clId="{4B78B08A-860D-488F-A149-87C0FF5B72CC}" dt="2023-09-24T13:08:27.724" v="398" actId="14100"/>
          <ac:picMkLst>
            <pc:docMk/>
            <pc:sldMk cId="2782572606" sldId="290"/>
            <ac:picMk id="3" creationId="{6DCBB5DB-F5FD-EC4E-739F-4286D03727C5}"/>
          </ac:picMkLst>
        </pc:picChg>
      </pc:sldChg>
      <pc:sldChg chg="modSp mod">
        <pc:chgData name="cristina bejan" userId="ff4b83ea1852d748" providerId="LiveId" clId="{4B78B08A-860D-488F-A149-87C0FF5B72CC}" dt="2023-09-24T10:15:39.931" v="144" actId="123"/>
        <pc:sldMkLst>
          <pc:docMk/>
          <pc:sldMk cId="476727551" sldId="292"/>
        </pc:sldMkLst>
        <pc:spChg chg="mod">
          <ac:chgData name="cristina bejan" userId="ff4b83ea1852d748" providerId="LiveId" clId="{4B78B08A-860D-488F-A149-87C0FF5B72CC}" dt="2023-09-24T10:15:39.931" v="144" actId="123"/>
          <ac:spMkLst>
            <pc:docMk/>
            <pc:sldMk cId="476727551" sldId="292"/>
            <ac:spMk id="2" creationId="{00000000-0000-0000-0000-000000000000}"/>
          </ac:spMkLst>
        </pc:spChg>
      </pc:sldChg>
      <pc:sldChg chg="addSp delSp modSp new del mod">
        <pc:chgData name="cristina bejan" userId="ff4b83ea1852d748" providerId="LiveId" clId="{4B78B08A-860D-488F-A149-87C0FF5B72CC}" dt="2023-09-24T10:53:26.819" v="150" actId="47"/>
        <pc:sldMkLst>
          <pc:docMk/>
          <pc:sldMk cId="1177640310" sldId="293"/>
        </pc:sldMkLst>
        <pc:spChg chg="add del mod">
          <ac:chgData name="cristina bejan" userId="ff4b83ea1852d748" providerId="LiveId" clId="{4B78B08A-860D-488F-A149-87C0FF5B72CC}" dt="2023-09-24T10:47:15.457" v="148" actId="478"/>
          <ac:spMkLst>
            <pc:docMk/>
            <pc:sldMk cId="1177640310" sldId="293"/>
            <ac:spMk id="2" creationId="{E1F15AEB-B348-7F50-60BC-F9ED131618F8}"/>
          </ac:spMkLst>
        </pc:spChg>
      </pc:sldChg>
      <pc:sldChg chg="addSp delSp modSp add mod">
        <pc:chgData name="cristina bejan" userId="ff4b83ea1852d748" providerId="LiveId" clId="{4B78B08A-860D-488F-A149-87C0FF5B72CC}" dt="2023-09-24T12:54:48.487" v="392"/>
        <pc:sldMkLst>
          <pc:docMk/>
          <pc:sldMk cId="3242784235" sldId="316"/>
        </pc:sldMkLst>
        <pc:spChg chg="mod">
          <ac:chgData name="cristina bejan" userId="ff4b83ea1852d748" providerId="LiveId" clId="{4B78B08A-860D-488F-A149-87C0FF5B72CC}" dt="2023-09-24T10:55:24.725" v="167" actId="688"/>
          <ac:spMkLst>
            <pc:docMk/>
            <pc:sldMk cId="3242784235" sldId="316"/>
            <ac:spMk id="2" creationId="{2727C126-3AAA-8CBC-27CE-84C8BC24F81F}"/>
          </ac:spMkLst>
        </pc:spChg>
        <pc:spChg chg="add del mod">
          <ac:chgData name="cristina bejan" userId="ff4b83ea1852d748" providerId="LiveId" clId="{4B78B08A-860D-488F-A149-87C0FF5B72CC}" dt="2023-09-24T10:54:49.291" v="160" actId="478"/>
          <ac:spMkLst>
            <pc:docMk/>
            <pc:sldMk cId="3242784235" sldId="316"/>
            <ac:spMk id="4" creationId="{C8C7D88B-85C6-E738-00B8-526D9D5B295D}"/>
          </ac:spMkLst>
        </pc:spChg>
        <pc:spChg chg="del">
          <ac:chgData name="cristina bejan" userId="ff4b83ea1852d748" providerId="LiveId" clId="{4B78B08A-860D-488F-A149-87C0FF5B72CC}" dt="2023-09-24T10:54:47.879" v="159" actId="478"/>
          <ac:spMkLst>
            <pc:docMk/>
            <pc:sldMk cId="3242784235" sldId="316"/>
            <ac:spMk id="7" creationId="{07A6241B-9EDF-684F-AB90-9F7A749EC2E2}"/>
          </ac:spMkLst>
        </pc:spChg>
        <pc:spChg chg="del mod">
          <ac:chgData name="cristina bejan" userId="ff4b83ea1852d748" providerId="LiveId" clId="{4B78B08A-860D-488F-A149-87C0FF5B72CC}" dt="2023-09-24T12:52:53.151" v="390" actId="478"/>
          <ac:spMkLst>
            <pc:docMk/>
            <pc:sldMk cId="3242784235" sldId="316"/>
            <ac:spMk id="14" creationId="{87C79F34-E037-0A46-16A8-A5680C43D67C}"/>
          </ac:spMkLst>
        </pc:spChg>
        <pc:spChg chg="mod">
          <ac:chgData name="cristina bejan" userId="ff4b83ea1852d748" providerId="LiveId" clId="{4B78B08A-860D-488F-A149-87C0FF5B72CC}" dt="2023-09-24T10:53:59.673" v="157" actId="27636"/>
          <ac:spMkLst>
            <pc:docMk/>
            <pc:sldMk cId="3242784235" sldId="316"/>
            <ac:spMk id="16" creationId="{E9E26DF5-FCD6-23B7-561B-C40D7A97C846}"/>
          </ac:spMkLst>
        </pc:spChg>
        <pc:spChg chg="mod">
          <ac:chgData name="cristina bejan" userId="ff4b83ea1852d748" providerId="LiveId" clId="{4B78B08A-860D-488F-A149-87C0FF5B72CC}" dt="2023-09-24T12:54:48.487" v="392"/>
          <ac:spMkLst>
            <pc:docMk/>
            <pc:sldMk cId="3242784235" sldId="316"/>
            <ac:spMk id="25" creationId="{6AD8DF11-8D94-7D7D-377A-81CC8652DCE4}"/>
          </ac:spMkLst>
        </pc:spChg>
        <pc:spChg chg="mod">
          <ac:chgData name="cristina bejan" userId="ff4b83ea1852d748" providerId="LiveId" clId="{4B78B08A-860D-488F-A149-87C0FF5B72CC}" dt="2023-09-24T10:54:58.754" v="162" actId="688"/>
          <ac:spMkLst>
            <pc:docMk/>
            <pc:sldMk cId="3242784235" sldId="316"/>
            <ac:spMk id="26" creationId="{E3C8BF1F-DBC9-7795-C2D5-D493CC66A3E4}"/>
          </ac:spMkLst>
        </pc:spChg>
        <pc:picChg chg="del">
          <ac:chgData name="cristina bejan" userId="ff4b83ea1852d748" providerId="LiveId" clId="{4B78B08A-860D-488F-A149-87C0FF5B72CC}" dt="2023-09-24T10:54:47.879" v="159" actId="478"/>
          <ac:picMkLst>
            <pc:docMk/>
            <pc:sldMk cId="3242784235" sldId="316"/>
            <ac:picMk id="6" creationId="{398D3EBE-7867-77F4-5B68-0241468295F3}"/>
          </ac:picMkLst>
        </pc:picChg>
      </pc:sldChg>
      <pc:sldChg chg="addSp delSp modSp add mod">
        <pc:chgData name="cristina bejan" userId="ff4b83ea1852d748" providerId="LiveId" clId="{4B78B08A-860D-488F-A149-87C0FF5B72CC}" dt="2023-09-24T10:58:08.749" v="188" actId="14100"/>
        <pc:sldMkLst>
          <pc:docMk/>
          <pc:sldMk cId="1232108530" sldId="317"/>
        </pc:sldMkLst>
        <pc:spChg chg="mod">
          <ac:chgData name="cristina bejan" userId="ff4b83ea1852d748" providerId="LiveId" clId="{4B78B08A-860D-488F-A149-87C0FF5B72CC}" dt="2023-09-24T10:58:08.749" v="188" actId="14100"/>
          <ac:spMkLst>
            <pc:docMk/>
            <pc:sldMk cId="1232108530" sldId="317"/>
            <ac:spMk id="5" creationId="{00000000-0000-0000-0000-000000000000}"/>
          </ac:spMkLst>
        </pc:spChg>
        <pc:spChg chg="add del mod ord">
          <ac:chgData name="cristina bejan" userId="ff4b83ea1852d748" providerId="LiveId" clId="{4B78B08A-860D-488F-A149-87C0FF5B72CC}" dt="2023-09-24T10:58:01.168" v="186" actId="478"/>
          <ac:spMkLst>
            <pc:docMk/>
            <pc:sldMk cId="1232108530" sldId="317"/>
            <ac:spMk id="6" creationId="{BFE34115-891E-EC42-FBE3-103A07037D45}"/>
          </ac:spMkLst>
        </pc:spChg>
      </pc:sldChg>
      <pc:sldChg chg="addSp delSp modSp add mod">
        <pc:chgData name="cristina bejan" userId="ff4b83ea1852d748" providerId="LiveId" clId="{4B78B08A-860D-488F-A149-87C0FF5B72CC}" dt="2023-09-24T11:02:07.614" v="209" actId="12385"/>
        <pc:sldMkLst>
          <pc:docMk/>
          <pc:sldMk cId="3994762909" sldId="320"/>
        </pc:sldMkLst>
        <pc:spChg chg="del mod">
          <ac:chgData name="cristina bejan" userId="ff4b83ea1852d748" providerId="LiveId" clId="{4B78B08A-860D-488F-A149-87C0FF5B72CC}" dt="2023-09-24T11:00:16.806" v="199" actId="478"/>
          <ac:spMkLst>
            <pc:docMk/>
            <pc:sldMk cId="3994762909" sldId="320"/>
            <ac:spMk id="4" creationId="{97E3EB47-59F5-5EB4-FD27-05B6BF58D1E3}"/>
          </ac:spMkLst>
        </pc:spChg>
        <pc:spChg chg="add del mod">
          <ac:chgData name="cristina bejan" userId="ff4b83ea1852d748" providerId="LiveId" clId="{4B78B08A-860D-488F-A149-87C0FF5B72CC}" dt="2023-09-24T11:00:20.430" v="200" actId="478"/>
          <ac:spMkLst>
            <pc:docMk/>
            <pc:sldMk cId="3994762909" sldId="320"/>
            <ac:spMk id="6" creationId="{F70C489F-195E-B79F-550B-633923FE73C2}"/>
          </ac:spMkLst>
        </pc:spChg>
        <pc:graphicFrameChg chg="mod modGraphic">
          <ac:chgData name="cristina bejan" userId="ff4b83ea1852d748" providerId="LiveId" clId="{4B78B08A-860D-488F-A149-87C0FF5B72CC}" dt="2023-09-24T11:02:07.614" v="209" actId="12385"/>
          <ac:graphicFrameMkLst>
            <pc:docMk/>
            <pc:sldMk cId="3994762909" sldId="320"/>
            <ac:graphicFrameMk id="8" creationId="{9712975D-D9E8-98F0-4C1B-4DBC5EE2579D}"/>
          </ac:graphicFrameMkLst>
        </pc:graphicFrameChg>
      </pc:sldChg>
      <pc:sldChg chg="modSp mod">
        <pc:chgData name="cristina bejan" userId="ff4b83ea1852d748" providerId="LiveId" clId="{4B78B08A-860D-488F-A149-87C0FF5B72CC}" dt="2023-09-24T12:58:09.393" v="393" actId="1076"/>
        <pc:sldMkLst>
          <pc:docMk/>
          <pc:sldMk cId="1998676388" sldId="333"/>
        </pc:sldMkLst>
        <pc:spChg chg="mod">
          <ac:chgData name="cristina bejan" userId="ff4b83ea1852d748" providerId="LiveId" clId="{4B78B08A-860D-488F-A149-87C0FF5B72CC}" dt="2023-09-24T11:03:05.403" v="210" actId="14100"/>
          <ac:spMkLst>
            <pc:docMk/>
            <pc:sldMk cId="1998676388" sldId="333"/>
            <ac:spMk id="5" creationId="{9F811E2B-DD3B-B900-89A7-71277F1D321A}"/>
          </ac:spMkLst>
        </pc:spChg>
        <pc:spChg chg="mod">
          <ac:chgData name="cristina bejan" userId="ff4b83ea1852d748" providerId="LiveId" clId="{4B78B08A-860D-488F-A149-87C0FF5B72CC}" dt="2023-09-24T12:58:09.393" v="393" actId="1076"/>
          <ac:spMkLst>
            <pc:docMk/>
            <pc:sldMk cId="1998676388" sldId="333"/>
            <ac:spMk id="6" creationId="{876BDB89-8894-D0EA-976C-EE96AB5F6B46}"/>
          </ac:spMkLst>
        </pc:spChg>
      </pc:sldChg>
      <pc:sldChg chg="modSp mod">
        <pc:chgData name="cristina bejan" userId="ff4b83ea1852d748" providerId="LiveId" clId="{4B78B08A-860D-488F-A149-87C0FF5B72CC}" dt="2023-09-24T12:58:45.457" v="394" actId="1076"/>
        <pc:sldMkLst>
          <pc:docMk/>
          <pc:sldMk cId="1756596075" sldId="340"/>
        </pc:sldMkLst>
        <pc:spChg chg="mod">
          <ac:chgData name="cristina bejan" userId="ff4b83ea1852d748" providerId="LiveId" clId="{4B78B08A-860D-488F-A149-87C0FF5B72CC}" dt="2023-09-24T11:08:18.759" v="224" actId="1076"/>
          <ac:spMkLst>
            <pc:docMk/>
            <pc:sldMk cId="1756596075" sldId="340"/>
            <ac:spMk id="4" creationId="{97E3EB47-59F5-5EB4-FD27-05B6BF58D1E3}"/>
          </ac:spMkLst>
        </pc:spChg>
        <pc:spChg chg="mod">
          <ac:chgData name="cristina bejan" userId="ff4b83ea1852d748" providerId="LiveId" clId="{4B78B08A-860D-488F-A149-87C0FF5B72CC}" dt="2023-09-24T12:58:45.457" v="394" actId="1076"/>
          <ac:spMkLst>
            <pc:docMk/>
            <pc:sldMk cId="1756596075" sldId="340"/>
            <ac:spMk id="10" creationId="{C9009678-4751-CC46-1E5F-6BDD0E78599F}"/>
          </ac:spMkLst>
        </pc:spChg>
      </pc:sldChg>
      <pc:sldChg chg="modSp mod">
        <pc:chgData name="cristina bejan" userId="ff4b83ea1852d748" providerId="LiveId" clId="{4B78B08A-860D-488F-A149-87C0FF5B72CC}" dt="2023-09-24T12:59:49.491" v="395" actId="1076"/>
        <pc:sldMkLst>
          <pc:docMk/>
          <pc:sldMk cId="2365445438" sldId="341"/>
        </pc:sldMkLst>
        <pc:spChg chg="mod">
          <ac:chgData name="cristina bejan" userId="ff4b83ea1852d748" providerId="LiveId" clId="{4B78B08A-860D-488F-A149-87C0FF5B72CC}" dt="2023-09-24T11:09:52.949" v="230" actId="1076"/>
          <ac:spMkLst>
            <pc:docMk/>
            <pc:sldMk cId="2365445438" sldId="341"/>
            <ac:spMk id="4" creationId="{97E3EB47-59F5-5EB4-FD27-05B6BF58D1E3}"/>
          </ac:spMkLst>
        </pc:spChg>
        <pc:spChg chg="mod">
          <ac:chgData name="cristina bejan" userId="ff4b83ea1852d748" providerId="LiveId" clId="{4B78B08A-860D-488F-A149-87C0FF5B72CC}" dt="2023-09-24T12:59:49.491" v="395" actId="1076"/>
          <ac:spMkLst>
            <pc:docMk/>
            <pc:sldMk cId="2365445438" sldId="341"/>
            <ac:spMk id="6" creationId="{8F6C513F-E223-9FD4-9D3A-4F8F6A118865}"/>
          </ac:spMkLst>
        </pc:spChg>
      </pc:sldChg>
      <pc:sldChg chg="delSp modSp add mod">
        <pc:chgData name="cristina bejan" userId="ff4b83ea1852d748" providerId="LiveId" clId="{4B78B08A-860D-488F-A149-87C0FF5B72CC}" dt="2023-09-24T12:52:25.035" v="389" actId="14100"/>
        <pc:sldMkLst>
          <pc:docMk/>
          <pc:sldMk cId="1345181592" sldId="347"/>
        </pc:sldMkLst>
        <pc:spChg chg="del mod">
          <ac:chgData name="cristina bejan" userId="ff4b83ea1852d748" providerId="LiveId" clId="{4B78B08A-860D-488F-A149-87C0FF5B72CC}" dt="2023-09-24T10:53:44.352" v="153" actId="478"/>
          <ac:spMkLst>
            <pc:docMk/>
            <pc:sldMk cId="1345181592" sldId="347"/>
            <ac:spMk id="2" creationId="{ED7E7639-4E0E-3009-C3BE-E1021BBAA6E2}"/>
          </ac:spMkLst>
        </pc:spChg>
        <pc:spChg chg="mod">
          <ac:chgData name="cristina bejan" userId="ff4b83ea1852d748" providerId="LiveId" clId="{4B78B08A-860D-488F-A149-87C0FF5B72CC}" dt="2023-09-24T12:51:48.493" v="384" actId="688"/>
          <ac:spMkLst>
            <pc:docMk/>
            <pc:sldMk cId="1345181592" sldId="347"/>
            <ac:spMk id="4" creationId="{14F6E4A6-45BC-609D-1464-B9F4D00D30F1}"/>
          </ac:spMkLst>
        </pc:spChg>
        <pc:spChg chg="del">
          <ac:chgData name="cristina bejan" userId="ff4b83ea1852d748" providerId="LiveId" clId="{4B78B08A-860D-488F-A149-87C0FF5B72CC}" dt="2023-09-24T10:53:39.960" v="151" actId="478"/>
          <ac:spMkLst>
            <pc:docMk/>
            <pc:sldMk cId="1345181592" sldId="347"/>
            <ac:spMk id="5" creationId="{41F15A02-715F-33D4-7C06-A872370DBBE5}"/>
          </ac:spMkLst>
        </pc:spChg>
        <pc:graphicFrameChg chg="mod modGraphic">
          <ac:chgData name="cristina bejan" userId="ff4b83ea1852d748" providerId="LiveId" clId="{4B78B08A-860D-488F-A149-87C0FF5B72CC}" dt="2023-09-24T12:52:25.035" v="389" actId="14100"/>
          <ac:graphicFrameMkLst>
            <pc:docMk/>
            <pc:sldMk cId="1345181592" sldId="347"/>
            <ac:graphicFrameMk id="10" creationId="{BFA75019-B980-5039-2EF0-B7AB05379194}"/>
          </ac:graphicFrameMkLst>
        </pc:graphicFrameChg>
      </pc:sldChg>
      <pc:sldChg chg="addSp delSp modSp new mod">
        <pc:chgData name="cristina bejan" userId="ff4b83ea1852d748" providerId="LiveId" clId="{4B78B08A-860D-488F-A149-87C0FF5B72CC}" dt="2023-09-24T11:45:59.570" v="289" actId="113"/>
        <pc:sldMkLst>
          <pc:docMk/>
          <pc:sldMk cId="2563196052" sldId="348"/>
        </pc:sldMkLst>
        <pc:spChg chg="del">
          <ac:chgData name="cristina bejan" userId="ff4b83ea1852d748" providerId="LiveId" clId="{4B78B08A-860D-488F-A149-87C0FF5B72CC}" dt="2023-09-24T11:37:19.930" v="261" actId="478"/>
          <ac:spMkLst>
            <pc:docMk/>
            <pc:sldMk cId="2563196052" sldId="348"/>
            <ac:spMk id="2" creationId="{37B4A3F4-3748-EED2-DC78-34EFDF557C26}"/>
          </ac:spMkLst>
        </pc:spChg>
        <pc:spChg chg="del">
          <ac:chgData name="cristina bejan" userId="ff4b83ea1852d748" providerId="LiveId" clId="{4B78B08A-860D-488F-A149-87C0FF5B72CC}" dt="2023-09-24T11:37:16.445" v="260" actId="478"/>
          <ac:spMkLst>
            <pc:docMk/>
            <pc:sldMk cId="2563196052" sldId="348"/>
            <ac:spMk id="3" creationId="{6560F33D-4D5C-C7B5-1B22-54E6CAB80D44}"/>
          </ac:spMkLst>
        </pc:spChg>
        <pc:spChg chg="del mod">
          <ac:chgData name="cristina bejan" userId="ff4b83ea1852d748" providerId="LiveId" clId="{4B78B08A-860D-488F-A149-87C0FF5B72CC}" dt="2023-09-24T11:43:39.102" v="275" actId="478"/>
          <ac:spMkLst>
            <pc:docMk/>
            <pc:sldMk cId="2563196052" sldId="348"/>
            <ac:spMk id="4" creationId="{0C5300DB-E429-FD0B-E9C3-207C8E93D462}"/>
          </ac:spMkLst>
        </pc:spChg>
        <pc:spChg chg="add del mod">
          <ac:chgData name="cristina bejan" userId="ff4b83ea1852d748" providerId="LiveId" clId="{4B78B08A-860D-488F-A149-87C0FF5B72CC}" dt="2023-09-24T11:43:20.763" v="272" actId="21"/>
          <ac:spMkLst>
            <pc:docMk/>
            <pc:sldMk cId="2563196052" sldId="348"/>
            <ac:spMk id="6" creationId="{5E4314F2-61A0-E95C-0FB5-9507A7B24F8F}"/>
          </ac:spMkLst>
        </pc:spChg>
        <pc:spChg chg="add del mod">
          <ac:chgData name="cristina bejan" userId="ff4b83ea1852d748" providerId="LiveId" clId="{4B78B08A-860D-488F-A149-87C0FF5B72CC}" dt="2023-09-24T11:43:36.492" v="274" actId="21"/>
          <ac:spMkLst>
            <pc:docMk/>
            <pc:sldMk cId="2563196052" sldId="348"/>
            <ac:spMk id="7" creationId="{A2E455E7-A937-BF5F-3D41-F08963098E23}"/>
          </ac:spMkLst>
        </pc:spChg>
        <pc:spChg chg="add del mod">
          <ac:chgData name="cristina bejan" userId="ff4b83ea1852d748" providerId="LiveId" clId="{4B78B08A-860D-488F-A149-87C0FF5B72CC}" dt="2023-09-24T11:43:50.048" v="277" actId="21"/>
          <ac:spMkLst>
            <pc:docMk/>
            <pc:sldMk cId="2563196052" sldId="348"/>
            <ac:spMk id="8" creationId="{88E3D529-92E3-6E8E-8F02-BCEFAD79F7AE}"/>
          </ac:spMkLst>
        </pc:spChg>
        <pc:spChg chg="add mod">
          <ac:chgData name="cristina bejan" userId="ff4b83ea1852d748" providerId="LiveId" clId="{4B78B08A-860D-488F-A149-87C0FF5B72CC}" dt="2023-09-24T11:45:59.570" v="289" actId="113"/>
          <ac:spMkLst>
            <pc:docMk/>
            <pc:sldMk cId="2563196052" sldId="348"/>
            <ac:spMk id="9" creationId="{94C5B236-4955-D4FF-B2B2-A26766C406F9}"/>
          </ac:spMkLst>
        </pc:spChg>
        <pc:spChg chg="add del mod">
          <ac:chgData name="cristina bejan" userId="ff4b83ea1852d748" providerId="LiveId" clId="{4B78B08A-860D-488F-A149-87C0FF5B72CC}" dt="2023-09-24T11:44:18.648" v="285" actId="478"/>
          <ac:spMkLst>
            <pc:docMk/>
            <pc:sldMk cId="2563196052" sldId="348"/>
            <ac:spMk id="10" creationId="{E989DD38-B440-1E82-AE0A-038970B7319C}"/>
          </ac:spMkLst>
        </pc:spChg>
      </pc:sldChg>
      <pc:sldChg chg="addSp modSp new mod">
        <pc:chgData name="cristina bejan" userId="ff4b83ea1852d748" providerId="LiveId" clId="{4B78B08A-860D-488F-A149-87C0FF5B72CC}" dt="2023-09-24T13:12:11.787" v="407" actId="123"/>
        <pc:sldMkLst>
          <pc:docMk/>
          <pc:sldMk cId="1234727335" sldId="349"/>
        </pc:sldMkLst>
        <pc:spChg chg="add mod">
          <ac:chgData name="cristina bejan" userId="ff4b83ea1852d748" providerId="LiveId" clId="{4B78B08A-860D-488F-A149-87C0FF5B72CC}" dt="2023-09-24T13:12:11.787" v="407" actId="123"/>
          <ac:spMkLst>
            <pc:docMk/>
            <pc:sldMk cId="1234727335" sldId="349"/>
            <ac:spMk id="2" creationId="{7BD9BF69-1C60-C83D-CA57-651C850832C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B3F28-BA6E-4594-B385-8F098623E497}" type="doc">
      <dgm:prSet loTypeId="urn:microsoft.com/office/officeart/2008/layout/RadialCluster" loCatId="cycle" qsTypeId="urn:microsoft.com/office/officeart/2005/8/quickstyle/simple3" qsCatId="simple" csTypeId="urn:microsoft.com/office/officeart/2005/8/colors/accent1_2" csCatId="accent1" phldr="1"/>
      <dgm:spPr/>
      <dgm:t>
        <a:bodyPr/>
        <a:lstStyle/>
        <a:p>
          <a:endParaRPr lang="ro-RO"/>
        </a:p>
      </dgm:t>
    </dgm:pt>
    <dgm:pt modelId="{3E43A941-897E-44C5-BF3C-036E6CC8CFF1}">
      <dgm:prSet phldrT="[Text]" custT="1"/>
      <dgm:spPr/>
      <dgm:t>
        <a:bodyPr/>
        <a:lstStyle/>
        <a:p>
          <a:r>
            <a:rPr lang="ro-RO" sz="1600" b="1" dirty="0">
              <a:solidFill>
                <a:srgbClr val="C00000"/>
              </a:solidFill>
              <a:latin typeface="Trebuchet MS" panose="020B0603020202020204" pitchFamily="34" charset="0"/>
            </a:rPr>
            <a:t>PRIORITĂȚI și DIRECȚII DE ACȚIUNE</a:t>
          </a:r>
        </a:p>
      </dgm:t>
    </dgm:pt>
    <dgm:pt modelId="{A3943C7C-6182-4CCC-9E67-CA9F9B583E44}" type="parTrans" cxnId="{A90DA2D2-7D4C-4F9F-A996-45D883AFC66A}">
      <dgm:prSet/>
      <dgm:spPr/>
      <dgm:t>
        <a:bodyPr/>
        <a:lstStyle/>
        <a:p>
          <a:endParaRPr lang="ro-RO"/>
        </a:p>
      </dgm:t>
    </dgm:pt>
    <dgm:pt modelId="{A817B4B6-952E-4875-9D3B-B646D8180074}" type="sibTrans" cxnId="{A90DA2D2-7D4C-4F9F-A996-45D883AFC66A}">
      <dgm:prSet/>
      <dgm:spPr/>
      <dgm:t>
        <a:bodyPr/>
        <a:lstStyle/>
        <a:p>
          <a:endParaRPr lang="ro-RO"/>
        </a:p>
      </dgm:t>
    </dgm:pt>
    <dgm:pt modelId="{DDB6B727-AAB0-434F-80B5-07983DAFF003}">
      <dgm:prSet phldrT="[Text]" custT="1"/>
      <dgm:spPr/>
      <dgm:t>
        <a:bodyPr/>
        <a:lstStyle/>
        <a:p>
          <a:r>
            <a:rPr lang="ro-RO" sz="1600" dirty="0">
              <a:solidFill>
                <a:schemeClr val="tx2"/>
              </a:solidFill>
              <a:latin typeface="Trebuchet MS" panose="020B0603020202020204" pitchFamily="34" charset="0"/>
            </a:rPr>
            <a:t>LÎP </a:t>
          </a:r>
          <a:r>
            <a:rPr lang="ro-RO" sz="1000" dirty="0">
              <a:solidFill>
                <a:schemeClr val="tx2"/>
              </a:solidFill>
              <a:latin typeface="Trebuchet MS" panose="020B0603020202020204" pitchFamily="34" charset="0"/>
            </a:rPr>
            <a:t>(legislația subsecventă)</a:t>
          </a:r>
        </a:p>
      </dgm:t>
    </dgm:pt>
    <dgm:pt modelId="{19A9FFB9-1BC0-47C0-BB09-E8FB2825FC72}" type="parTrans" cxnId="{AEAFC08B-59D2-4DFE-9E2B-4E57AD8A8F35}">
      <dgm:prSet/>
      <dgm:spPr/>
      <dgm:t>
        <a:bodyPr/>
        <a:lstStyle/>
        <a:p>
          <a:endParaRPr lang="ro-RO"/>
        </a:p>
      </dgm:t>
    </dgm:pt>
    <dgm:pt modelId="{6B1FAF2F-D8EB-4C98-9371-A1E84B3CC717}" type="sibTrans" cxnId="{AEAFC08B-59D2-4DFE-9E2B-4E57AD8A8F35}">
      <dgm:prSet/>
      <dgm:spPr/>
      <dgm:t>
        <a:bodyPr/>
        <a:lstStyle/>
        <a:p>
          <a:endParaRPr lang="ro-RO"/>
        </a:p>
      </dgm:t>
    </dgm:pt>
    <dgm:pt modelId="{9E75D444-85A9-4962-B0AC-CE3343E1C273}">
      <dgm:prSet phldrT="[Text]" custT="1"/>
      <dgm:spPr/>
      <dgm:t>
        <a:bodyPr/>
        <a:lstStyle/>
        <a:p>
          <a:r>
            <a:rPr lang="ro-RO" sz="1600" dirty="0">
              <a:solidFill>
                <a:schemeClr val="tx2"/>
              </a:solidFill>
              <a:latin typeface="Trebuchet MS" panose="020B0603020202020204" pitchFamily="34" charset="0"/>
            </a:rPr>
            <a:t>DIGITALIZARE</a:t>
          </a:r>
        </a:p>
      </dgm:t>
    </dgm:pt>
    <dgm:pt modelId="{17902F22-3B32-4F18-9CA0-6038C3D6A35B}" type="parTrans" cxnId="{731887AD-8EE5-4EB6-8913-C15A7A480786}">
      <dgm:prSet/>
      <dgm:spPr/>
      <dgm:t>
        <a:bodyPr/>
        <a:lstStyle/>
        <a:p>
          <a:endParaRPr lang="ro-RO"/>
        </a:p>
      </dgm:t>
    </dgm:pt>
    <dgm:pt modelId="{7AD9DEDE-743C-456D-A6A7-E8BBACC8AE97}" type="sibTrans" cxnId="{731887AD-8EE5-4EB6-8913-C15A7A480786}">
      <dgm:prSet/>
      <dgm:spPr/>
      <dgm:t>
        <a:bodyPr/>
        <a:lstStyle/>
        <a:p>
          <a:endParaRPr lang="ro-RO"/>
        </a:p>
      </dgm:t>
    </dgm:pt>
    <dgm:pt modelId="{28A5DE08-E648-4DA8-9546-AB67DC985CB8}">
      <dgm:prSet phldrT="[Text]" custT="1"/>
      <dgm:spPr/>
      <dgm:t>
        <a:bodyPr/>
        <a:lstStyle/>
        <a:p>
          <a:r>
            <a:rPr lang="ro-RO" sz="1600" b="0" dirty="0">
              <a:solidFill>
                <a:schemeClr val="tx2"/>
              </a:solidFill>
              <a:latin typeface="Trebuchet MS" panose="020B0603020202020204" pitchFamily="34" charset="0"/>
            </a:rPr>
            <a:t>FORMARE POFESIONALĂ</a:t>
          </a:r>
        </a:p>
      </dgm:t>
    </dgm:pt>
    <dgm:pt modelId="{F9DA7258-3454-4843-851F-470701E0D00E}" type="parTrans" cxnId="{9DF978CE-BD4A-4DA1-8B6D-F7900A3D8062}">
      <dgm:prSet/>
      <dgm:spPr/>
      <dgm:t>
        <a:bodyPr/>
        <a:lstStyle/>
        <a:p>
          <a:endParaRPr lang="ro-RO"/>
        </a:p>
      </dgm:t>
    </dgm:pt>
    <dgm:pt modelId="{6F26FB5C-ED16-4C76-A8DF-61FF801955B8}" type="sibTrans" cxnId="{9DF978CE-BD4A-4DA1-8B6D-F7900A3D8062}">
      <dgm:prSet/>
      <dgm:spPr/>
      <dgm:t>
        <a:bodyPr/>
        <a:lstStyle/>
        <a:p>
          <a:endParaRPr lang="ro-RO"/>
        </a:p>
      </dgm:t>
    </dgm:pt>
    <dgm:pt modelId="{C54A2204-DC0F-4792-ABEC-0B64FD0720EA}" type="pres">
      <dgm:prSet presAssocID="{320B3F28-BA6E-4594-B385-8F098623E497}" presName="Name0" presStyleCnt="0">
        <dgm:presLayoutVars>
          <dgm:chMax val="1"/>
          <dgm:chPref val="1"/>
          <dgm:dir/>
          <dgm:animOne val="branch"/>
          <dgm:animLvl val="lvl"/>
        </dgm:presLayoutVars>
      </dgm:prSet>
      <dgm:spPr/>
      <dgm:t>
        <a:bodyPr/>
        <a:lstStyle/>
        <a:p>
          <a:endParaRPr lang="en-GB"/>
        </a:p>
      </dgm:t>
    </dgm:pt>
    <dgm:pt modelId="{13C6CC46-C82C-4565-AA0C-4CFCC7EF8E38}" type="pres">
      <dgm:prSet presAssocID="{3E43A941-897E-44C5-BF3C-036E6CC8CFF1}" presName="singleCycle" presStyleCnt="0"/>
      <dgm:spPr/>
    </dgm:pt>
    <dgm:pt modelId="{E5C2FDA3-C54E-40B4-8157-3681F057895F}" type="pres">
      <dgm:prSet presAssocID="{3E43A941-897E-44C5-BF3C-036E6CC8CFF1}" presName="singleCenter" presStyleLbl="node1" presStyleIdx="0" presStyleCnt="4" custScaleX="173662" custLinFactNeighborX="36" custLinFactNeighborY="-7761">
        <dgm:presLayoutVars>
          <dgm:chMax val="7"/>
          <dgm:chPref val="7"/>
        </dgm:presLayoutVars>
      </dgm:prSet>
      <dgm:spPr/>
      <dgm:t>
        <a:bodyPr/>
        <a:lstStyle/>
        <a:p>
          <a:endParaRPr lang="en-GB"/>
        </a:p>
      </dgm:t>
    </dgm:pt>
    <dgm:pt modelId="{90AA1456-7D34-41FE-B3E7-6280AC116CEC}" type="pres">
      <dgm:prSet presAssocID="{19A9FFB9-1BC0-47C0-BB09-E8FB2825FC72}" presName="Name56" presStyleLbl="parChTrans1D2" presStyleIdx="0" presStyleCnt="3"/>
      <dgm:spPr/>
      <dgm:t>
        <a:bodyPr/>
        <a:lstStyle/>
        <a:p>
          <a:endParaRPr lang="en-GB"/>
        </a:p>
      </dgm:t>
    </dgm:pt>
    <dgm:pt modelId="{6895A896-6B15-42B9-AC43-4F8E59961795}" type="pres">
      <dgm:prSet presAssocID="{DDB6B727-AAB0-434F-80B5-07983DAFF003}" presName="text0" presStyleLbl="node1" presStyleIdx="1" presStyleCnt="4" custScaleX="207983">
        <dgm:presLayoutVars>
          <dgm:bulletEnabled val="1"/>
        </dgm:presLayoutVars>
      </dgm:prSet>
      <dgm:spPr/>
      <dgm:t>
        <a:bodyPr/>
        <a:lstStyle/>
        <a:p>
          <a:endParaRPr lang="en-GB"/>
        </a:p>
      </dgm:t>
    </dgm:pt>
    <dgm:pt modelId="{E2CA59AC-6846-4CCE-ACD8-38DE00D84518}" type="pres">
      <dgm:prSet presAssocID="{17902F22-3B32-4F18-9CA0-6038C3D6A35B}" presName="Name56" presStyleLbl="parChTrans1D2" presStyleIdx="1" presStyleCnt="3"/>
      <dgm:spPr/>
      <dgm:t>
        <a:bodyPr/>
        <a:lstStyle/>
        <a:p>
          <a:endParaRPr lang="en-GB"/>
        </a:p>
      </dgm:t>
    </dgm:pt>
    <dgm:pt modelId="{753DDF51-492F-4947-AE2C-83BCC2E37D28}" type="pres">
      <dgm:prSet presAssocID="{9E75D444-85A9-4962-B0AC-CE3343E1C273}" presName="text0" presStyleLbl="node1" presStyleIdx="2" presStyleCnt="4" custScaleX="203964">
        <dgm:presLayoutVars>
          <dgm:bulletEnabled val="1"/>
        </dgm:presLayoutVars>
      </dgm:prSet>
      <dgm:spPr/>
      <dgm:t>
        <a:bodyPr/>
        <a:lstStyle/>
        <a:p>
          <a:endParaRPr lang="en-GB"/>
        </a:p>
      </dgm:t>
    </dgm:pt>
    <dgm:pt modelId="{61899A43-B1B1-4A6C-9C43-55ED18EEE263}" type="pres">
      <dgm:prSet presAssocID="{F9DA7258-3454-4843-851F-470701E0D00E}" presName="Name56" presStyleLbl="parChTrans1D2" presStyleIdx="2" presStyleCnt="3"/>
      <dgm:spPr/>
      <dgm:t>
        <a:bodyPr/>
        <a:lstStyle/>
        <a:p>
          <a:endParaRPr lang="en-GB"/>
        </a:p>
      </dgm:t>
    </dgm:pt>
    <dgm:pt modelId="{17AA913A-088D-4C0E-A0ED-1147E33971AB}" type="pres">
      <dgm:prSet presAssocID="{28A5DE08-E648-4DA8-9546-AB67DC985CB8}" presName="text0" presStyleLbl="node1" presStyleIdx="3" presStyleCnt="4" custScaleX="203636">
        <dgm:presLayoutVars>
          <dgm:bulletEnabled val="1"/>
        </dgm:presLayoutVars>
      </dgm:prSet>
      <dgm:spPr/>
      <dgm:t>
        <a:bodyPr/>
        <a:lstStyle/>
        <a:p>
          <a:endParaRPr lang="en-GB"/>
        </a:p>
      </dgm:t>
    </dgm:pt>
  </dgm:ptLst>
  <dgm:cxnLst>
    <dgm:cxn modelId="{813D88F4-1D2E-4760-86DA-BA9F91346D91}" type="presOf" srcId="{28A5DE08-E648-4DA8-9546-AB67DC985CB8}" destId="{17AA913A-088D-4C0E-A0ED-1147E33971AB}" srcOrd="0" destOrd="0" presId="urn:microsoft.com/office/officeart/2008/layout/RadialCluster"/>
    <dgm:cxn modelId="{EA6DDBC7-E822-420E-AD9F-C91D6DF124C6}" type="presOf" srcId="{17902F22-3B32-4F18-9CA0-6038C3D6A35B}" destId="{E2CA59AC-6846-4CCE-ACD8-38DE00D84518}" srcOrd="0" destOrd="0" presId="urn:microsoft.com/office/officeart/2008/layout/RadialCluster"/>
    <dgm:cxn modelId="{A90DA2D2-7D4C-4F9F-A996-45D883AFC66A}" srcId="{320B3F28-BA6E-4594-B385-8F098623E497}" destId="{3E43A941-897E-44C5-BF3C-036E6CC8CFF1}" srcOrd="0" destOrd="0" parTransId="{A3943C7C-6182-4CCC-9E67-CA9F9B583E44}" sibTransId="{A817B4B6-952E-4875-9D3B-B646D8180074}"/>
    <dgm:cxn modelId="{9DF978CE-BD4A-4DA1-8B6D-F7900A3D8062}" srcId="{3E43A941-897E-44C5-BF3C-036E6CC8CFF1}" destId="{28A5DE08-E648-4DA8-9546-AB67DC985CB8}" srcOrd="2" destOrd="0" parTransId="{F9DA7258-3454-4843-851F-470701E0D00E}" sibTransId="{6F26FB5C-ED16-4C76-A8DF-61FF801955B8}"/>
    <dgm:cxn modelId="{AEAFC08B-59D2-4DFE-9E2B-4E57AD8A8F35}" srcId="{3E43A941-897E-44C5-BF3C-036E6CC8CFF1}" destId="{DDB6B727-AAB0-434F-80B5-07983DAFF003}" srcOrd="0" destOrd="0" parTransId="{19A9FFB9-1BC0-47C0-BB09-E8FB2825FC72}" sibTransId="{6B1FAF2F-D8EB-4C98-9371-A1E84B3CC717}"/>
    <dgm:cxn modelId="{880B1ED9-2380-40B7-B8F3-41D239C0DB89}" type="presOf" srcId="{DDB6B727-AAB0-434F-80B5-07983DAFF003}" destId="{6895A896-6B15-42B9-AC43-4F8E59961795}" srcOrd="0" destOrd="0" presId="urn:microsoft.com/office/officeart/2008/layout/RadialCluster"/>
    <dgm:cxn modelId="{0F7203D1-E6D7-4128-9853-8347F78154FB}" type="presOf" srcId="{320B3F28-BA6E-4594-B385-8F098623E497}" destId="{C54A2204-DC0F-4792-ABEC-0B64FD0720EA}" srcOrd="0" destOrd="0" presId="urn:microsoft.com/office/officeart/2008/layout/RadialCluster"/>
    <dgm:cxn modelId="{731887AD-8EE5-4EB6-8913-C15A7A480786}" srcId="{3E43A941-897E-44C5-BF3C-036E6CC8CFF1}" destId="{9E75D444-85A9-4962-B0AC-CE3343E1C273}" srcOrd="1" destOrd="0" parTransId="{17902F22-3B32-4F18-9CA0-6038C3D6A35B}" sibTransId="{7AD9DEDE-743C-456D-A6A7-E8BBACC8AE97}"/>
    <dgm:cxn modelId="{A128BC1D-872D-486F-86D5-06B2AD977BAF}" type="presOf" srcId="{9E75D444-85A9-4962-B0AC-CE3343E1C273}" destId="{753DDF51-492F-4947-AE2C-83BCC2E37D28}" srcOrd="0" destOrd="0" presId="urn:microsoft.com/office/officeart/2008/layout/RadialCluster"/>
    <dgm:cxn modelId="{153CC839-76B1-4A28-BA7E-07EE70AAD38C}" type="presOf" srcId="{3E43A941-897E-44C5-BF3C-036E6CC8CFF1}" destId="{E5C2FDA3-C54E-40B4-8157-3681F057895F}" srcOrd="0" destOrd="0" presId="urn:microsoft.com/office/officeart/2008/layout/RadialCluster"/>
    <dgm:cxn modelId="{FB55AD1C-DAEA-467A-AF13-B7F0AD92D831}" type="presOf" srcId="{F9DA7258-3454-4843-851F-470701E0D00E}" destId="{61899A43-B1B1-4A6C-9C43-55ED18EEE263}" srcOrd="0" destOrd="0" presId="urn:microsoft.com/office/officeart/2008/layout/RadialCluster"/>
    <dgm:cxn modelId="{B33FBE05-F69C-4FEA-8D6E-471788F9E3B6}" type="presOf" srcId="{19A9FFB9-1BC0-47C0-BB09-E8FB2825FC72}" destId="{90AA1456-7D34-41FE-B3E7-6280AC116CEC}" srcOrd="0" destOrd="0" presId="urn:microsoft.com/office/officeart/2008/layout/RadialCluster"/>
    <dgm:cxn modelId="{18638728-3311-451F-9CDF-8AE5210F8F85}" type="presParOf" srcId="{C54A2204-DC0F-4792-ABEC-0B64FD0720EA}" destId="{13C6CC46-C82C-4565-AA0C-4CFCC7EF8E38}" srcOrd="0" destOrd="0" presId="urn:microsoft.com/office/officeart/2008/layout/RadialCluster"/>
    <dgm:cxn modelId="{CD258F1D-54E2-446F-BE98-A1D87C26429C}" type="presParOf" srcId="{13C6CC46-C82C-4565-AA0C-4CFCC7EF8E38}" destId="{E5C2FDA3-C54E-40B4-8157-3681F057895F}" srcOrd="0" destOrd="0" presId="urn:microsoft.com/office/officeart/2008/layout/RadialCluster"/>
    <dgm:cxn modelId="{05A47EC0-AB18-417F-878E-14E58911E521}" type="presParOf" srcId="{13C6CC46-C82C-4565-AA0C-4CFCC7EF8E38}" destId="{90AA1456-7D34-41FE-B3E7-6280AC116CEC}" srcOrd="1" destOrd="0" presId="urn:microsoft.com/office/officeart/2008/layout/RadialCluster"/>
    <dgm:cxn modelId="{7AC043AB-FCD1-41A1-9B2B-090084714F61}" type="presParOf" srcId="{13C6CC46-C82C-4565-AA0C-4CFCC7EF8E38}" destId="{6895A896-6B15-42B9-AC43-4F8E59961795}" srcOrd="2" destOrd="0" presId="urn:microsoft.com/office/officeart/2008/layout/RadialCluster"/>
    <dgm:cxn modelId="{324311F7-1D9F-469A-A534-071C08ED4DC4}" type="presParOf" srcId="{13C6CC46-C82C-4565-AA0C-4CFCC7EF8E38}" destId="{E2CA59AC-6846-4CCE-ACD8-38DE00D84518}" srcOrd="3" destOrd="0" presId="urn:microsoft.com/office/officeart/2008/layout/RadialCluster"/>
    <dgm:cxn modelId="{F8C921F1-6F1B-4497-88C5-EBF5A1427FED}" type="presParOf" srcId="{13C6CC46-C82C-4565-AA0C-4CFCC7EF8E38}" destId="{753DDF51-492F-4947-AE2C-83BCC2E37D28}" srcOrd="4" destOrd="0" presId="urn:microsoft.com/office/officeart/2008/layout/RadialCluster"/>
    <dgm:cxn modelId="{85F5F4CA-C3BB-46B8-B17D-43AB0CFFBA28}" type="presParOf" srcId="{13C6CC46-C82C-4565-AA0C-4CFCC7EF8E38}" destId="{61899A43-B1B1-4A6C-9C43-55ED18EEE263}" srcOrd="5" destOrd="0" presId="urn:microsoft.com/office/officeart/2008/layout/RadialCluster"/>
    <dgm:cxn modelId="{2C96779F-3DDD-4A05-ACF1-CA07974CE2A3}" type="presParOf" srcId="{13C6CC46-C82C-4565-AA0C-4CFCC7EF8E38}" destId="{17AA913A-088D-4C0E-A0ED-1147E33971AB}"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2FDA3-C54E-40B4-8157-3681F057895F}">
      <dsp:nvSpPr>
        <dsp:cNvPr id="0" name=""/>
        <dsp:cNvSpPr/>
      </dsp:nvSpPr>
      <dsp:spPr>
        <a:xfrm>
          <a:off x="2170311" y="2126149"/>
          <a:ext cx="2813636" cy="16201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ro-RO" sz="1600" b="1" kern="1200" dirty="0">
              <a:solidFill>
                <a:srgbClr val="C00000"/>
              </a:solidFill>
              <a:latin typeface="Trebuchet MS" panose="020B0603020202020204" pitchFamily="34" charset="0"/>
            </a:rPr>
            <a:t>PRIORITĂȚI și DIRECȚII DE ACȚIUNE</a:t>
          </a:r>
        </a:p>
      </dsp:txBody>
      <dsp:txXfrm>
        <a:off x="2249402" y="2205240"/>
        <a:ext cx="2655454" cy="1461998"/>
      </dsp:txXfrm>
    </dsp:sp>
    <dsp:sp modelId="{90AA1456-7D34-41FE-B3E7-6280AC116CEC}">
      <dsp:nvSpPr>
        <dsp:cNvPr id="0" name=""/>
        <dsp:cNvSpPr/>
      </dsp:nvSpPr>
      <dsp:spPr>
        <a:xfrm rot="16197070">
          <a:off x="3201073" y="1751102"/>
          <a:ext cx="750093" cy="0"/>
        </a:xfrm>
        <a:custGeom>
          <a:avLst/>
          <a:gdLst/>
          <a:ahLst/>
          <a:cxnLst/>
          <a:rect l="0" t="0" r="0" b="0"/>
          <a:pathLst>
            <a:path>
              <a:moveTo>
                <a:pt x="0" y="0"/>
              </a:moveTo>
              <a:lnTo>
                <a:pt x="75009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95A896-6B15-42B9-AC43-4F8E59961795}">
      <dsp:nvSpPr>
        <dsp:cNvPr id="0" name=""/>
        <dsp:cNvSpPr/>
      </dsp:nvSpPr>
      <dsp:spPr>
        <a:xfrm>
          <a:off x="2446488" y="290535"/>
          <a:ext cx="2257698" cy="10855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ro-RO" sz="1600" kern="1200" dirty="0">
              <a:solidFill>
                <a:schemeClr val="tx2"/>
              </a:solidFill>
              <a:latin typeface="Trebuchet MS" panose="020B0603020202020204" pitchFamily="34" charset="0"/>
            </a:rPr>
            <a:t>LÎP </a:t>
          </a:r>
          <a:r>
            <a:rPr lang="ro-RO" sz="1000" kern="1200" dirty="0">
              <a:solidFill>
                <a:schemeClr val="tx2"/>
              </a:solidFill>
              <a:latin typeface="Trebuchet MS" panose="020B0603020202020204" pitchFamily="34" charset="0"/>
            </a:rPr>
            <a:t>(legislația subsecventă)</a:t>
          </a:r>
        </a:p>
      </dsp:txBody>
      <dsp:txXfrm>
        <a:off x="2499479" y="343526"/>
        <a:ext cx="2151716" cy="979538"/>
      </dsp:txXfrm>
    </dsp:sp>
    <dsp:sp modelId="{E2CA59AC-6846-4CCE-ACD8-38DE00D84518}">
      <dsp:nvSpPr>
        <dsp:cNvPr id="0" name=""/>
        <dsp:cNvSpPr/>
      </dsp:nvSpPr>
      <dsp:spPr>
        <a:xfrm rot="2228007">
          <a:off x="4600237" y="3885436"/>
          <a:ext cx="460868" cy="0"/>
        </a:xfrm>
        <a:custGeom>
          <a:avLst/>
          <a:gdLst/>
          <a:ahLst/>
          <a:cxnLst/>
          <a:rect l="0" t="0" r="0" b="0"/>
          <a:pathLst>
            <a:path>
              <a:moveTo>
                <a:pt x="0" y="0"/>
              </a:moveTo>
              <a:lnTo>
                <a:pt x="46086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3DDF51-492F-4947-AE2C-83BCC2E37D28}">
      <dsp:nvSpPr>
        <dsp:cNvPr id="0" name=""/>
        <dsp:cNvSpPr/>
      </dsp:nvSpPr>
      <dsp:spPr>
        <a:xfrm>
          <a:off x="4624133" y="4024543"/>
          <a:ext cx="2214071" cy="10855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ro-RO" sz="1600" kern="1200" dirty="0">
              <a:solidFill>
                <a:schemeClr val="tx2"/>
              </a:solidFill>
              <a:latin typeface="Trebuchet MS" panose="020B0603020202020204" pitchFamily="34" charset="0"/>
            </a:rPr>
            <a:t>DIGITALIZARE</a:t>
          </a:r>
        </a:p>
      </dsp:txBody>
      <dsp:txXfrm>
        <a:off x="4677124" y="4077534"/>
        <a:ext cx="2108089" cy="979538"/>
      </dsp:txXfrm>
    </dsp:sp>
    <dsp:sp modelId="{61899A43-B1B1-4A6C-9C43-55ED18EEE263}">
      <dsp:nvSpPr>
        <dsp:cNvPr id="0" name=""/>
        <dsp:cNvSpPr/>
      </dsp:nvSpPr>
      <dsp:spPr>
        <a:xfrm rot="8574743">
          <a:off x="2090824" y="3885436"/>
          <a:ext cx="461356" cy="0"/>
        </a:xfrm>
        <a:custGeom>
          <a:avLst/>
          <a:gdLst/>
          <a:ahLst/>
          <a:cxnLst/>
          <a:rect l="0" t="0" r="0" b="0"/>
          <a:pathLst>
            <a:path>
              <a:moveTo>
                <a:pt x="0" y="0"/>
              </a:moveTo>
              <a:lnTo>
                <a:pt x="46135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A913A-088D-4C0E-A0ED-1147E33971AB}">
      <dsp:nvSpPr>
        <dsp:cNvPr id="0" name=""/>
        <dsp:cNvSpPr/>
      </dsp:nvSpPr>
      <dsp:spPr>
        <a:xfrm>
          <a:off x="314251" y="4024543"/>
          <a:ext cx="2210510" cy="10855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ro-RO" sz="1600" b="0" kern="1200" dirty="0">
              <a:solidFill>
                <a:schemeClr val="tx2"/>
              </a:solidFill>
              <a:latin typeface="Trebuchet MS" panose="020B0603020202020204" pitchFamily="34" charset="0"/>
            </a:rPr>
            <a:t>FORMARE POFESIONALĂ</a:t>
          </a:r>
        </a:p>
      </dsp:txBody>
      <dsp:txXfrm>
        <a:off x="367242" y="4077534"/>
        <a:ext cx="2104528" cy="97953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1F458-297E-42FD-85AA-B42138C66462}" type="datetimeFigureOut">
              <a:rPr lang="en-US" smtClean="0"/>
              <a:t>10/6/2023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C6242-4B4C-4A8A-B761-684DE6665D6E}" type="slidenum">
              <a:rPr lang="en-US" smtClean="0"/>
              <a:t>‹#›</a:t>
            </a:fld>
            <a:endParaRPr lang="en-US"/>
          </a:p>
        </p:txBody>
      </p:sp>
    </p:spTree>
    <p:extLst>
      <p:ext uri="{BB962C8B-B14F-4D97-AF65-F5344CB8AC3E}">
        <p14:creationId xmlns:p14="http://schemas.microsoft.com/office/powerpoint/2010/main" val="148981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1</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3</a:t>
            </a:fld>
            <a:endParaRPr lang="en-US"/>
          </a:p>
        </p:txBody>
      </p:sp>
    </p:spTree>
    <p:extLst>
      <p:ext uri="{BB962C8B-B14F-4D97-AF65-F5344CB8AC3E}">
        <p14:creationId xmlns:p14="http://schemas.microsoft.com/office/powerpoint/2010/main" val="262799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9</a:t>
            </a:fld>
            <a:endParaRPr lang="en-US"/>
          </a:p>
        </p:txBody>
      </p:sp>
    </p:spTree>
    <p:extLst>
      <p:ext uri="{BB962C8B-B14F-4D97-AF65-F5344CB8AC3E}">
        <p14:creationId xmlns:p14="http://schemas.microsoft.com/office/powerpoint/2010/main" val="178940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20</a:t>
            </a:fld>
            <a:endParaRPr lang="en-US"/>
          </a:p>
        </p:txBody>
      </p:sp>
    </p:spTree>
    <p:extLst>
      <p:ext uri="{BB962C8B-B14F-4D97-AF65-F5344CB8AC3E}">
        <p14:creationId xmlns:p14="http://schemas.microsoft.com/office/powerpoint/2010/main" val="117232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23</a:t>
            </a:fld>
            <a:endParaRPr lang="en-US"/>
          </a:p>
        </p:txBody>
      </p:sp>
    </p:spTree>
    <p:extLst>
      <p:ext uri="{BB962C8B-B14F-4D97-AF65-F5344CB8AC3E}">
        <p14:creationId xmlns:p14="http://schemas.microsoft.com/office/powerpoint/2010/main" val="344014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496F5-A021-4446-9C24-57D08D7801D7}" type="datetimeFigureOut">
              <a:rPr lang="en-US" smtClean="0"/>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12A37-B3B3-44BC-A348-71BA0F9AEC58}" type="slidenum">
              <a:rPr lang="en-US" smtClean="0"/>
              <a:t>‹#›</a:t>
            </a:fld>
            <a:endParaRPr lang="en-US"/>
          </a:p>
        </p:txBody>
      </p:sp>
    </p:spTree>
    <p:extLst>
      <p:ext uri="{BB962C8B-B14F-4D97-AF65-F5344CB8AC3E}">
        <p14:creationId xmlns:p14="http://schemas.microsoft.com/office/powerpoint/2010/main" val="426721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spect text 1">
    <p:spTree>
      <p:nvGrpSpPr>
        <p:cNvPr id="1" name=""/>
        <p:cNvGrpSpPr/>
        <p:nvPr/>
      </p:nvGrpSpPr>
      <p:grpSpPr>
        <a:xfrm>
          <a:off x="0" y="0"/>
          <a:ext cx="0" cy="0"/>
          <a:chOff x="0" y="0"/>
          <a:chExt cx="0" cy="0"/>
        </a:xfrm>
      </p:grpSpPr>
      <p:grpSp>
        <p:nvGrpSpPr>
          <p:cNvPr id="7" name="Element grafic 16">
            <a:extLst>
              <a:ext uri="{FF2B5EF4-FFF2-40B4-BE49-F238E27FC236}">
                <a16:creationId xmlns:a16="http://schemas.microsoft.com/office/drawing/2014/main" xmlns="" id="{AD638337-297E-49B3-AE0F-B36EC9D01661}"/>
              </a:ext>
            </a:extLst>
          </p:cNvPr>
          <p:cNvGrpSpPr/>
          <p:nvPr userDrawn="1"/>
        </p:nvGrpSpPr>
        <p:grpSpPr>
          <a:xfrm>
            <a:off x="8221934" y="5678327"/>
            <a:ext cx="926100" cy="1051200"/>
            <a:chOff x="5626893" y="3026568"/>
            <a:chExt cx="937260" cy="800760"/>
          </a:xfrm>
        </p:grpSpPr>
        <p:sp>
          <p:nvSpPr>
            <p:cNvPr id="8" name="Formă liberă: Formă 7">
              <a:extLst>
                <a:ext uri="{FF2B5EF4-FFF2-40B4-BE49-F238E27FC236}">
                  <a16:creationId xmlns:a16="http://schemas.microsoft.com/office/drawing/2014/main" xmlns=""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sz="1350" noProof="0">
                <a:latin typeface="Arial" panose="020B0604020202020204" pitchFamily="34" charset="0"/>
              </a:endParaRPr>
            </a:p>
          </p:txBody>
        </p:sp>
        <p:sp>
          <p:nvSpPr>
            <p:cNvPr id="9" name="Formă liberă: Formă 8">
              <a:extLst>
                <a:ext uri="{FF2B5EF4-FFF2-40B4-BE49-F238E27FC236}">
                  <a16:creationId xmlns:a16="http://schemas.microsoft.com/office/drawing/2014/main" xmlns=""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sz="1350" noProof="0">
                <a:latin typeface="Arial" panose="020B0604020202020204" pitchFamily="34" charset="0"/>
              </a:endParaRPr>
            </a:p>
          </p:txBody>
        </p:sp>
      </p:grpSp>
      <p:sp>
        <p:nvSpPr>
          <p:cNvPr id="3" name="Substituent text 2">
            <a:extLst>
              <a:ext uri="{FF2B5EF4-FFF2-40B4-BE49-F238E27FC236}">
                <a16:creationId xmlns:a16="http://schemas.microsoft.com/office/drawing/2014/main" xmlns="" id="{B6DFBA5C-859C-4C16-8ECF-9FCA37E77DD4}"/>
              </a:ext>
            </a:extLst>
          </p:cNvPr>
          <p:cNvSpPr>
            <a:spLocks noGrp="1"/>
          </p:cNvSpPr>
          <p:nvPr>
            <p:ph type="body" idx="1" hasCustomPrompt="1"/>
          </p:nvPr>
        </p:nvSpPr>
        <p:spPr>
          <a:xfrm>
            <a:off x="561023" y="2442380"/>
            <a:ext cx="2935224" cy="804672"/>
          </a:xfrm>
          <a:gradFill>
            <a:gsLst>
              <a:gs pos="0">
                <a:schemeClr val="tx2"/>
              </a:gs>
              <a:gs pos="100000">
                <a:schemeClr val="tx1"/>
              </a:gs>
            </a:gsLst>
            <a:lin ang="10800000" scaled="1"/>
          </a:gradFill>
        </p:spPr>
        <p:txBody>
          <a:bodyPr lIns="144000" tIns="72000" bIns="72000" rtlCol="0" anchor="ctr" anchorCtr="0">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ro-RO" noProof="0"/>
              <a:t>EDITAȚI STILURILE DE TEXT COORDONATOR</a:t>
            </a:r>
          </a:p>
        </p:txBody>
      </p:sp>
      <p:sp>
        <p:nvSpPr>
          <p:cNvPr id="4" name="Substituent dată 3">
            <a:extLst>
              <a:ext uri="{FF2B5EF4-FFF2-40B4-BE49-F238E27FC236}">
                <a16:creationId xmlns:a16="http://schemas.microsoft.com/office/drawing/2014/main" xmlns="" id="{4DBF8466-F90A-4774-B172-0061F1A7985F}"/>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xmlns="" id="{7BC76C28-113A-459C-BD12-125E112B10B7}"/>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xmlns="" id="{6D51ADD0-1305-43DD-A03D-2FE3B5D0EB62}"/>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10" name="Element grafic 23">
            <a:extLst>
              <a:ext uri="{FF2B5EF4-FFF2-40B4-BE49-F238E27FC236}">
                <a16:creationId xmlns:a16="http://schemas.microsoft.com/office/drawing/2014/main" xmlns="" id="{74E08599-4D6A-4CDA-9228-3DBD31E1E64D}"/>
              </a:ext>
            </a:extLst>
          </p:cNvPr>
          <p:cNvSpPr/>
          <p:nvPr userDrawn="1"/>
        </p:nvSpPr>
        <p:spPr>
          <a:xfrm>
            <a:off x="-18388" y="970945"/>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sz="1350" noProof="0">
              <a:latin typeface="Arial" panose="020B0604020202020204" pitchFamily="34" charset="0"/>
            </a:endParaRPr>
          </a:p>
        </p:txBody>
      </p:sp>
      <p:sp>
        <p:nvSpPr>
          <p:cNvPr id="11" name="Element grafic 6">
            <a:extLst>
              <a:ext uri="{FF2B5EF4-FFF2-40B4-BE49-F238E27FC236}">
                <a16:creationId xmlns:a16="http://schemas.microsoft.com/office/drawing/2014/main" xmlns="" id="{548D0821-4E36-47CF-A7AC-8FB339F5F24A}"/>
              </a:ext>
            </a:extLst>
          </p:cNvPr>
          <p:cNvSpPr/>
          <p:nvPr userDrawn="1"/>
        </p:nvSpPr>
        <p:spPr>
          <a:xfrm>
            <a:off x="-19594" y="587196"/>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sz="1350" noProof="0">
              <a:latin typeface="Arial" panose="020B0604020202020204" pitchFamily="34" charset="0"/>
            </a:endParaRPr>
          </a:p>
        </p:txBody>
      </p:sp>
      <p:sp>
        <p:nvSpPr>
          <p:cNvPr id="13" name="Titlu 1">
            <a:extLst>
              <a:ext uri="{FF2B5EF4-FFF2-40B4-BE49-F238E27FC236}">
                <a16:creationId xmlns:a16="http://schemas.microsoft.com/office/drawing/2014/main" xmlns="" id="{F708432B-D626-47BC-8C1E-E5F2ADCDCE43}"/>
              </a:ext>
            </a:extLst>
          </p:cNvPr>
          <p:cNvSpPr>
            <a:spLocks noGrp="1"/>
          </p:cNvSpPr>
          <p:nvPr>
            <p:ph type="title" hasCustomPrompt="1"/>
          </p:nvPr>
        </p:nvSpPr>
        <p:spPr>
          <a:xfrm rot="-360000">
            <a:off x="634583" y="974882"/>
            <a:ext cx="2950215" cy="734415"/>
          </a:xfrm>
        </p:spPr>
        <p:txBody>
          <a:bodyPr rtlCol="0" anchor="b">
            <a:normAutofit/>
          </a:bodyPr>
          <a:lstStyle>
            <a:lvl1pPr>
              <a:defRPr sz="3000">
                <a:solidFill>
                  <a:schemeClr val="bg1"/>
                </a:solidFill>
              </a:defRPr>
            </a:lvl1pPr>
          </a:lstStyle>
          <a:p>
            <a:pPr rtl="0"/>
            <a:r>
              <a:rPr lang="ro-RO" noProof="0"/>
              <a:t>Aspect text 1</a:t>
            </a:r>
          </a:p>
        </p:txBody>
      </p:sp>
      <p:sp>
        <p:nvSpPr>
          <p:cNvPr id="17" name="Substituent text 16">
            <a:extLst>
              <a:ext uri="{FF2B5EF4-FFF2-40B4-BE49-F238E27FC236}">
                <a16:creationId xmlns:a16="http://schemas.microsoft.com/office/drawing/2014/main" xmlns="" id="{B8041375-FFF3-48A5-8985-52AD4D496A62}"/>
              </a:ext>
            </a:extLst>
          </p:cNvPr>
          <p:cNvSpPr>
            <a:spLocks noGrp="1"/>
          </p:cNvSpPr>
          <p:nvPr>
            <p:ph type="body" sz="quarter" idx="13" hasCustomPrompt="1"/>
          </p:nvPr>
        </p:nvSpPr>
        <p:spPr>
          <a:xfrm>
            <a:off x="606743" y="3392622"/>
            <a:ext cx="2934891" cy="2249488"/>
          </a:xfrm>
        </p:spPr>
        <p:txBody>
          <a:bodyPr rtlCol="0">
            <a:normAutofit/>
          </a:bodyPr>
          <a:lstStyle>
            <a:lvl1pPr marL="135000" indent="-135000">
              <a:spcBef>
                <a:spcPts val="450"/>
              </a:spcBef>
              <a:buClr>
                <a:schemeClr val="accent2"/>
              </a:buClr>
              <a:defRPr sz="1200" b="0">
                <a:latin typeface="Arial" panose="020B0604020202020204" pitchFamily="34" charset="0"/>
              </a:defRPr>
            </a:lvl1pPr>
            <a:lvl2pPr marL="342900" indent="0">
              <a:buNone/>
              <a:defRPr sz="1200">
                <a:latin typeface="Franklin Gothic Book" panose="020B0503020102020204" pitchFamily="34" charset="0"/>
              </a:defRPr>
            </a:lvl2pPr>
            <a:lvl3pPr>
              <a:defRPr sz="1200">
                <a:latin typeface="Franklin Gothic Book" panose="020B0503020102020204" pitchFamily="34" charset="0"/>
              </a:defRPr>
            </a:lvl3pPr>
            <a:lvl4pPr>
              <a:defRPr sz="1200">
                <a:latin typeface="Franklin Gothic Book" panose="020B0503020102020204" pitchFamily="34" charset="0"/>
              </a:defRPr>
            </a:lvl4pPr>
            <a:lvl5pPr>
              <a:defRPr sz="1200">
                <a:latin typeface="Franklin Gothic Book" panose="020B0503020102020204" pitchFamily="34" charset="0"/>
              </a:defRPr>
            </a:lvl5pPr>
          </a:lstStyle>
          <a:p>
            <a:pPr lvl="0" rtl="0"/>
            <a:r>
              <a:rPr lang="ro-RO" noProof="0"/>
              <a:t>Clic pentru editare stiluri text Coordonator</a:t>
            </a:r>
          </a:p>
        </p:txBody>
      </p:sp>
      <p:grpSp>
        <p:nvGrpSpPr>
          <p:cNvPr id="19" name="Element grafic 17">
            <a:extLst>
              <a:ext uri="{FF2B5EF4-FFF2-40B4-BE49-F238E27FC236}">
                <a16:creationId xmlns:a16="http://schemas.microsoft.com/office/drawing/2014/main" xmlns="" id="{1CF7F5A7-666B-4C97-8F1C-0930361F612E}"/>
              </a:ext>
            </a:extLst>
          </p:cNvPr>
          <p:cNvGrpSpPr/>
          <p:nvPr/>
        </p:nvGrpSpPr>
        <p:grpSpPr>
          <a:xfrm>
            <a:off x="4148043" y="0"/>
            <a:ext cx="4755490" cy="6429600"/>
            <a:chOff x="5530724" y="0"/>
            <a:chExt cx="6340653" cy="6429600"/>
          </a:xfrm>
        </p:grpSpPr>
        <p:sp>
          <p:nvSpPr>
            <p:cNvPr id="20" name="Formă liberă: Formă 19">
              <a:extLst>
                <a:ext uri="{FF2B5EF4-FFF2-40B4-BE49-F238E27FC236}">
                  <a16:creationId xmlns:a16="http://schemas.microsoft.com/office/drawing/2014/main" xmlns=""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pPr rtl="0"/>
              <a:endParaRPr lang="ro-RO" sz="1350" noProof="0">
                <a:latin typeface="Arial" panose="020B0604020202020204" pitchFamily="34" charset="0"/>
              </a:endParaRPr>
            </a:p>
          </p:txBody>
        </p:sp>
        <p:sp>
          <p:nvSpPr>
            <p:cNvPr id="21" name="Formă liberă: Formă 20">
              <a:extLst>
                <a:ext uri="{FF2B5EF4-FFF2-40B4-BE49-F238E27FC236}">
                  <a16:creationId xmlns:a16="http://schemas.microsoft.com/office/drawing/2014/main" xmlns=""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pPr rtl="0"/>
              <a:endParaRPr lang="ro-RO" sz="1350" noProof="0">
                <a:latin typeface="Arial" panose="020B0604020202020204" pitchFamily="34" charset="0"/>
              </a:endParaRPr>
            </a:p>
          </p:txBody>
        </p:sp>
        <p:sp>
          <p:nvSpPr>
            <p:cNvPr id="22" name="Formă liberă: Formă 21">
              <a:extLst>
                <a:ext uri="{FF2B5EF4-FFF2-40B4-BE49-F238E27FC236}">
                  <a16:creationId xmlns:a16="http://schemas.microsoft.com/office/drawing/2014/main" xmlns=""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pPr rtl="0"/>
              <a:endParaRPr lang="ro-RO" sz="1350" noProof="0">
                <a:latin typeface="Arial" panose="020B0604020202020204" pitchFamily="34" charset="0"/>
              </a:endParaRPr>
            </a:p>
          </p:txBody>
        </p:sp>
      </p:grpSp>
      <p:sp>
        <p:nvSpPr>
          <p:cNvPr id="24" name="Substituent imagine 23">
            <a:extLst>
              <a:ext uri="{FF2B5EF4-FFF2-40B4-BE49-F238E27FC236}">
                <a16:creationId xmlns:a16="http://schemas.microsoft.com/office/drawing/2014/main" xmlns="" id="{76641E2E-882B-485E-AD7C-2BC054BEA520}"/>
              </a:ext>
            </a:extLst>
          </p:cNvPr>
          <p:cNvSpPr>
            <a:spLocks noGrp="1"/>
          </p:cNvSpPr>
          <p:nvPr>
            <p:ph type="pic" sz="quarter" idx="14"/>
          </p:nvPr>
        </p:nvSpPr>
        <p:spPr>
          <a:xfrm rot="720000">
            <a:off x="4788141" y="209525"/>
            <a:ext cx="3485774"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rtlCol="0" anchor="ctr" anchorCtr="0">
            <a:normAutofit/>
          </a:bodyPr>
          <a:lstStyle>
            <a:lvl1pPr marL="0" indent="0" algn="ctr">
              <a:buNone/>
              <a:defRPr sz="1050"/>
            </a:lvl1pPr>
          </a:lstStyle>
          <a:p>
            <a:pPr rtl="0"/>
            <a:r>
              <a:rPr lang="ro-RO" noProof="0"/>
              <a:t>Faceți clic pe pictogramă pentru a adăuga o imagine</a:t>
            </a:r>
          </a:p>
        </p:txBody>
      </p:sp>
    </p:spTree>
    <p:extLst>
      <p:ext uri="{BB962C8B-B14F-4D97-AF65-F5344CB8AC3E}">
        <p14:creationId xmlns:p14="http://schemas.microsoft.com/office/powerpoint/2010/main" val="128293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oar titlu">
    <p:spTree>
      <p:nvGrpSpPr>
        <p:cNvPr id="1" name=""/>
        <p:cNvGrpSpPr/>
        <p:nvPr/>
      </p:nvGrpSpPr>
      <p:grpSpPr>
        <a:xfrm>
          <a:off x="0" y="0"/>
          <a:ext cx="0" cy="0"/>
          <a:chOff x="0" y="0"/>
          <a:chExt cx="0" cy="0"/>
        </a:xfrm>
      </p:grpSpPr>
      <p:grpSp>
        <p:nvGrpSpPr>
          <p:cNvPr id="31" name="Element grafic 16">
            <a:extLst>
              <a:ext uri="{FF2B5EF4-FFF2-40B4-BE49-F238E27FC236}">
                <a16:creationId xmlns:a16="http://schemas.microsoft.com/office/drawing/2014/main" xmlns="" id="{04D9C911-2689-4654-846F-42D821A0ED90}"/>
              </a:ext>
            </a:extLst>
          </p:cNvPr>
          <p:cNvGrpSpPr/>
          <p:nvPr userDrawn="1"/>
        </p:nvGrpSpPr>
        <p:grpSpPr>
          <a:xfrm>
            <a:off x="8221934" y="5678327"/>
            <a:ext cx="926100" cy="1051200"/>
            <a:chOff x="5626893" y="3026568"/>
            <a:chExt cx="937260" cy="800760"/>
          </a:xfrm>
        </p:grpSpPr>
        <p:sp>
          <p:nvSpPr>
            <p:cNvPr id="32" name="Formă liberă: Formă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sz="1350" noProof="0">
                <a:latin typeface="Arial" panose="020B0604020202020204" pitchFamily="34" charset="0"/>
              </a:endParaRPr>
            </a:p>
          </p:txBody>
        </p:sp>
        <p:sp>
          <p:nvSpPr>
            <p:cNvPr id="33" name="Formă liberă: Formă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sz="1350" noProof="0">
                <a:latin typeface="Arial" panose="020B0604020202020204" pitchFamily="34" charset="0"/>
              </a:endParaRPr>
            </a:p>
          </p:txBody>
        </p:sp>
      </p:grpSp>
      <p:sp>
        <p:nvSpPr>
          <p:cNvPr id="25" name="Element grafic 23">
            <a:extLst>
              <a:ext uri="{FF2B5EF4-FFF2-40B4-BE49-F238E27FC236}">
                <a16:creationId xmlns:a16="http://schemas.microsoft.com/office/drawing/2014/main" xmlns="" id="{3817A1DD-06FF-4C7B-827F-06BEA646B2F1}"/>
              </a:ext>
            </a:extLst>
          </p:cNvPr>
          <p:cNvSpPr/>
          <p:nvPr/>
        </p:nvSpPr>
        <p:spPr>
          <a:xfrm>
            <a:off x="-18388" y="519002"/>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sz="1350" noProof="0">
              <a:latin typeface="Arial" panose="020B0604020202020204" pitchFamily="34" charset="0"/>
            </a:endParaRPr>
          </a:p>
        </p:txBody>
      </p:sp>
      <p:sp>
        <p:nvSpPr>
          <p:cNvPr id="4" name="Substituent dată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xmlns="" id="{0397A1D9-602E-4BC0-9119-818273B1D85A}"/>
              </a:ext>
            </a:extLst>
          </p:cNvPr>
          <p:cNvSpPr/>
          <p:nvPr/>
        </p:nvSpPr>
        <p:spPr>
          <a:xfrm>
            <a:off x="-19594" y="135253"/>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sz="1350" noProof="0">
              <a:latin typeface="Arial" panose="020B0604020202020204" pitchFamily="34" charset="0"/>
            </a:endParaRPr>
          </a:p>
        </p:txBody>
      </p:sp>
      <p:grpSp>
        <p:nvGrpSpPr>
          <p:cNvPr id="26" name="Element grafic 17">
            <a:extLst>
              <a:ext uri="{FF2B5EF4-FFF2-40B4-BE49-F238E27FC236}">
                <a16:creationId xmlns:a16="http://schemas.microsoft.com/office/drawing/2014/main" xmlns="" id="{E08C18DA-9AB7-44E9-9FBC-B5DEB79B79FF}"/>
              </a:ext>
            </a:extLst>
          </p:cNvPr>
          <p:cNvGrpSpPr/>
          <p:nvPr userDrawn="1"/>
        </p:nvGrpSpPr>
        <p:grpSpPr>
          <a:xfrm>
            <a:off x="-9536" y="-12715"/>
            <a:ext cx="5576226" cy="5461207"/>
            <a:chOff x="-12715" y="-12715"/>
            <a:chExt cx="7434968" cy="5461207"/>
          </a:xfrm>
        </p:grpSpPr>
        <p:sp>
          <p:nvSpPr>
            <p:cNvPr id="27" name="Formă liberă: Formă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sz="1350" noProof="0">
                <a:latin typeface="Arial" panose="020B0604020202020204" pitchFamily="34" charset="0"/>
              </a:endParaRPr>
            </a:p>
          </p:txBody>
        </p:sp>
        <p:sp>
          <p:nvSpPr>
            <p:cNvPr id="28" name="Formă liberă: Formă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sz="1350" noProof="0">
                <a:latin typeface="Arial" panose="020B0604020202020204" pitchFamily="34" charset="0"/>
              </a:endParaRPr>
            </a:p>
          </p:txBody>
        </p:sp>
        <p:sp>
          <p:nvSpPr>
            <p:cNvPr id="29" name="Formă liberă: Formă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sz="1350" noProof="0">
                <a:latin typeface="Arial" panose="020B0604020202020204" pitchFamily="34" charset="0"/>
              </a:endParaRPr>
            </a:p>
          </p:txBody>
        </p:sp>
        <p:sp>
          <p:nvSpPr>
            <p:cNvPr id="30" name="Formă liberă: Formă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sz="1350" noProof="0">
                <a:latin typeface="Arial" panose="020B0604020202020204" pitchFamily="34" charset="0"/>
              </a:endParaRPr>
            </a:p>
          </p:txBody>
        </p:sp>
      </p:grpSp>
      <p:sp>
        <p:nvSpPr>
          <p:cNvPr id="7" name="Titlu 6">
            <a:extLst>
              <a:ext uri="{FF2B5EF4-FFF2-40B4-BE49-F238E27FC236}">
                <a16:creationId xmlns:a16="http://schemas.microsoft.com/office/drawing/2014/main" xmlns="" id="{B3E6E898-94D1-4811-B538-34042349F418}"/>
              </a:ext>
            </a:extLst>
          </p:cNvPr>
          <p:cNvSpPr>
            <a:spLocks noGrp="1"/>
          </p:cNvSpPr>
          <p:nvPr>
            <p:ph type="title" hasCustomPrompt="1"/>
          </p:nvPr>
        </p:nvSpPr>
        <p:spPr>
          <a:xfrm rot="21180000">
            <a:off x="216348" y="354492"/>
            <a:ext cx="3293393" cy="1325563"/>
          </a:xfrm>
        </p:spPr>
        <p:txBody>
          <a:bodyPr vert="horz" lIns="91440" tIns="45720" rIns="91440" bIns="45720" rtlCol="0" anchor="ctr">
            <a:normAutofit/>
          </a:bodyPr>
          <a:lstStyle>
            <a:lvl1pPr>
              <a:defRPr lang="en-US">
                <a:solidFill>
                  <a:schemeClr val="bg1"/>
                </a:solidFill>
              </a:defRPr>
            </a:lvl1pPr>
          </a:lstStyle>
          <a:p>
            <a:pPr lvl="0" rtl="0"/>
            <a:r>
              <a:rPr lang="ro-RO" noProof="0"/>
              <a:t>Clic pentru editare stil titlu Coordonator</a:t>
            </a:r>
          </a:p>
        </p:txBody>
      </p:sp>
    </p:spTree>
    <p:extLst>
      <p:ext uri="{BB962C8B-B14F-4D97-AF65-F5344CB8AC3E}">
        <p14:creationId xmlns:p14="http://schemas.microsoft.com/office/powerpoint/2010/main" val="104800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ntet secțiune cu imagine">
    <p:spTree>
      <p:nvGrpSpPr>
        <p:cNvPr id="1" name=""/>
        <p:cNvGrpSpPr/>
        <p:nvPr/>
      </p:nvGrpSpPr>
      <p:grpSpPr>
        <a:xfrm>
          <a:off x="0" y="0"/>
          <a:ext cx="0" cy="0"/>
          <a:chOff x="0" y="0"/>
          <a:chExt cx="0" cy="0"/>
        </a:xfrm>
      </p:grpSpPr>
      <p:grpSp>
        <p:nvGrpSpPr>
          <p:cNvPr id="11" name="Element grafic 9">
            <a:extLst>
              <a:ext uri="{FF2B5EF4-FFF2-40B4-BE49-F238E27FC236}">
                <a16:creationId xmlns:a16="http://schemas.microsoft.com/office/drawing/2014/main" xmlns="" id="{DBE053F1-F4AB-44C9-AD59-A25E78B48A3F}"/>
              </a:ext>
            </a:extLst>
          </p:cNvPr>
          <p:cNvGrpSpPr/>
          <p:nvPr/>
        </p:nvGrpSpPr>
        <p:grpSpPr>
          <a:xfrm>
            <a:off x="1485180" y="520107"/>
            <a:ext cx="7664542" cy="6350602"/>
            <a:chOff x="1980240" y="520107"/>
            <a:chExt cx="10219389" cy="6350602"/>
          </a:xfrm>
        </p:grpSpPr>
        <p:sp>
          <p:nvSpPr>
            <p:cNvPr id="12" name="Formă liberă: Formă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ro-RO" sz="1350" noProof="0">
                <a:latin typeface="Arial" panose="020B0604020202020204" pitchFamily="34" charset="0"/>
              </a:endParaRPr>
            </a:p>
          </p:txBody>
        </p:sp>
        <p:sp>
          <p:nvSpPr>
            <p:cNvPr id="13" name="Formă liberă: Formă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ro-RO" sz="1350" noProof="0">
                <a:latin typeface="Arial" panose="020B0604020202020204" pitchFamily="34" charset="0"/>
              </a:endParaRPr>
            </a:p>
          </p:txBody>
        </p:sp>
        <p:sp>
          <p:nvSpPr>
            <p:cNvPr id="14" name="Formă liberă: Formă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ro-RO" sz="1350" noProof="0">
                <a:latin typeface="Arial" panose="020B0604020202020204" pitchFamily="34" charset="0"/>
              </a:endParaRPr>
            </a:p>
          </p:txBody>
        </p:sp>
      </p:grpSp>
      <p:grpSp>
        <p:nvGrpSpPr>
          <p:cNvPr id="31" name="Element grafic 16">
            <a:extLst>
              <a:ext uri="{FF2B5EF4-FFF2-40B4-BE49-F238E27FC236}">
                <a16:creationId xmlns:a16="http://schemas.microsoft.com/office/drawing/2014/main" xmlns="" id="{04D9C911-2689-4654-846F-42D821A0ED90}"/>
              </a:ext>
            </a:extLst>
          </p:cNvPr>
          <p:cNvGrpSpPr/>
          <p:nvPr userDrawn="1"/>
        </p:nvGrpSpPr>
        <p:grpSpPr>
          <a:xfrm>
            <a:off x="8221934" y="5678327"/>
            <a:ext cx="926100" cy="1051200"/>
            <a:chOff x="5626893" y="3026568"/>
            <a:chExt cx="937260" cy="800760"/>
          </a:xfrm>
        </p:grpSpPr>
        <p:sp>
          <p:nvSpPr>
            <p:cNvPr id="32" name="Formă liberă: Formă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sz="1350" noProof="0">
                <a:latin typeface="Arial" panose="020B0604020202020204" pitchFamily="34" charset="0"/>
              </a:endParaRPr>
            </a:p>
          </p:txBody>
        </p:sp>
        <p:sp>
          <p:nvSpPr>
            <p:cNvPr id="33" name="Formă liberă: Formă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sz="1350" noProof="0">
                <a:latin typeface="Arial" panose="020B0604020202020204" pitchFamily="34" charset="0"/>
              </a:endParaRPr>
            </a:p>
          </p:txBody>
        </p:sp>
      </p:grpSp>
      <p:sp>
        <p:nvSpPr>
          <p:cNvPr id="25" name="Element grafic 23">
            <a:extLst>
              <a:ext uri="{FF2B5EF4-FFF2-40B4-BE49-F238E27FC236}">
                <a16:creationId xmlns:a16="http://schemas.microsoft.com/office/drawing/2014/main" xmlns="" id="{3817A1DD-06FF-4C7B-827F-06BEA646B2F1}"/>
              </a:ext>
            </a:extLst>
          </p:cNvPr>
          <p:cNvSpPr/>
          <p:nvPr/>
        </p:nvSpPr>
        <p:spPr>
          <a:xfrm>
            <a:off x="-18388" y="970945"/>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sz="1350" noProof="0">
              <a:latin typeface="Arial" panose="020B0604020202020204" pitchFamily="34" charset="0"/>
            </a:endParaRPr>
          </a:p>
        </p:txBody>
      </p:sp>
      <p:sp>
        <p:nvSpPr>
          <p:cNvPr id="16" name="Substituent imagine 15">
            <a:extLst>
              <a:ext uri="{FF2B5EF4-FFF2-40B4-BE49-F238E27FC236}">
                <a16:creationId xmlns:a16="http://schemas.microsoft.com/office/drawing/2014/main" xmlns="" id="{18500C30-FF27-4A5C-AA4F-B1D5C57A0F7F}"/>
              </a:ext>
            </a:extLst>
          </p:cNvPr>
          <p:cNvSpPr>
            <a:spLocks noGrp="1"/>
          </p:cNvSpPr>
          <p:nvPr>
            <p:ph type="pic" sz="quarter" idx="13"/>
          </p:nvPr>
        </p:nvSpPr>
        <p:spPr>
          <a:xfrm>
            <a:off x="2485680" y="793218"/>
            <a:ext cx="665832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rtlCol="0" anchor="ctr" anchorCtr="0">
            <a:normAutofit/>
          </a:bodyPr>
          <a:lstStyle>
            <a:lvl1pPr marL="0" indent="0" algn="ctr">
              <a:buNone/>
              <a:defRPr sz="1050"/>
            </a:lvl1pPr>
          </a:lstStyle>
          <a:p>
            <a:pPr rtl="0"/>
            <a:r>
              <a:rPr lang="ro-RO" noProof="0"/>
              <a:t>Faceți clic pe pictogramă pentru a adăuga o imagine</a:t>
            </a:r>
          </a:p>
        </p:txBody>
      </p:sp>
      <p:sp>
        <p:nvSpPr>
          <p:cNvPr id="4" name="Substituent dată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xmlns="" id="{0397A1D9-602E-4BC0-9119-818273B1D85A}"/>
              </a:ext>
            </a:extLst>
          </p:cNvPr>
          <p:cNvSpPr/>
          <p:nvPr/>
        </p:nvSpPr>
        <p:spPr>
          <a:xfrm>
            <a:off x="-19594" y="587196"/>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sz="1350" noProof="0">
              <a:latin typeface="Arial" panose="020B0604020202020204" pitchFamily="34" charset="0"/>
            </a:endParaRPr>
          </a:p>
        </p:txBody>
      </p:sp>
      <p:sp>
        <p:nvSpPr>
          <p:cNvPr id="2" name="Titlu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602618" y="1001491"/>
            <a:ext cx="3048813" cy="700842"/>
          </a:xfrm>
        </p:spPr>
        <p:txBody>
          <a:bodyPr rtlCol="0">
            <a:normAutofit/>
          </a:bodyPr>
          <a:lstStyle>
            <a:lvl1pPr>
              <a:defRPr sz="3000" b="1">
                <a:solidFill>
                  <a:schemeClr val="bg1"/>
                </a:solidFill>
              </a:defRPr>
            </a:lvl1pPr>
          </a:lstStyle>
          <a:p>
            <a:pPr rtl="0"/>
            <a:r>
              <a:rPr lang="ro-RO" noProof="0"/>
              <a:t>Diapozitiv divizor</a:t>
            </a:r>
          </a:p>
        </p:txBody>
      </p:sp>
      <p:grpSp>
        <p:nvGrpSpPr>
          <p:cNvPr id="26" name="Element grafic 17">
            <a:extLst>
              <a:ext uri="{FF2B5EF4-FFF2-40B4-BE49-F238E27FC236}">
                <a16:creationId xmlns:a16="http://schemas.microsoft.com/office/drawing/2014/main" xmlns="" id="{E08C18DA-9AB7-44E9-9FBC-B5DEB79B79FF}"/>
              </a:ext>
            </a:extLst>
          </p:cNvPr>
          <p:cNvGrpSpPr/>
          <p:nvPr userDrawn="1"/>
        </p:nvGrpSpPr>
        <p:grpSpPr>
          <a:xfrm>
            <a:off x="-9536" y="-12715"/>
            <a:ext cx="5576226" cy="5461207"/>
            <a:chOff x="-12715" y="-12715"/>
            <a:chExt cx="7434968" cy="5461207"/>
          </a:xfrm>
        </p:grpSpPr>
        <p:sp>
          <p:nvSpPr>
            <p:cNvPr id="27" name="Formă liberă: Formă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sz="1350" noProof="0">
                <a:latin typeface="Arial" panose="020B0604020202020204" pitchFamily="34" charset="0"/>
              </a:endParaRPr>
            </a:p>
          </p:txBody>
        </p:sp>
        <p:sp>
          <p:nvSpPr>
            <p:cNvPr id="28" name="Formă liberă: Formă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sz="1350" noProof="0">
                <a:latin typeface="Arial" panose="020B0604020202020204" pitchFamily="34" charset="0"/>
              </a:endParaRPr>
            </a:p>
          </p:txBody>
        </p:sp>
        <p:sp>
          <p:nvSpPr>
            <p:cNvPr id="29" name="Formă liberă: Formă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sz="1350" noProof="0">
                <a:latin typeface="Arial" panose="020B0604020202020204" pitchFamily="34" charset="0"/>
              </a:endParaRPr>
            </a:p>
          </p:txBody>
        </p:sp>
        <p:sp>
          <p:nvSpPr>
            <p:cNvPr id="30" name="Formă liberă: Formă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sz="1350" noProof="0">
                <a:latin typeface="Arial" panose="020B0604020202020204" pitchFamily="34" charset="0"/>
              </a:endParaRPr>
            </a:p>
          </p:txBody>
        </p:sp>
      </p:grpSp>
    </p:spTree>
    <p:extLst>
      <p:ext uri="{BB962C8B-B14F-4D97-AF65-F5344CB8AC3E}">
        <p14:creationId xmlns:p14="http://schemas.microsoft.com/office/powerpoint/2010/main" val="235734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xmlns="" id="{E15A8AD2-CD2E-BBE1-98AC-9181B07BCD36}"/>
              </a:ext>
            </a:extLst>
          </p:cNvPr>
          <p:cNvSpPr>
            <a:spLocks noGrp="1"/>
          </p:cNvSpPr>
          <p:nvPr>
            <p:ph type="dt" sz="half" idx="10"/>
          </p:nvPr>
        </p:nvSpPr>
        <p:spPr/>
        <p:txBody>
          <a:bodyPr/>
          <a:lstStyle>
            <a:lvl1pPr>
              <a:defRPr/>
            </a:lvl1pPr>
          </a:lstStyle>
          <a:p>
            <a:pPr>
              <a:defRPr/>
            </a:pPr>
            <a:fld id="{5B888316-3A8D-4ECF-B560-A1390A87D84B}" type="datetimeFigureOut">
              <a:rPr lang="en-US"/>
              <a:pPr>
                <a:defRPr/>
              </a:pPr>
              <a:t>10/6/2023</a:t>
            </a:fld>
            <a:endParaRPr lang="en-US"/>
          </a:p>
        </p:txBody>
      </p:sp>
      <p:sp>
        <p:nvSpPr>
          <p:cNvPr id="5" name="Footer Placeholder 21">
            <a:extLst>
              <a:ext uri="{FF2B5EF4-FFF2-40B4-BE49-F238E27FC236}">
                <a16:creationId xmlns:a16="http://schemas.microsoft.com/office/drawing/2014/main" xmlns="" id="{BBD3A000-3868-0CD9-1B33-F10FE04AD4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xmlns="" id="{58CA30BB-5CC7-2D5D-4947-579995CBB8D7}"/>
              </a:ext>
            </a:extLst>
          </p:cNvPr>
          <p:cNvSpPr>
            <a:spLocks noGrp="1"/>
          </p:cNvSpPr>
          <p:nvPr>
            <p:ph type="sldNum" sz="quarter" idx="12"/>
          </p:nvPr>
        </p:nvSpPr>
        <p:spPr/>
        <p:txBody>
          <a:bodyPr/>
          <a:lstStyle>
            <a:lvl1pPr>
              <a:defRPr/>
            </a:lvl1pPr>
          </a:lstStyle>
          <a:p>
            <a:fld id="{E9A6BFF5-900E-4964-8E7B-35887C7EBAEE}" type="slidenum">
              <a:rPr lang="en-US" altLang="ro-RO"/>
              <a:pPr/>
              <a:t>‹#›</a:t>
            </a:fld>
            <a:endParaRPr lang="en-US" altLang="ro-RO"/>
          </a:p>
        </p:txBody>
      </p:sp>
    </p:spTree>
    <p:extLst>
      <p:ext uri="{BB962C8B-B14F-4D97-AF65-F5344CB8AC3E}">
        <p14:creationId xmlns:p14="http://schemas.microsoft.com/office/powerpoint/2010/main" val="2952262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496F5-A021-4446-9C24-57D08D7801D7}" type="datetimeFigureOut">
              <a:rPr lang="en-US" smtClean="0"/>
              <a:t>10/6/2023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12A37-B3B3-44BC-A348-71BA0F9AEC58}" type="slidenum">
              <a:rPr lang="en-US" smtClean="0"/>
              <a:t>‹#›</a:t>
            </a:fld>
            <a:endParaRPr lang="en-US"/>
          </a:p>
        </p:txBody>
      </p:sp>
    </p:spTree>
    <p:extLst>
      <p:ext uri="{BB962C8B-B14F-4D97-AF65-F5344CB8AC3E}">
        <p14:creationId xmlns:p14="http://schemas.microsoft.com/office/powerpoint/2010/main" val="231240872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epv.la/"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620688"/>
            <a:ext cx="3657600" cy="5112568"/>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2000815"/>
            <a:ext cx="3048000" cy="2677656"/>
          </a:xfrm>
          <a:prstGeom prst="rect">
            <a:avLst/>
          </a:prstGeom>
          <a:noFill/>
        </p:spPr>
        <p:txBody>
          <a:bodyPr wrap="square" rtlCol="0">
            <a:spAutoFit/>
          </a:bodyPr>
          <a:lstStyle/>
          <a:p>
            <a:pPr algn="ctr"/>
            <a:r>
              <a:rPr lang="ro-RO" sz="2800" dirty="0">
                <a:solidFill>
                  <a:schemeClr val="bg1"/>
                </a:solidFill>
                <a:latin typeface="Trebuchet MS" panose="020B0603020202020204" pitchFamily="34" charset="0"/>
                <a:cs typeface="Cavolini" panose="020B0502040204020203" pitchFamily="66" charset="0"/>
              </a:rPr>
              <a:t>CONSFĂTUIREA CADRELOR DIDACTICE DIN EDUCAȚIE TIMPURIE</a:t>
            </a:r>
          </a:p>
          <a:p>
            <a:pPr algn="ctr"/>
            <a:r>
              <a:rPr lang="ro-RO" sz="2800" dirty="0">
                <a:solidFill>
                  <a:schemeClr val="bg1"/>
                </a:solidFill>
                <a:latin typeface="Trebuchet MS" panose="020B0603020202020204" pitchFamily="34" charset="0"/>
                <a:cs typeface="Cavolini" panose="020B0502040204020203" pitchFamily="66" charset="0"/>
              </a:rPr>
              <a:t>2023-2024</a:t>
            </a:r>
          </a:p>
        </p:txBody>
      </p:sp>
      <p:sp>
        <p:nvSpPr>
          <p:cNvPr id="38" name="Freeform 5"/>
          <p:cNvSpPr>
            <a:spLocks/>
          </p:cNvSpPr>
          <p:nvPr/>
        </p:nvSpPr>
        <p:spPr bwMode="auto">
          <a:xfrm flipH="1" flipV="1">
            <a:off x="1905000" y="1506776"/>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439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7D2A7CD4-96B1-1A5A-13BF-EEA4EC37C5C4}"/>
              </a:ext>
            </a:extLst>
          </p:cNvPr>
          <p:cNvSpPr/>
          <p:nvPr/>
        </p:nvSpPr>
        <p:spPr>
          <a:xfrm>
            <a:off x="323528" y="620688"/>
            <a:ext cx="8424936" cy="5832648"/>
          </a:xfrm>
          <a:prstGeom prst="rect">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b="1" dirty="0">
              <a:solidFill>
                <a:schemeClr val="tx1"/>
              </a:solidFill>
              <a:highlight>
                <a:srgbClr val="808000"/>
              </a:highlight>
              <a:latin typeface="Trebuchet MS" panose="020B0603020202020204" pitchFamily="34" charset="0"/>
            </a:endParaRPr>
          </a:p>
          <a:p>
            <a:pPr algn="ctr"/>
            <a:endParaRPr lang="ro-RO" b="1" dirty="0">
              <a:solidFill>
                <a:schemeClr val="tx1"/>
              </a:solidFill>
              <a:highlight>
                <a:srgbClr val="808000"/>
              </a:highlight>
              <a:latin typeface="Trebuchet MS" panose="020B0603020202020204" pitchFamily="34" charset="0"/>
            </a:endParaRPr>
          </a:p>
          <a:p>
            <a:pPr algn="ctr"/>
            <a:endParaRPr lang="ro-RO" b="1" dirty="0">
              <a:solidFill>
                <a:schemeClr val="bg2">
                  <a:lumMod val="25000"/>
                </a:schemeClr>
              </a:solidFill>
              <a:latin typeface="Trebuchet MS" panose="020B0603020202020204" pitchFamily="34" charset="0"/>
            </a:endParaRPr>
          </a:p>
          <a:p>
            <a:pPr algn="ctr"/>
            <a:endParaRPr lang="ro-RO" b="1" dirty="0">
              <a:solidFill>
                <a:schemeClr val="bg2">
                  <a:lumMod val="25000"/>
                </a:schemeClr>
              </a:solidFill>
              <a:latin typeface="Trebuchet MS" panose="020B0603020202020204" pitchFamily="34" charset="0"/>
            </a:endParaRPr>
          </a:p>
          <a:p>
            <a:pPr algn="ctr"/>
            <a:endParaRPr lang="ro-RO" b="1" dirty="0">
              <a:solidFill>
                <a:schemeClr val="tx1"/>
              </a:solidFill>
              <a:latin typeface="Trebuchet MS" panose="020B0603020202020204" pitchFamily="34" charset="0"/>
            </a:endParaRPr>
          </a:p>
          <a:p>
            <a:pPr algn="ctr"/>
            <a:endParaRPr lang="ro-RO" b="1" dirty="0">
              <a:solidFill>
                <a:schemeClr val="tx1"/>
              </a:solidFill>
              <a:latin typeface="Trebuchet MS" panose="020B0603020202020204" pitchFamily="34" charset="0"/>
            </a:endParaRPr>
          </a:p>
          <a:p>
            <a:pPr algn="ctr"/>
            <a:endParaRPr lang="ro-RO" b="1" dirty="0">
              <a:solidFill>
                <a:schemeClr val="tx1"/>
              </a:solidFill>
              <a:latin typeface="Trebuchet MS" panose="020B0603020202020204" pitchFamily="34" charset="0"/>
            </a:endParaRPr>
          </a:p>
          <a:p>
            <a:pPr marL="285750" indent="-285750" algn="just">
              <a:buFont typeface="Wingdings" panose="05000000000000000000" pitchFamily="2" charset="2"/>
              <a:buChar char="Ø"/>
            </a:pPr>
            <a:endParaRPr lang="en-US" b="1" dirty="0">
              <a:solidFill>
                <a:schemeClr val="tx1"/>
              </a:solidFill>
              <a:latin typeface="Trebuchet MS" panose="020B0603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03519820"/>
              </p:ext>
            </p:extLst>
          </p:nvPr>
        </p:nvGraphicFramePr>
        <p:xfrm>
          <a:off x="1487996" y="1700808"/>
          <a:ext cx="6096000" cy="4028440"/>
        </p:xfrm>
        <a:graphic>
          <a:graphicData uri="http://schemas.openxmlformats.org/drawingml/2006/table">
            <a:tbl>
              <a:tblPr firstRow="1" bandRow="1">
                <a:tableStyleId>{616DA210-FB5B-4158-B5E0-FEB733F419BA}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ro-RO" dirty="0">
                          <a:solidFill>
                            <a:schemeClr val="bg2">
                              <a:lumMod val="25000"/>
                            </a:schemeClr>
                          </a:solidFill>
                        </a:rPr>
                        <a:t>ANTEPREȘCOLAR</a:t>
                      </a:r>
                    </a:p>
                  </a:txBody>
                  <a:tcPr/>
                </a:tc>
                <a:tc>
                  <a:txBody>
                    <a:bodyPr/>
                    <a:lstStyle/>
                    <a:p>
                      <a:pPr algn="ctr"/>
                      <a:r>
                        <a:rPr lang="ro-RO" dirty="0">
                          <a:solidFill>
                            <a:schemeClr val="bg2">
                              <a:lumMod val="25000"/>
                            </a:schemeClr>
                          </a:solidFill>
                        </a:rPr>
                        <a:t>PREȘCOLAR</a:t>
                      </a:r>
                    </a:p>
                  </a:txBody>
                  <a:tcPr/>
                </a:tc>
                <a:extLst>
                  <a:ext uri="{0D108BD9-81ED-4DB2-BD59-A6C34878D82A}">
                    <a16:rowId xmlns:a16="http://schemas.microsoft.com/office/drawing/2014/main" xmlns="" val="10000"/>
                  </a:ext>
                </a:extLst>
              </a:tr>
              <a:tr h="370840">
                <a:tc>
                  <a:txBody>
                    <a:bodyPr/>
                    <a:lstStyle/>
                    <a:p>
                      <a:pPr marL="285750" indent="-285750" algn="just">
                        <a:buFont typeface="Courier New" panose="02070309020205020404" pitchFamily="49" charset="0"/>
                        <a:buChar char="o"/>
                      </a:pPr>
                      <a:r>
                        <a:rPr lang="ro-RO" dirty="0">
                          <a:solidFill>
                            <a:srgbClr val="C00000"/>
                          </a:solidFill>
                        </a:rPr>
                        <a:t>21.690</a:t>
                      </a:r>
                      <a:r>
                        <a:rPr lang="ro-RO" dirty="0">
                          <a:solidFill>
                            <a:schemeClr val="bg2">
                              <a:lumMod val="25000"/>
                            </a:schemeClr>
                          </a:solidFill>
                        </a:rPr>
                        <a:t> copii </a:t>
                      </a:r>
                      <a:r>
                        <a:rPr lang="en-US" dirty="0">
                          <a:solidFill>
                            <a:schemeClr val="bg2">
                              <a:lumMod val="25000"/>
                            </a:schemeClr>
                          </a:solidFill>
                        </a:rPr>
                        <a:t>ante</a:t>
                      </a:r>
                      <a:r>
                        <a:rPr lang="ro-RO" dirty="0">
                          <a:solidFill>
                            <a:schemeClr val="bg2">
                              <a:lumMod val="25000"/>
                            </a:schemeClr>
                          </a:solidFill>
                        </a:rPr>
                        <a:t>preșcolari,</a:t>
                      </a:r>
                    </a:p>
                    <a:p>
                      <a:pPr algn="just"/>
                      <a:r>
                        <a:rPr lang="ro-RO" baseline="0" dirty="0">
                          <a:solidFill>
                            <a:schemeClr val="bg2">
                              <a:lumMod val="25000"/>
                            </a:schemeClr>
                          </a:solidFill>
                        </a:rPr>
                        <a:t>      </a:t>
                      </a:r>
                      <a:r>
                        <a:rPr lang="ro-RO" dirty="0">
                          <a:solidFill>
                            <a:schemeClr val="bg2">
                              <a:lumMod val="25000"/>
                            </a:schemeClr>
                          </a:solidFill>
                        </a:rPr>
                        <a:t>cu 4.290 copii mai mult </a:t>
                      </a:r>
                    </a:p>
                    <a:p>
                      <a:pPr algn="just"/>
                      <a:r>
                        <a:rPr lang="ro-RO" dirty="0">
                          <a:solidFill>
                            <a:schemeClr val="bg2">
                              <a:lumMod val="25000"/>
                            </a:schemeClr>
                          </a:solidFill>
                        </a:rPr>
                        <a:t>      decât în 2020-2021;</a:t>
                      </a:r>
                      <a:r>
                        <a:rPr lang="ro-RO" baseline="0" dirty="0">
                          <a:solidFill>
                            <a:schemeClr val="bg2">
                              <a:lumMod val="25000"/>
                            </a:schemeClr>
                          </a:solidFill>
                        </a:rPr>
                        <a:t> </a:t>
                      </a:r>
                    </a:p>
                    <a:p>
                      <a:pPr marL="285750" indent="-285750" algn="just">
                        <a:buFont typeface="Courier New" panose="02070309020205020404" pitchFamily="49" charset="0"/>
                        <a:buChar char="o"/>
                      </a:pPr>
                      <a:r>
                        <a:rPr lang="ro-RO" dirty="0">
                          <a:solidFill>
                            <a:srgbClr val="C00000"/>
                          </a:solidFill>
                        </a:rPr>
                        <a:t>64,3%</a:t>
                      </a:r>
                      <a:r>
                        <a:rPr lang="ro-RO" dirty="0">
                          <a:solidFill>
                            <a:schemeClr val="bg2">
                              <a:lumMod val="25000"/>
                            </a:schemeClr>
                          </a:solidFill>
                        </a:rPr>
                        <a:t> - copii de 2</a:t>
                      </a:r>
                      <a:r>
                        <a:rPr lang="ro-RO" baseline="0" dirty="0">
                          <a:solidFill>
                            <a:schemeClr val="bg2">
                              <a:lumMod val="25000"/>
                            </a:schemeClr>
                          </a:solidFill>
                        </a:rPr>
                        <a:t> ani;</a:t>
                      </a:r>
                      <a:endParaRPr lang="ro-RO" dirty="0">
                        <a:solidFill>
                          <a:schemeClr val="bg2">
                            <a:lumMod val="25000"/>
                          </a:schemeClr>
                        </a:solidFill>
                      </a:endParaRPr>
                    </a:p>
                    <a:p>
                      <a:pPr marL="285750" indent="-285750" algn="just">
                        <a:buFont typeface="Courier New" panose="02070309020205020404" pitchFamily="49" charset="0"/>
                        <a:buChar char="o"/>
                      </a:pPr>
                      <a:r>
                        <a:rPr lang="ro-RO" dirty="0">
                          <a:solidFill>
                            <a:srgbClr val="C00000"/>
                          </a:solidFill>
                        </a:rPr>
                        <a:t>376</a:t>
                      </a:r>
                      <a:r>
                        <a:rPr lang="ro-RO" dirty="0">
                          <a:solidFill>
                            <a:schemeClr val="bg2">
                              <a:lumMod val="25000"/>
                            </a:schemeClr>
                          </a:solidFill>
                        </a:rPr>
                        <a:t> unități independente și secții.</a:t>
                      </a:r>
                    </a:p>
                    <a:p>
                      <a:pPr marL="285750" indent="-285750" algn="just">
                        <a:buFont typeface="Courier New" panose="02070309020205020404" pitchFamily="49" charset="0"/>
                        <a:buChar char="o"/>
                      </a:pPr>
                      <a:endParaRPr lang="ro-RO" dirty="0">
                        <a:solidFill>
                          <a:schemeClr val="bg2">
                            <a:lumMod val="25000"/>
                          </a:schemeClr>
                        </a:solidFill>
                      </a:endParaRPr>
                    </a:p>
                    <a:p>
                      <a:pPr algn="just"/>
                      <a:endParaRPr lang="ro-RO" dirty="0">
                        <a:solidFill>
                          <a:schemeClr val="bg2">
                            <a:lumMod val="25000"/>
                          </a:schemeClr>
                        </a:solidFill>
                      </a:endParaRPr>
                    </a:p>
                    <a:p>
                      <a:endParaRPr lang="ro-RO" dirty="0"/>
                    </a:p>
                  </a:txBody>
                  <a:tcPr>
                    <a:solidFill>
                      <a:srgbClr val="008000">
                        <a:alpha val="20000"/>
                      </a:srgbClr>
                    </a:solidFill>
                  </a:tcPr>
                </a:tc>
                <a:tc>
                  <a:txBody>
                    <a:bodyPr/>
                    <a:lstStyle/>
                    <a:p>
                      <a:pPr marL="285750" indent="-285750" algn="just">
                        <a:buFont typeface="Courier New" panose="02070309020205020404" pitchFamily="49" charset="0"/>
                        <a:buChar char="o"/>
                      </a:pPr>
                      <a:r>
                        <a:rPr lang="ro-RO" dirty="0">
                          <a:solidFill>
                            <a:srgbClr val="C00000"/>
                          </a:solidFill>
                        </a:rPr>
                        <a:t>517.898</a:t>
                      </a:r>
                      <a:r>
                        <a:rPr lang="ro-RO" dirty="0">
                          <a:solidFill>
                            <a:schemeClr val="bg2">
                              <a:lumMod val="25000"/>
                            </a:schemeClr>
                          </a:solidFill>
                        </a:rPr>
                        <a:t> copii preșcolari,</a:t>
                      </a:r>
                    </a:p>
                    <a:p>
                      <a:pPr algn="just"/>
                      <a:r>
                        <a:rPr lang="ro-RO" baseline="0" dirty="0">
                          <a:solidFill>
                            <a:schemeClr val="bg2">
                              <a:lumMod val="25000"/>
                            </a:schemeClr>
                          </a:solidFill>
                        </a:rPr>
                        <a:t>      </a:t>
                      </a:r>
                      <a:r>
                        <a:rPr lang="ro-RO" dirty="0">
                          <a:solidFill>
                            <a:schemeClr val="bg2">
                              <a:lumMod val="25000"/>
                            </a:schemeClr>
                          </a:solidFill>
                        </a:rPr>
                        <a:t>cu 13.000 copii mai mult </a:t>
                      </a:r>
                    </a:p>
                    <a:p>
                      <a:pPr algn="just"/>
                      <a:r>
                        <a:rPr lang="ro-RO" dirty="0">
                          <a:solidFill>
                            <a:schemeClr val="bg2">
                              <a:lumMod val="25000"/>
                            </a:schemeClr>
                          </a:solidFill>
                        </a:rPr>
                        <a:t>      decât în 2020-2021;</a:t>
                      </a:r>
                    </a:p>
                    <a:p>
                      <a:pPr marL="285750" indent="-285750" algn="just">
                        <a:buFont typeface="Courier New" panose="02070309020205020404" pitchFamily="49" charset="0"/>
                        <a:buChar char="o"/>
                      </a:pPr>
                      <a:r>
                        <a:rPr lang="ro-RO" dirty="0">
                          <a:solidFill>
                            <a:srgbClr val="C00000"/>
                          </a:solidFill>
                        </a:rPr>
                        <a:t>85,3% </a:t>
                      </a:r>
                      <a:r>
                        <a:rPr lang="ro-RO" dirty="0">
                          <a:solidFill>
                            <a:schemeClr val="bg2">
                              <a:lumMod val="25000"/>
                            </a:schemeClr>
                          </a:solidFill>
                        </a:rPr>
                        <a:t>cuprindere, cu 1 pp mai mare</a:t>
                      </a:r>
                      <a:r>
                        <a:rPr lang="ro-RO" baseline="0" dirty="0">
                          <a:solidFill>
                            <a:schemeClr val="bg2">
                              <a:lumMod val="25000"/>
                            </a:schemeClr>
                          </a:solidFill>
                        </a:rPr>
                        <a:t> </a:t>
                      </a:r>
                      <a:r>
                        <a:rPr lang="ro-RO" dirty="0">
                          <a:solidFill>
                            <a:schemeClr val="bg2">
                              <a:lumMod val="25000"/>
                            </a:schemeClr>
                          </a:solidFill>
                        </a:rPr>
                        <a:t>față de anul anterior; </a:t>
                      </a:r>
                    </a:p>
                    <a:p>
                      <a:pPr marL="285750" indent="-285750" algn="just">
                        <a:buFont typeface="Courier New" panose="02070309020205020404" pitchFamily="49" charset="0"/>
                        <a:buChar char="o"/>
                      </a:pPr>
                      <a:r>
                        <a:rPr lang="ro-RO" dirty="0">
                          <a:solidFill>
                            <a:srgbClr val="C00000"/>
                          </a:solidFill>
                        </a:rPr>
                        <a:t>84,5% </a:t>
                      </a:r>
                      <a:r>
                        <a:rPr lang="ro-RO" dirty="0">
                          <a:solidFill>
                            <a:schemeClr val="bg2">
                              <a:lumMod val="25000"/>
                            </a:schemeClr>
                          </a:solidFill>
                        </a:rPr>
                        <a:t>- copii de 5 ani, </a:t>
                      </a:r>
                      <a:r>
                        <a:rPr lang="ro-RO" dirty="0">
                          <a:solidFill>
                            <a:srgbClr val="C00000"/>
                          </a:solidFill>
                        </a:rPr>
                        <a:t>79,3% </a:t>
                      </a:r>
                      <a:r>
                        <a:rPr lang="ro-RO" dirty="0">
                          <a:solidFill>
                            <a:schemeClr val="bg2">
                              <a:lumMod val="25000"/>
                            </a:schemeClr>
                          </a:solidFill>
                        </a:rPr>
                        <a:t>- copii de 4 ani</a:t>
                      </a:r>
                      <a:r>
                        <a:rPr lang="ro-RO" baseline="0" dirty="0">
                          <a:solidFill>
                            <a:schemeClr val="bg2">
                              <a:lumMod val="25000"/>
                            </a:schemeClr>
                          </a:solidFill>
                        </a:rPr>
                        <a:t> și </a:t>
                      </a:r>
                      <a:r>
                        <a:rPr lang="ro-RO" baseline="0" dirty="0">
                          <a:solidFill>
                            <a:srgbClr val="C00000"/>
                          </a:solidFill>
                        </a:rPr>
                        <a:t>64,2% </a:t>
                      </a:r>
                      <a:r>
                        <a:rPr lang="ro-RO" baseline="0" dirty="0">
                          <a:solidFill>
                            <a:schemeClr val="bg2">
                              <a:lumMod val="25000"/>
                            </a:schemeClr>
                          </a:solidFill>
                        </a:rPr>
                        <a:t>- copii de 3 ani;</a:t>
                      </a:r>
                      <a:endParaRPr lang="ro-RO" dirty="0">
                        <a:solidFill>
                          <a:schemeClr val="bg2">
                            <a:lumMod val="25000"/>
                          </a:schemeClr>
                        </a:solidFill>
                      </a:endParaRPr>
                    </a:p>
                    <a:p>
                      <a:pPr marL="285750" indent="-285750" algn="just">
                        <a:buFont typeface="Courier New" panose="02070309020205020404" pitchFamily="49" charset="0"/>
                        <a:buChar char="o"/>
                      </a:pPr>
                      <a:r>
                        <a:rPr lang="ro-RO" dirty="0">
                          <a:solidFill>
                            <a:srgbClr val="C00000"/>
                          </a:solidFill>
                        </a:rPr>
                        <a:t>1.200</a:t>
                      </a:r>
                      <a:r>
                        <a:rPr lang="ro-RO" dirty="0">
                          <a:solidFill>
                            <a:schemeClr val="bg2">
                              <a:lumMod val="25000"/>
                            </a:schemeClr>
                          </a:solidFill>
                        </a:rPr>
                        <a:t> grădinițe</a:t>
                      </a:r>
                      <a:r>
                        <a:rPr lang="ro-RO" baseline="0" dirty="0">
                          <a:solidFill>
                            <a:schemeClr val="bg2">
                              <a:lumMod val="25000"/>
                            </a:schemeClr>
                          </a:solidFill>
                        </a:rPr>
                        <a:t> PJ</a:t>
                      </a:r>
                      <a:r>
                        <a:rPr lang="ro-RO" dirty="0">
                          <a:solidFill>
                            <a:schemeClr val="bg2">
                              <a:lumMod val="25000"/>
                            </a:schemeClr>
                          </a:solidFill>
                        </a:rPr>
                        <a:t> și </a:t>
                      </a:r>
                      <a:r>
                        <a:rPr lang="ro-RO" dirty="0">
                          <a:solidFill>
                            <a:srgbClr val="C00000"/>
                          </a:solidFill>
                        </a:rPr>
                        <a:t>9.445</a:t>
                      </a:r>
                      <a:r>
                        <a:rPr lang="ro-RO" dirty="0">
                          <a:solidFill>
                            <a:schemeClr val="bg2">
                              <a:lumMod val="25000"/>
                            </a:schemeClr>
                          </a:solidFill>
                        </a:rPr>
                        <a:t> secții.</a:t>
                      </a:r>
                    </a:p>
                    <a:p>
                      <a:pPr marL="285750" indent="-285750" algn="just">
                        <a:buFont typeface="Courier New" panose="02070309020205020404" pitchFamily="49" charset="0"/>
                        <a:buChar char="o"/>
                      </a:pPr>
                      <a:endParaRPr lang="ro-RO" dirty="0">
                        <a:solidFill>
                          <a:schemeClr val="bg2">
                            <a:lumMod val="25000"/>
                          </a:schemeClr>
                        </a:solidFill>
                      </a:endParaRPr>
                    </a:p>
                    <a:p>
                      <a:endParaRPr lang="ro-RO" dirty="0"/>
                    </a:p>
                  </a:txBody>
                  <a:tcPr>
                    <a:solidFill>
                      <a:srgbClr val="008000">
                        <a:alpha val="20000"/>
                      </a:srgbClr>
                    </a:solidFill>
                  </a:tcPr>
                </a:tc>
                <a:extLst>
                  <a:ext uri="{0D108BD9-81ED-4DB2-BD59-A6C34878D82A}">
                    <a16:rowId xmlns:a16="http://schemas.microsoft.com/office/drawing/2014/main" xmlns="" val="10001"/>
                  </a:ext>
                </a:extLst>
              </a:tr>
            </a:tbl>
          </a:graphicData>
        </a:graphic>
      </p:graphicFrame>
      <p:sp>
        <p:nvSpPr>
          <p:cNvPr id="4" name="TextBox 3"/>
          <p:cNvSpPr txBox="1"/>
          <p:nvPr/>
        </p:nvSpPr>
        <p:spPr>
          <a:xfrm>
            <a:off x="3491880" y="1124744"/>
            <a:ext cx="2016224" cy="461665"/>
          </a:xfrm>
          <a:prstGeom prst="rect">
            <a:avLst/>
          </a:prstGeom>
          <a:noFill/>
        </p:spPr>
        <p:txBody>
          <a:bodyPr wrap="square" rtlCol="0">
            <a:spAutoFit/>
          </a:bodyPr>
          <a:lstStyle/>
          <a:p>
            <a:pPr algn="ctr"/>
            <a:r>
              <a:rPr lang="ro-RO" sz="2400" b="1" dirty="0">
                <a:solidFill>
                  <a:schemeClr val="bg2">
                    <a:lumMod val="25000"/>
                  </a:schemeClr>
                </a:solidFill>
              </a:rPr>
              <a:t>2022 - 2023</a:t>
            </a:r>
          </a:p>
        </p:txBody>
      </p:sp>
    </p:spTree>
    <p:extLst>
      <p:ext uri="{BB962C8B-B14F-4D97-AF65-F5344CB8AC3E}">
        <p14:creationId xmlns:p14="http://schemas.microsoft.com/office/powerpoint/2010/main" val="157627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3">
            <a:extLst>
              <a:ext uri="{FF2B5EF4-FFF2-40B4-BE49-F238E27FC236}">
                <a16:creationId xmlns:a16="http://schemas.microsoft.com/office/drawing/2014/main" xmlns="" id="{F868BD48-404C-4C19-0AED-52E55F2B6C03}"/>
              </a:ext>
            </a:extLst>
          </p:cNvPr>
          <p:cNvSpPr txBox="1">
            <a:spLocks/>
          </p:cNvSpPr>
          <p:nvPr/>
        </p:nvSpPr>
        <p:spPr>
          <a:xfrm rot="21202601">
            <a:off x="-181619" y="778162"/>
            <a:ext cx="3754774" cy="1171977"/>
          </a:xfrm>
          <a:prstGeom prst="rect">
            <a:avLst/>
          </a:prstGeom>
          <a:solidFill>
            <a:schemeClr val="accent5">
              <a:lumMod val="20000"/>
              <a:lumOff val="80000"/>
            </a:schemeClr>
          </a:solidFill>
          <a:ln>
            <a:solidFill>
              <a:schemeClr val="accent1"/>
            </a:solidFill>
          </a:ln>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a:solidFill>
                  <a:schemeClr val="tx2"/>
                </a:solidFill>
              </a:rPr>
              <a:t>Diagnoza la nivel de județ</a:t>
            </a:r>
            <a:endParaRPr lang="ro-RO" dirty="0">
              <a:solidFill>
                <a:schemeClr val="tx2"/>
              </a:solidFill>
            </a:endParaRPr>
          </a:p>
        </p:txBody>
      </p:sp>
      <p:graphicFrame>
        <p:nvGraphicFramePr>
          <p:cNvPr id="3" name="Table 4">
            <a:extLst>
              <a:ext uri="{FF2B5EF4-FFF2-40B4-BE49-F238E27FC236}">
                <a16:creationId xmlns:a16="http://schemas.microsoft.com/office/drawing/2014/main" xmlns="" id="{29135085-F79A-3751-81BF-2F48B1EA9E51}"/>
              </a:ext>
            </a:extLst>
          </p:cNvPr>
          <p:cNvGraphicFramePr>
            <a:graphicFrameLocks noGrp="1"/>
          </p:cNvGraphicFramePr>
          <p:nvPr>
            <p:extLst>
              <p:ext uri="{D42A27DB-BD31-4B8C-83A1-F6EECF244321}">
                <p14:modId xmlns:p14="http://schemas.microsoft.com/office/powerpoint/2010/main" val="941133235"/>
              </p:ext>
            </p:extLst>
          </p:nvPr>
        </p:nvGraphicFramePr>
        <p:xfrm>
          <a:off x="179511" y="2226088"/>
          <a:ext cx="8712969" cy="3239135"/>
        </p:xfrm>
        <a:graphic>
          <a:graphicData uri="http://schemas.openxmlformats.org/drawingml/2006/table">
            <a:tbl>
              <a:tblPr firstRow="1" bandRow="1">
                <a:tableStyleId>{5C22544A-7EE6-4342-B048-85BDC9FD1C3A}</a:tableStyleId>
              </a:tblPr>
              <a:tblGrid>
                <a:gridCol w="759025">
                  <a:extLst>
                    <a:ext uri="{9D8B030D-6E8A-4147-A177-3AD203B41FA5}">
                      <a16:colId xmlns:a16="http://schemas.microsoft.com/office/drawing/2014/main" xmlns="" val="20000"/>
                    </a:ext>
                  </a:extLst>
                </a:gridCol>
                <a:gridCol w="1103906">
                  <a:extLst>
                    <a:ext uri="{9D8B030D-6E8A-4147-A177-3AD203B41FA5}">
                      <a16:colId xmlns:a16="http://schemas.microsoft.com/office/drawing/2014/main" xmlns="" val="20001"/>
                    </a:ext>
                  </a:extLst>
                </a:gridCol>
                <a:gridCol w="1377430">
                  <a:extLst>
                    <a:ext uri="{9D8B030D-6E8A-4147-A177-3AD203B41FA5}">
                      <a16:colId xmlns:a16="http://schemas.microsoft.com/office/drawing/2014/main" xmlns="" val="20002"/>
                    </a:ext>
                  </a:extLst>
                </a:gridCol>
                <a:gridCol w="1084353">
                  <a:extLst>
                    <a:ext uri="{9D8B030D-6E8A-4147-A177-3AD203B41FA5}">
                      <a16:colId xmlns:a16="http://schemas.microsoft.com/office/drawing/2014/main" xmlns="" val="20003"/>
                    </a:ext>
                  </a:extLst>
                </a:gridCol>
                <a:gridCol w="1651951">
                  <a:extLst>
                    <a:ext uri="{9D8B030D-6E8A-4147-A177-3AD203B41FA5}">
                      <a16:colId xmlns:a16="http://schemas.microsoft.com/office/drawing/2014/main" xmlns="" val="20004"/>
                    </a:ext>
                  </a:extLst>
                </a:gridCol>
                <a:gridCol w="1011853">
                  <a:extLst>
                    <a:ext uri="{9D8B030D-6E8A-4147-A177-3AD203B41FA5}">
                      <a16:colId xmlns:a16="http://schemas.microsoft.com/office/drawing/2014/main" xmlns="" val="20005"/>
                    </a:ext>
                  </a:extLst>
                </a:gridCol>
                <a:gridCol w="1695542">
                  <a:extLst>
                    <a:ext uri="{9D8B030D-6E8A-4147-A177-3AD203B41FA5}">
                      <a16:colId xmlns:a16="http://schemas.microsoft.com/office/drawing/2014/main" xmlns="" val="20006"/>
                    </a:ext>
                  </a:extLst>
                </a:gridCol>
                <a:gridCol w="28909">
                  <a:extLst>
                    <a:ext uri="{9D8B030D-6E8A-4147-A177-3AD203B41FA5}">
                      <a16:colId xmlns:a16="http://schemas.microsoft.com/office/drawing/2014/main" xmlns="" val="20007"/>
                    </a:ext>
                  </a:extLst>
                </a:gridCol>
              </a:tblGrid>
              <a:tr h="504825">
                <a:tc>
                  <a:txBody>
                    <a:bodyPr/>
                    <a:lstStyle/>
                    <a:p>
                      <a:pPr>
                        <a:lnSpc>
                          <a:spcPct val="115000"/>
                        </a:lnSpc>
                        <a:spcAft>
                          <a:spcPts val="0"/>
                        </a:spcAft>
                      </a:pPr>
                      <a:r>
                        <a:rPr lang="ro-RO" sz="1400" b="1" kern="1200" dirty="0">
                          <a:effectLst/>
                        </a:rPr>
                        <a:t> </a:t>
                      </a:r>
                      <a:endParaRPr lang="en-GB" sz="1400" b="1" dirty="0">
                        <a:effectLst/>
                      </a:endParaRPr>
                    </a:p>
                    <a:p>
                      <a:pPr>
                        <a:lnSpc>
                          <a:spcPct val="115000"/>
                        </a:lnSpc>
                        <a:spcAft>
                          <a:spcPts val="0"/>
                        </a:spcAft>
                      </a:pPr>
                      <a:r>
                        <a:rPr lang="ro-RO" sz="1400" b="1" kern="1200" dirty="0">
                          <a:effectLst/>
                        </a:rPr>
                        <a:t>AN ȘCOLAR</a:t>
                      </a:r>
                      <a:endParaRPr lang="en-GB" sz="1400" b="1" dirty="0">
                        <a:effectLst/>
                        <a:latin typeface="Calibri"/>
                        <a:ea typeface="Calibri"/>
                        <a:cs typeface="Times New Roman"/>
                      </a:endParaRPr>
                    </a:p>
                  </a:txBody>
                  <a:tcPr marL="69215" marR="69215" marT="34290" marB="34290"/>
                </a:tc>
                <a:tc gridSpan="2">
                  <a:txBody>
                    <a:bodyPr/>
                    <a:lstStyle/>
                    <a:p>
                      <a:pPr algn="ctr">
                        <a:lnSpc>
                          <a:spcPct val="115000"/>
                        </a:lnSpc>
                        <a:spcAft>
                          <a:spcPts val="0"/>
                        </a:spcAft>
                      </a:pPr>
                      <a:r>
                        <a:rPr lang="ro-RO" sz="1400" b="1" kern="1200">
                          <a:effectLst/>
                        </a:rPr>
                        <a:t>2021-2022</a:t>
                      </a:r>
                      <a:endParaRPr lang="en-GB" sz="1400" b="1">
                        <a:effectLst/>
                        <a:latin typeface="Calibri"/>
                        <a:ea typeface="Calibri"/>
                        <a:cs typeface="Times New Roman"/>
                      </a:endParaRPr>
                    </a:p>
                  </a:txBody>
                  <a:tcPr marL="69215" marR="69215" marT="34290" marB="34290" anchor="ctr"/>
                </a:tc>
                <a:tc hMerge="1">
                  <a:txBody>
                    <a:bodyPr/>
                    <a:lstStyle/>
                    <a:p>
                      <a:endParaRPr lang="en-GB"/>
                    </a:p>
                  </a:txBody>
                  <a:tcPr/>
                </a:tc>
                <a:tc gridSpan="2">
                  <a:txBody>
                    <a:bodyPr/>
                    <a:lstStyle/>
                    <a:p>
                      <a:pPr algn="ctr">
                        <a:lnSpc>
                          <a:spcPct val="115000"/>
                        </a:lnSpc>
                        <a:spcAft>
                          <a:spcPts val="0"/>
                        </a:spcAft>
                      </a:pPr>
                      <a:r>
                        <a:rPr lang="ro-RO" sz="1400" b="1" kern="1200">
                          <a:effectLst/>
                        </a:rPr>
                        <a:t>2022-2023</a:t>
                      </a:r>
                      <a:endParaRPr lang="en-GB" sz="1400" b="1">
                        <a:effectLst/>
                        <a:latin typeface="Calibri"/>
                        <a:ea typeface="Calibri"/>
                        <a:cs typeface="Times New Roman"/>
                      </a:endParaRPr>
                    </a:p>
                  </a:txBody>
                  <a:tcPr marL="69215" marR="69215" marT="34290" marB="34290" anchor="ctr"/>
                </a:tc>
                <a:tc hMerge="1">
                  <a:txBody>
                    <a:bodyPr/>
                    <a:lstStyle/>
                    <a:p>
                      <a:endParaRPr lang="en-GB"/>
                    </a:p>
                  </a:txBody>
                  <a:tcPr/>
                </a:tc>
                <a:tc gridSpan="2">
                  <a:txBody>
                    <a:bodyPr/>
                    <a:lstStyle/>
                    <a:p>
                      <a:pPr>
                        <a:lnSpc>
                          <a:spcPct val="115000"/>
                        </a:lnSpc>
                        <a:spcAft>
                          <a:spcPts val="1000"/>
                        </a:spcAft>
                      </a:pPr>
                      <a:r>
                        <a:rPr lang="en-GB" sz="1400" b="1">
                          <a:effectLst/>
                        </a:rPr>
                        <a:t> </a:t>
                      </a:r>
                    </a:p>
                    <a:p>
                      <a:pPr>
                        <a:lnSpc>
                          <a:spcPct val="115000"/>
                        </a:lnSpc>
                        <a:spcAft>
                          <a:spcPts val="1000"/>
                        </a:spcAft>
                      </a:pPr>
                      <a:r>
                        <a:rPr lang="en-GB" sz="1400" b="1">
                          <a:effectLst/>
                        </a:rPr>
                        <a:t>2023-2024</a:t>
                      </a:r>
                      <a:endParaRPr lang="en-GB" sz="1400" b="1">
                        <a:effectLst/>
                        <a:latin typeface="Calibri"/>
                        <a:ea typeface="Calibri"/>
                        <a:cs typeface="Times New Roman"/>
                      </a:endParaRPr>
                    </a:p>
                  </a:txBody>
                  <a:tcPr marL="0" marR="0" marT="0" marB="0"/>
                </a:tc>
                <a:tc hMerge="1">
                  <a:txBody>
                    <a:bodyPr/>
                    <a:lstStyle/>
                    <a:p>
                      <a:endParaRPr lang="en-GB"/>
                    </a:p>
                  </a:txBody>
                  <a:tcPr/>
                </a:tc>
                <a:tc>
                  <a:txBody>
                    <a:bodyPr/>
                    <a:lstStyle/>
                    <a:p>
                      <a:pPr>
                        <a:lnSpc>
                          <a:spcPct val="115000"/>
                        </a:lnSpc>
                        <a:spcAft>
                          <a:spcPts val="1000"/>
                        </a:spcAft>
                      </a:pPr>
                      <a:r>
                        <a:rPr lang="en-GB" sz="1100">
                          <a:effectLst/>
                        </a:rPr>
                        <a:t> </a:t>
                      </a:r>
                      <a:endParaRPr lang="en-GB" sz="1100">
                        <a:effectLst/>
                        <a:latin typeface="Calibri"/>
                        <a:ea typeface="Calibri"/>
                        <a:cs typeface="Times New Roman"/>
                      </a:endParaRPr>
                    </a:p>
                  </a:txBody>
                  <a:tcPr marL="0" marR="0" marT="0" marB="0" anchor="ctr"/>
                </a:tc>
                <a:extLst>
                  <a:ext uri="{0D108BD9-81ED-4DB2-BD59-A6C34878D82A}">
                    <a16:rowId xmlns:a16="http://schemas.microsoft.com/office/drawing/2014/main" xmlns="" val="10000"/>
                  </a:ext>
                </a:extLst>
              </a:tr>
              <a:tr h="142875">
                <a:tc>
                  <a:txBody>
                    <a:bodyPr/>
                    <a:lstStyle/>
                    <a:p>
                      <a:pPr>
                        <a:lnSpc>
                          <a:spcPct val="115000"/>
                        </a:lnSpc>
                        <a:spcAft>
                          <a:spcPts val="0"/>
                        </a:spcAft>
                      </a:pPr>
                      <a:r>
                        <a:rPr lang="ro-RO" sz="1400" b="1" kern="1200">
                          <a:effectLst/>
                        </a:rPr>
                        <a:t> </a:t>
                      </a:r>
                      <a:endParaRPr lang="en-GB" sz="1400" b="1">
                        <a:effectLst/>
                        <a:latin typeface="Calibri"/>
                        <a:ea typeface="Calibri"/>
                        <a:cs typeface="Times New Roman"/>
                      </a:endParaRPr>
                    </a:p>
                  </a:txBody>
                  <a:tcPr marL="69215" marR="69215" marT="34290" marB="34290"/>
                </a:tc>
                <a:tc>
                  <a:txBody>
                    <a:bodyPr/>
                    <a:lstStyle/>
                    <a:p>
                      <a:pPr algn="ctr">
                        <a:lnSpc>
                          <a:spcPct val="115000"/>
                        </a:lnSpc>
                        <a:spcAft>
                          <a:spcPts val="0"/>
                        </a:spcAft>
                      </a:pPr>
                      <a:r>
                        <a:rPr lang="ro-RO" sz="1400" b="1" kern="1200">
                          <a:effectLst/>
                        </a:rPr>
                        <a:t>PREȘCOLARI</a:t>
                      </a:r>
                      <a:endParaRPr lang="en-GB" sz="1400" b="1">
                        <a:effectLst/>
                        <a:latin typeface="Calibri"/>
                        <a:ea typeface="Calibri"/>
                        <a:cs typeface="Times New Roman"/>
                      </a:endParaRPr>
                    </a:p>
                  </a:txBody>
                  <a:tcPr marL="69215" marR="69215" marT="34290" marB="34290" anchor="ctr"/>
                </a:tc>
                <a:tc>
                  <a:txBody>
                    <a:bodyPr/>
                    <a:lstStyle/>
                    <a:p>
                      <a:pPr algn="ctr">
                        <a:lnSpc>
                          <a:spcPct val="115000"/>
                        </a:lnSpc>
                        <a:spcAft>
                          <a:spcPts val="0"/>
                        </a:spcAft>
                      </a:pPr>
                      <a:r>
                        <a:rPr lang="ro-RO" sz="1400" b="1" kern="1200">
                          <a:effectLst/>
                        </a:rPr>
                        <a:t>ANTEPREȘCOLARI</a:t>
                      </a:r>
                      <a:endParaRPr lang="en-GB" sz="1400" b="1">
                        <a:effectLst/>
                        <a:latin typeface="Calibri"/>
                        <a:ea typeface="Calibri"/>
                        <a:cs typeface="Times New Roman"/>
                      </a:endParaRPr>
                    </a:p>
                  </a:txBody>
                  <a:tcPr marL="0" marR="0" marT="0" marB="0" anchor="ctr"/>
                </a:tc>
                <a:tc>
                  <a:txBody>
                    <a:bodyPr/>
                    <a:lstStyle/>
                    <a:p>
                      <a:pPr algn="ctr">
                        <a:lnSpc>
                          <a:spcPct val="115000"/>
                        </a:lnSpc>
                        <a:spcAft>
                          <a:spcPts val="0"/>
                        </a:spcAft>
                      </a:pPr>
                      <a:r>
                        <a:rPr lang="ro-RO" sz="1400" b="1" kern="1200">
                          <a:effectLst/>
                        </a:rPr>
                        <a:t>PREȘCOLARI</a:t>
                      </a:r>
                      <a:endParaRPr lang="en-GB" sz="1400" b="1">
                        <a:effectLst/>
                        <a:latin typeface="Calibri"/>
                        <a:ea typeface="Calibri"/>
                        <a:cs typeface="Times New Roman"/>
                      </a:endParaRPr>
                    </a:p>
                  </a:txBody>
                  <a:tcPr marL="69215" marR="69215" marT="34290" marB="34290" anchor="ctr"/>
                </a:tc>
                <a:tc>
                  <a:txBody>
                    <a:bodyPr/>
                    <a:lstStyle/>
                    <a:p>
                      <a:pPr algn="ctr">
                        <a:lnSpc>
                          <a:spcPct val="115000"/>
                        </a:lnSpc>
                        <a:spcAft>
                          <a:spcPts val="0"/>
                        </a:spcAft>
                      </a:pPr>
                      <a:r>
                        <a:rPr lang="ro-RO" sz="1400" b="1" kern="1200">
                          <a:effectLst/>
                        </a:rPr>
                        <a:t>ANTEPREȘCOLARI</a:t>
                      </a:r>
                      <a:endParaRPr lang="en-GB" sz="1400" b="1">
                        <a:effectLst/>
                        <a:latin typeface="Calibri"/>
                        <a:ea typeface="Calibri"/>
                        <a:cs typeface="Times New Roman"/>
                      </a:endParaRPr>
                    </a:p>
                  </a:txBody>
                  <a:tcPr marL="0" marR="0" marT="0" marB="0" anchor="ctr"/>
                </a:tc>
                <a:tc>
                  <a:txBody>
                    <a:bodyPr/>
                    <a:lstStyle/>
                    <a:p>
                      <a:pPr>
                        <a:lnSpc>
                          <a:spcPct val="115000"/>
                        </a:lnSpc>
                        <a:spcAft>
                          <a:spcPts val="1000"/>
                        </a:spcAft>
                      </a:pPr>
                      <a:r>
                        <a:rPr lang="en-GB" sz="1400" b="1">
                          <a:effectLst/>
                        </a:rPr>
                        <a:t>PREȘCOLARI</a:t>
                      </a:r>
                      <a:endParaRPr lang="en-GB" sz="1400" b="1">
                        <a:effectLst/>
                        <a:latin typeface="Calibri"/>
                        <a:ea typeface="Calibri"/>
                        <a:cs typeface="Times New Roman"/>
                      </a:endParaRPr>
                    </a:p>
                  </a:txBody>
                  <a:tcPr marL="0" marR="0" marT="0" marB="0"/>
                </a:tc>
                <a:tc>
                  <a:txBody>
                    <a:bodyPr/>
                    <a:lstStyle/>
                    <a:p>
                      <a:pPr>
                        <a:lnSpc>
                          <a:spcPct val="115000"/>
                        </a:lnSpc>
                        <a:spcAft>
                          <a:spcPts val="1000"/>
                        </a:spcAft>
                      </a:pPr>
                      <a:r>
                        <a:rPr lang="en-GB" sz="1400" b="1">
                          <a:effectLst/>
                        </a:rPr>
                        <a:t>ANTEPREȘCOLARI</a:t>
                      </a:r>
                      <a:endParaRPr lang="en-GB" sz="1400" b="1">
                        <a:effectLst/>
                        <a:latin typeface="Calibri"/>
                        <a:ea typeface="Calibri"/>
                        <a:cs typeface="Times New Roman"/>
                      </a:endParaRPr>
                    </a:p>
                  </a:txBody>
                  <a:tcPr marL="0" marR="0" marT="0" marB="0"/>
                </a:tc>
                <a:tc>
                  <a:txBody>
                    <a:bodyPr/>
                    <a:lstStyle/>
                    <a:p>
                      <a:pPr>
                        <a:lnSpc>
                          <a:spcPct val="115000"/>
                        </a:lnSpc>
                        <a:spcAft>
                          <a:spcPts val="1000"/>
                        </a:spcAft>
                      </a:pPr>
                      <a:r>
                        <a:rPr lang="en-GB" sz="1000">
                          <a:effectLst/>
                        </a:rPr>
                        <a:t> </a:t>
                      </a:r>
                      <a:endParaRPr lang="en-GB" sz="1100">
                        <a:effectLst/>
                        <a:latin typeface="Calibri"/>
                        <a:ea typeface="Calibri"/>
                        <a:cs typeface="Times New Roman"/>
                      </a:endParaRPr>
                    </a:p>
                  </a:txBody>
                  <a:tcPr marL="0" marR="0" marT="0" marB="0"/>
                </a:tc>
                <a:extLst>
                  <a:ext uri="{0D108BD9-81ED-4DB2-BD59-A6C34878D82A}">
                    <a16:rowId xmlns:a16="http://schemas.microsoft.com/office/drawing/2014/main" xmlns="" val="10001"/>
                  </a:ext>
                </a:extLst>
              </a:tr>
              <a:tr h="589280">
                <a:tc>
                  <a:txBody>
                    <a:bodyPr/>
                    <a:lstStyle/>
                    <a:p>
                      <a:pPr>
                        <a:lnSpc>
                          <a:spcPct val="115000"/>
                        </a:lnSpc>
                        <a:spcAft>
                          <a:spcPts val="0"/>
                        </a:spcAft>
                      </a:pPr>
                      <a:r>
                        <a:rPr lang="ro-RO" sz="1400" b="1" kern="1200">
                          <a:effectLst/>
                        </a:rPr>
                        <a:t>Total copii</a:t>
                      </a:r>
                      <a:endParaRPr lang="en-GB" sz="1400" b="1">
                        <a:effectLst/>
                        <a:latin typeface="Calibri"/>
                        <a:ea typeface="Calibri"/>
                        <a:cs typeface="Times New Roman"/>
                      </a:endParaRPr>
                    </a:p>
                  </a:txBody>
                  <a:tcPr marL="69215" marR="69215" marT="34290" marB="34290" anchor="ctr"/>
                </a:tc>
                <a:tc>
                  <a:txBody>
                    <a:bodyPr/>
                    <a:lstStyle/>
                    <a:p>
                      <a:pPr algn="ctr">
                        <a:lnSpc>
                          <a:spcPct val="115000"/>
                        </a:lnSpc>
                        <a:spcAft>
                          <a:spcPts val="0"/>
                        </a:spcAft>
                      </a:pPr>
                      <a:r>
                        <a:rPr lang="ro-RO" sz="1400" b="1" kern="1200">
                          <a:effectLst/>
                        </a:rPr>
                        <a:t>10035</a:t>
                      </a:r>
                      <a:endParaRPr lang="en-GB" sz="1400" b="1">
                        <a:effectLst/>
                        <a:latin typeface="Calibri"/>
                        <a:ea typeface="Calibri"/>
                        <a:cs typeface="Times New Roman"/>
                      </a:endParaRPr>
                    </a:p>
                  </a:txBody>
                  <a:tcPr marL="69215" marR="69215" marT="34290" marB="34290" anchor="ctr"/>
                </a:tc>
                <a:tc>
                  <a:txBody>
                    <a:bodyPr/>
                    <a:lstStyle/>
                    <a:p>
                      <a:pPr algn="ctr">
                        <a:lnSpc>
                          <a:spcPct val="115000"/>
                        </a:lnSpc>
                        <a:spcAft>
                          <a:spcPts val="0"/>
                        </a:spcAft>
                      </a:pPr>
                      <a:r>
                        <a:rPr lang="en-GB" sz="1400" b="1">
                          <a:effectLst/>
                        </a:rPr>
                        <a:t>-</a:t>
                      </a:r>
                      <a:endParaRPr lang="en-GB" sz="1400" b="1">
                        <a:effectLst/>
                        <a:latin typeface="Calibri"/>
                        <a:ea typeface="Calibri"/>
                        <a:cs typeface="Times New Roman"/>
                      </a:endParaRPr>
                    </a:p>
                  </a:txBody>
                  <a:tcPr marL="0" marR="0" marT="0" marB="0" anchor="ctr"/>
                </a:tc>
                <a:tc>
                  <a:txBody>
                    <a:bodyPr/>
                    <a:lstStyle/>
                    <a:p>
                      <a:pPr algn="ctr">
                        <a:lnSpc>
                          <a:spcPct val="115000"/>
                        </a:lnSpc>
                        <a:spcAft>
                          <a:spcPts val="0"/>
                        </a:spcAft>
                      </a:pPr>
                      <a:r>
                        <a:rPr lang="ro-RO" sz="1400" b="1" kern="1200">
                          <a:effectLst/>
                        </a:rPr>
                        <a:t>9670</a:t>
                      </a:r>
                      <a:endParaRPr lang="en-GB" sz="1400" b="1">
                        <a:effectLst/>
                        <a:latin typeface="Calibri"/>
                        <a:ea typeface="Calibri"/>
                        <a:cs typeface="Times New Roman"/>
                      </a:endParaRPr>
                    </a:p>
                  </a:txBody>
                  <a:tcPr marL="69215" marR="69215" marT="34290" marB="34290" anchor="ctr"/>
                </a:tc>
                <a:tc>
                  <a:txBody>
                    <a:bodyPr/>
                    <a:lstStyle/>
                    <a:p>
                      <a:pPr algn="ctr">
                        <a:lnSpc>
                          <a:spcPct val="115000"/>
                        </a:lnSpc>
                        <a:spcAft>
                          <a:spcPts val="0"/>
                        </a:spcAft>
                      </a:pPr>
                      <a:r>
                        <a:rPr lang="ro-RO" sz="1400" b="1" dirty="0">
                          <a:effectLst/>
                        </a:rPr>
                        <a:t>280</a:t>
                      </a:r>
                      <a:endParaRPr lang="en-GB" sz="1400" b="1" dirty="0">
                        <a:effectLst/>
                        <a:latin typeface="Calibri"/>
                        <a:ea typeface="Calibri"/>
                        <a:cs typeface="Times New Roman"/>
                      </a:endParaRPr>
                    </a:p>
                  </a:txBody>
                  <a:tcPr marL="0" marR="0" marT="0" marB="0" anchor="ctr"/>
                </a:tc>
                <a:tc>
                  <a:txBody>
                    <a:bodyPr/>
                    <a:lstStyle/>
                    <a:p>
                      <a:pPr>
                        <a:lnSpc>
                          <a:spcPct val="115000"/>
                        </a:lnSpc>
                        <a:spcAft>
                          <a:spcPts val="1000"/>
                        </a:spcAft>
                      </a:pPr>
                      <a:r>
                        <a:rPr lang="en-GB" sz="1400" b="1">
                          <a:effectLst/>
                        </a:rPr>
                        <a:t>10901</a:t>
                      </a:r>
                      <a:endParaRPr lang="en-GB" sz="1400" b="1">
                        <a:effectLst/>
                        <a:latin typeface="Calibri"/>
                        <a:ea typeface="Calibri"/>
                        <a:cs typeface="Times New Roman"/>
                      </a:endParaRPr>
                    </a:p>
                  </a:txBody>
                  <a:tcPr marL="0" marR="0" marT="0" marB="0"/>
                </a:tc>
                <a:tc>
                  <a:txBody>
                    <a:bodyPr/>
                    <a:lstStyle/>
                    <a:p>
                      <a:pPr>
                        <a:lnSpc>
                          <a:spcPct val="115000"/>
                        </a:lnSpc>
                        <a:spcAft>
                          <a:spcPts val="1000"/>
                        </a:spcAft>
                      </a:pPr>
                      <a:r>
                        <a:rPr lang="en-GB" sz="1400" b="1">
                          <a:effectLst/>
                        </a:rPr>
                        <a:t>376</a:t>
                      </a:r>
                      <a:endParaRPr lang="en-GB" sz="1400" b="1">
                        <a:effectLst/>
                        <a:latin typeface="Calibri"/>
                        <a:ea typeface="Calibri"/>
                        <a:cs typeface="Times New Roman"/>
                      </a:endParaRPr>
                    </a:p>
                  </a:txBody>
                  <a:tcPr marL="0" marR="0" marT="0" marB="0"/>
                </a:tc>
                <a:tc>
                  <a:txBody>
                    <a:bodyPr/>
                    <a:lstStyle/>
                    <a:p>
                      <a:pPr>
                        <a:lnSpc>
                          <a:spcPct val="115000"/>
                        </a:lnSpc>
                        <a:spcAft>
                          <a:spcPts val="1000"/>
                        </a:spcAft>
                      </a:pPr>
                      <a:r>
                        <a:rPr lang="en-GB" sz="1000">
                          <a:effectLst/>
                        </a:rPr>
                        <a:t> </a:t>
                      </a:r>
                      <a:endParaRPr lang="en-GB" sz="1100">
                        <a:effectLst/>
                        <a:latin typeface="Calibri"/>
                        <a:ea typeface="Calibri"/>
                        <a:cs typeface="Times New Roman"/>
                      </a:endParaRPr>
                    </a:p>
                  </a:txBody>
                  <a:tcPr marL="0" marR="0" marT="0" marB="0"/>
                </a:tc>
                <a:extLst>
                  <a:ext uri="{0D108BD9-81ED-4DB2-BD59-A6C34878D82A}">
                    <a16:rowId xmlns:a16="http://schemas.microsoft.com/office/drawing/2014/main" xmlns="" val="10002"/>
                  </a:ext>
                </a:extLst>
              </a:tr>
              <a:tr h="628650">
                <a:tc>
                  <a:txBody>
                    <a:bodyPr/>
                    <a:lstStyle/>
                    <a:p>
                      <a:pPr>
                        <a:lnSpc>
                          <a:spcPct val="115000"/>
                        </a:lnSpc>
                        <a:spcAft>
                          <a:spcPts val="0"/>
                        </a:spcAft>
                      </a:pPr>
                      <a:r>
                        <a:rPr lang="ro-RO" sz="1400" b="1" kern="1200">
                          <a:effectLst/>
                        </a:rPr>
                        <a:t>Urban</a:t>
                      </a:r>
                      <a:endParaRPr lang="en-GB" sz="1400" b="1">
                        <a:effectLst/>
                        <a:latin typeface="Calibri"/>
                        <a:ea typeface="Calibri"/>
                        <a:cs typeface="Times New Roman"/>
                      </a:endParaRPr>
                    </a:p>
                  </a:txBody>
                  <a:tcPr marL="69215" marR="69215" marT="34290" marB="34290" anchor="ctr"/>
                </a:tc>
                <a:tc>
                  <a:txBody>
                    <a:bodyPr/>
                    <a:lstStyle/>
                    <a:p>
                      <a:pPr algn="ctr">
                        <a:lnSpc>
                          <a:spcPct val="115000"/>
                        </a:lnSpc>
                        <a:spcAft>
                          <a:spcPts val="0"/>
                        </a:spcAft>
                      </a:pPr>
                      <a:r>
                        <a:rPr lang="ro-RO" sz="1400" b="1" kern="1200">
                          <a:effectLst/>
                        </a:rPr>
                        <a:t>4282</a:t>
                      </a:r>
                      <a:endParaRPr lang="en-GB" sz="1400" b="1">
                        <a:effectLst/>
                        <a:latin typeface="Calibri"/>
                        <a:ea typeface="Calibri"/>
                        <a:cs typeface="Times New Roman"/>
                      </a:endParaRPr>
                    </a:p>
                  </a:txBody>
                  <a:tcPr marL="69215" marR="69215" marT="34290" marB="34290" anchor="ctr"/>
                </a:tc>
                <a:tc>
                  <a:txBody>
                    <a:bodyPr/>
                    <a:lstStyle/>
                    <a:p>
                      <a:pPr algn="ctr">
                        <a:lnSpc>
                          <a:spcPct val="115000"/>
                        </a:lnSpc>
                        <a:spcAft>
                          <a:spcPts val="0"/>
                        </a:spcAft>
                      </a:pPr>
                      <a:r>
                        <a:rPr lang="en-GB" sz="1400" b="1">
                          <a:effectLst/>
                        </a:rPr>
                        <a:t>-</a:t>
                      </a:r>
                      <a:endParaRPr lang="en-GB" sz="1400" b="1">
                        <a:effectLst/>
                        <a:latin typeface="Calibri"/>
                        <a:ea typeface="Calibri"/>
                        <a:cs typeface="Times New Roman"/>
                      </a:endParaRPr>
                    </a:p>
                  </a:txBody>
                  <a:tcPr marL="0" marR="0" marT="0" marB="0" anchor="ctr"/>
                </a:tc>
                <a:tc>
                  <a:txBody>
                    <a:bodyPr/>
                    <a:lstStyle/>
                    <a:p>
                      <a:pPr algn="ctr">
                        <a:lnSpc>
                          <a:spcPct val="115000"/>
                        </a:lnSpc>
                        <a:spcAft>
                          <a:spcPts val="0"/>
                        </a:spcAft>
                      </a:pPr>
                      <a:r>
                        <a:rPr lang="ro-RO" sz="1400" b="1" kern="1200">
                          <a:effectLst/>
                        </a:rPr>
                        <a:t>4297</a:t>
                      </a:r>
                      <a:endParaRPr lang="en-GB" sz="1400" b="1">
                        <a:effectLst/>
                        <a:latin typeface="Calibri"/>
                        <a:ea typeface="Calibri"/>
                        <a:cs typeface="Times New Roman"/>
                      </a:endParaRPr>
                    </a:p>
                  </a:txBody>
                  <a:tcPr marL="69215" marR="69215" marT="34290" marB="34290" anchor="ctr"/>
                </a:tc>
                <a:tc>
                  <a:txBody>
                    <a:bodyPr/>
                    <a:lstStyle/>
                    <a:p>
                      <a:pPr algn="ctr">
                        <a:lnSpc>
                          <a:spcPct val="115000"/>
                        </a:lnSpc>
                        <a:spcAft>
                          <a:spcPts val="0"/>
                        </a:spcAft>
                      </a:pPr>
                      <a:r>
                        <a:rPr lang="ro-RO" sz="1400" b="1" dirty="0">
                          <a:effectLst/>
                        </a:rPr>
                        <a:t>252</a:t>
                      </a:r>
                      <a:r>
                        <a:rPr lang="en-GB" sz="1400" b="1" dirty="0">
                          <a:effectLst/>
                        </a:rPr>
                        <a:t> </a:t>
                      </a:r>
                      <a:endParaRPr lang="en-GB" sz="1400" b="1" dirty="0">
                        <a:effectLst/>
                        <a:latin typeface="Calibri"/>
                        <a:ea typeface="Calibri"/>
                        <a:cs typeface="Times New Roman"/>
                      </a:endParaRPr>
                    </a:p>
                  </a:txBody>
                  <a:tcPr marL="0" marR="0" marT="0" marB="0" anchor="ctr"/>
                </a:tc>
                <a:tc>
                  <a:txBody>
                    <a:bodyPr/>
                    <a:lstStyle/>
                    <a:p>
                      <a:pPr>
                        <a:lnSpc>
                          <a:spcPct val="115000"/>
                        </a:lnSpc>
                        <a:spcAft>
                          <a:spcPts val="1000"/>
                        </a:spcAft>
                      </a:pPr>
                      <a:r>
                        <a:rPr lang="en-GB" sz="1400" b="1">
                          <a:effectLst/>
                        </a:rPr>
                        <a:t>5726</a:t>
                      </a:r>
                      <a:endParaRPr lang="en-GB" sz="1400" b="1">
                        <a:effectLst/>
                        <a:latin typeface="Calibri"/>
                        <a:ea typeface="Calibri"/>
                        <a:cs typeface="Times New Roman"/>
                      </a:endParaRPr>
                    </a:p>
                  </a:txBody>
                  <a:tcPr marL="0" marR="0" marT="0" marB="0"/>
                </a:tc>
                <a:tc>
                  <a:txBody>
                    <a:bodyPr/>
                    <a:lstStyle/>
                    <a:p>
                      <a:pPr>
                        <a:lnSpc>
                          <a:spcPct val="115000"/>
                        </a:lnSpc>
                        <a:spcAft>
                          <a:spcPts val="1000"/>
                        </a:spcAft>
                      </a:pPr>
                      <a:r>
                        <a:rPr lang="en-GB" sz="1400" b="1">
                          <a:effectLst/>
                        </a:rPr>
                        <a:t>336</a:t>
                      </a:r>
                      <a:endParaRPr lang="en-GB" sz="1400" b="1">
                        <a:effectLst/>
                        <a:latin typeface="Calibri"/>
                        <a:ea typeface="Calibri"/>
                        <a:cs typeface="Times New Roman"/>
                      </a:endParaRPr>
                    </a:p>
                  </a:txBody>
                  <a:tcPr marL="0" marR="0" marT="0" marB="0"/>
                </a:tc>
                <a:tc>
                  <a:txBody>
                    <a:bodyPr/>
                    <a:lstStyle/>
                    <a:p>
                      <a:pPr>
                        <a:lnSpc>
                          <a:spcPct val="115000"/>
                        </a:lnSpc>
                        <a:spcAft>
                          <a:spcPts val="1000"/>
                        </a:spcAft>
                      </a:pPr>
                      <a:r>
                        <a:rPr lang="en-GB" sz="1000">
                          <a:effectLst/>
                        </a:rPr>
                        <a:t> </a:t>
                      </a:r>
                      <a:endParaRPr lang="en-GB" sz="1100">
                        <a:effectLst/>
                        <a:latin typeface="Calibri"/>
                        <a:ea typeface="Calibri"/>
                        <a:cs typeface="Times New Roman"/>
                      </a:endParaRPr>
                    </a:p>
                  </a:txBody>
                  <a:tcPr marL="0" marR="0" marT="0" marB="0"/>
                </a:tc>
                <a:extLst>
                  <a:ext uri="{0D108BD9-81ED-4DB2-BD59-A6C34878D82A}">
                    <a16:rowId xmlns:a16="http://schemas.microsoft.com/office/drawing/2014/main" xmlns="" val="10003"/>
                  </a:ext>
                </a:extLst>
              </a:tr>
              <a:tr h="0">
                <a:tc>
                  <a:txBody>
                    <a:bodyPr/>
                    <a:lstStyle/>
                    <a:p>
                      <a:pPr>
                        <a:lnSpc>
                          <a:spcPct val="115000"/>
                        </a:lnSpc>
                        <a:spcAft>
                          <a:spcPts val="0"/>
                        </a:spcAft>
                      </a:pPr>
                      <a:r>
                        <a:rPr lang="ro-RO" sz="1400" b="1" kern="1200">
                          <a:effectLst/>
                        </a:rPr>
                        <a:t> </a:t>
                      </a:r>
                      <a:endParaRPr lang="en-GB" sz="1400" b="1">
                        <a:effectLst/>
                        <a:latin typeface="Calibri"/>
                        <a:ea typeface="Calibri"/>
                        <a:cs typeface="Times New Roman"/>
                      </a:endParaRPr>
                    </a:p>
                  </a:txBody>
                  <a:tcPr marL="69215" marR="69215" marT="34290" marB="34290" anchor="ctr"/>
                </a:tc>
                <a:tc>
                  <a:txBody>
                    <a:bodyPr/>
                    <a:lstStyle/>
                    <a:p>
                      <a:pPr algn="ctr">
                        <a:lnSpc>
                          <a:spcPct val="115000"/>
                        </a:lnSpc>
                        <a:spcAft>
                          <a:spcPts val="0"/>
                        </a:spcAft>
                      </a:pPr>
                      <a:r>
                        <a:rPr lang="ro-RO" sz="1400" b="1" kern="1200">
                          <a:effectLst/>
                        </a:rPr>
                        <a:t> </a:t>
                      </a:r>
                      <a:endParaRPr lang="en-GB" sz="1400" b="1">
                        <a:effectLst/>
                        <a:latin typeface="Calibri"/>
                        <a:ea typeface="Calibri"/>
                        <a:cs typeface="Times New Roman"/>
                      </a:endParaRPr>
                    </a:p>
                  </a:txBody>
                  <a:tcPr marL="69215" marR="69215" marT="34290" marB="34290" anchor="ctr"/>
                </a:tc>
                <a:tc>
                  <a:txBody>
                    <a:bodyPr/>
                    <a:lstStyle/>
                    <a:p>
                      <a:pPr algn="ctr">
                        <a:lnSpc>
                          <a:spcPct val="115000"/>
                        </a:lnSpc>
                        <a:spcAft>
                          <a:spcPts val="0"/>
                        </a:spcAft>
                      </a:pPr>
                      <a:r>
                        <a:rPr lang="ro-RO" sz="1400" b="1" kern="1200">
                          <a:effectLst/>
                        </a:rPr>
                        <a:t> </a:t>
                      </a:r>
                      <a:endParaRPr lang="en-GB" sz="1400" b="1">
                        <a:effectLst/>
                        <a:latin typeface="Calibri"/>
                        <a:ea typeface="Calibri"/>
                        <a:cs typeface="Times New Roman"/>
                      </a:endParaRPr>
                    </a:p>
                  </a:txBody>
                  <a:tcPr marL="0" marR="0" marT="0" marB="0" anchor="ctr"/>
                </a:tc>
                <a:tc>
                  <a:txBody>
                    <a:bodyPr/>
                    <a:lstStyle/>
                    <a:p>
                      <a:pPr algn="ctr">
                        <a:lnSpc>
                          <a:spcPct val="115000"/>
                        </a:lnSpc>
                        <a:spcAft>
                          <a:spcPts val="0"/>
                        </a:spcAft>
                      </a:pPr>
                      <a:r>
                        <a:rPr lang="ro-RO" sz="1400" b="1" kern="1200">
                          <a:effectLst/>
                        </a:rPr>
                        <a:t> </a:t>
                      </a:r>
                      <a:endParaRPr lang="en-GB" sz="1400" b="1">
                        <a:effectLst/>
                        <a:latin typeface="Calibri"/>
                        <a:ea typeface="Calibri"/>
                        <a:cs typeface="Times New Roman"/>
                      </a:endParaRPr>
                    </a:p>
                  </a:txBody>
                  <a:tcPr marL="69215" marR="69215" marT="34290" marB="34290" anchor="ctr"/>
                </a:tc>
                <a:tc>
                  <a:txBody>
                    <a:bodyPr/>
                    <a:lstStyle/>
                    <a:p>
                      <a:pPr algn="ctr">
                        <a:lnSpc>
                          <a:spcPct val="115000"/>
                        </a:lnSpc>
                        <a:spcAft>
                          <a:spcPts val="0"/>
                        </a:spcAft>
                      </a:pPr>
                      <a:r>
                        <a:rPr lang="ro-RO" sz="1400" b="1" kern="1200">
                          <a:effectLst/>
                        </a:rPr>
                        <a:t> </a:t>
                      </a:r>
                      <a:endParaRPr lang="en-GB" sz="1400" b="1">
                        <a:effectLst/>
                        <a:latin typeface="Calibri"/>
                        <a:ea typeface="Calibri"/>
                        <a:cs typeface="Times New Roman"/>
                      </a:endParaRPr>
                    </a:p>
                  </a:txBody>
                  <a:tcPr marL="0" marR="0" marT="0" marB="0" anchor="ctr"/>
                </a:tc>
                <a:tc rowSpan="2">
                  <a:txBody>
                    <a:bodyPr/>
                    <a:lstStyle/>
                    <a:p>
                      <a:pPr>
                        <a:lnSpc>
                          <a:spcPct val="115000"/>
                        </a:lnSpc>
                        <a:spcAft>
                          <a:spcPts val="1000"/>
                        </a:spcAft>
                      </a:pPr>
                      <a:r>
                        <a:rPr lang="en-GB" sz="1400" b="1">
                          <a:effectLst/>
                        </a:rPr>
                        <a:t>5175</a:t>
                      </a:r>
                      <a:endParaRPr lang="en-GB" sz="1400" b="1">
                        <a:effectLst/>
                        <a:latin typeface="Calibri"/>
                        <a:ea typeface="Calibri"/>
                        <a:cs typeface="Times New Roman"/>
                      </a:endParaRPr>
                    </a:p>
                  </a:txBody>
                  <a:tcPr marL="0" marR="0" marT="0" marB="0"/>
                </a:tc>
                <a:tc rowSpan="2">
                  <a:txBody>
                    <a:bodyPr/>
                    <a:lstStyle/>
                    <a:p>
                      <a:pPr>
                        <a:lnSpc>
                          <a:spcPct val="115000"/>
                        </a:lnSpc>
                        <a:spcAft>
                          <a:spcPts val="1000"/>
                        </a:spcAft>
                      </a:pPr>
                      <a:r>
                        <a:rPr lang="en-GB" sz="1400" b="1" dirty="0">
                          <a:effectLst/>
                        </a:rPr>
                        <a:t>38</a:t>
                      </a:r>
                      <a:endParaRPr lang="en-GB" sz="1400" b="1" dirty="0">
                        <a:effectLst/>
                        <a:latin typeface="Calibri"/>
                        <a:ea typeface="Calibri"/>
                        <a:cs typeface="Times New Roman"/>
                      </a:endParaRPr>
                    </a:p>
                  </a:txBody>
                  <a:tcPr marL="0" marR="0" marT="0" marB="0"/>
                </a:tc>
                <a:tc rowSpan="2">
                  <a:txBody>
                    <a:bodyPr/>
                    <a:lstStyle/>
                    <a:p>
                      <a:pPr>
                        <a:lnSpc>
                          <a:spcPct val="115000"/>
                        </a:lnSpc>
                        <a:spcAft>
                          <a:spcPts val="1000"/>
                        </a:spcAft>
                      </a:pPr>
                      <a:r>
                        <a:rPr lang="en-GB" sz="1000">
                          <a:effectLst/>
                        </a:rPr>
                        <a:t> </a:t>
                      </a:r>
                      <a:endParaRPr lang="en-GB" sz="1100">
                        <a:effectLst/>
                        <a:latin typeface="Calibri"/>
                        <a:ea typeface="Calibri"/>
                        <a:cs typeface="Times New Roman"/>
                      </a:endParaRPr>
                    </a:p>
                  </a:txBody>
                  <a:tcPr marL="0" marR="0" marT="0" marB="0"/>
                </a:tc>
                <a:extLst>
                  <a:ext uri="{0D108BD9-81ED-4DB2-BD59-A6C34878D82A}">
                    <a16:rowId xmlns:a16="http://schemas.microsoft.com/office/drawing/2014/main" xmlns="" val="10004"/>
                  </a:ext>
                </a:extLst>
              </a:tr>
              <a:tr h="588645">
                <a:tc>
                  <a:txBody>
                    <a:bodyPr/>
                    <a:lstStyle/>
                    <a:p>
                      <a:pPr>
                        <a:lnSpc>
                          <a:spcPct val="115000"/>
                        </a:lnSpc>
                        <a:spcAft>
                          <a:spcPts val="0"/>
                        </a:spcAft>
                      </a:pPr>
                      <a:r>
                        <a:rPr lang="ro-RO" sz="1400" b="1" kern="1200">
                          <a:effectLst/>
                        </a:rPr>
                        <a:t>Rural</a:t>
                      </a:r>
                      <a:endParaRPr lang="en-GB" sz="1400" b="1">
                        <a:effectLst/>
                        <a:latin typeface="Calibri"/>
                        <a:ea typeface="Calibri"/>
                        <a:cs typeface="Times New Roman"/>
                      </a:endParaRPr>
                    </a:p>
                  </a:txBody>
                  <a:tcPr marL="69215" marR="69215" marT="34290" marB="34290" anchor="ctr"/>
                </a:tc>
                <a:tc>
                  <a:txBody>
                    <a:bodyPr/>
                    <a:lstStyle/>
                    <a:p>
                      <a:pPr algn="ctr">
                        <a:lnSpc>
                          <a:spcPct val="115000"/>
                        </a:lnSpc>
                        <a:spcAft>
                          <a:spcPts val="0"/>
                        </a:spcAft>
                      </a:pPr>
                      <a:r>
                        <a:rPr lang="ro-RO" sz="1400" b="1" kern="1200">
                          <a:effectLst/>
                        </a:rPr>
                        <a:t>5753</a:t>
                      </a:r>
                      <a:endParaRPr lang="en-GB" sz="1400" b="1">
                        <a:effectLst/>
                        <a:latin typeface="Calibri"/>
                        <a:ea typeface="Calibri"/>
                        <a:cs typeface="Times New Roman"/>
                      </a:endParaRPr>
                    </a:p>
                  </a:txBody>
                  <a:tcPr marL="69215" marR="69215" marT="34290" marB="34290" anchor="ctr"/>
                </a:tc>
                <a:tc>
                  <a:txBody>
                    <a:bodyPr/>
                    <a:lstStyle/>
                    <a:p>
                      <a:pPr algn="ctr">
                        <a:lnSpc>
                          <a:spcPct val="115000"/>
                        </a:lnSpc>
                        <a:spcAft>
                          <a:spcPts val="0"/>
                        </a:spcAft>
                      </a:pPr>
                      <a:r>
                        <a:rPr lang="en-GB" sz="1400" b="1">
                          <a:effectLst/>
                        </a:rPr>
                        <a:t>-</a:t>
                      </a:r>
                      <a:endParaRPr lang="en-GB" sz="1400" b="1">
                        <a:effectLst/>
                        <a:latin typeface="Calibri"/>
                        <a:ea typeface="Calibri"/>
                        <a:cs typeface="Times New Roman"/>
                      </a:endParaRPr>
                    </a:p>
                  </a:txBody>
                  <a:tcPr marL="0" marR="0" marT="0" marB="0" anchor="ctr"/>
                </a:tc>
                <a:tc>
                  <a:txBody>
                    <a:bodyPr/>
                    <a:lstStyle/>
                    <a:p>
                      <a:pPr algn="ctr">
                        <a:lnSpc>
                          <a:spcPct val="115000"/>
                        </a:lnSpc>
                        <a:spcAft>
                          <a:spcPts val="0"/>
                        </a:spcAft>
                      </a:pPr>
                      <a:r>
                        <a:rPr lang="ro-RO" sz="1400" b="1" kern="1200">
                          <a:effectLst/>
                        </a:rPr>
                        <a:t>5373</a:t>
                      </a:r>
                      <a:endParaRPr lang="en-GB" sz="1400" b="1">
                        <a:effectLst/>
                        <a:latin typeface="Calibri"/>
                        <a:ea typeface="Calibri"/>
                        <a:cs typeface="Times New Roman"/>
                      </a:endParaRPr>
                    </a:p>
                  </a:txBody>
                  <a:tcPr marL="69215" marR="69215" marT="34290" marB="34290" anchor="ctr"/>
                </a:tc>
                <a:tc>
                  <a:txBody>
                    <a:bodyPr/>
                    <a:lstStyle/>
                    <a:p>
                      <a:pPr algn="ctr">
                        <a:lnSpc>
                          <a:spcPct val="115000"/>
                        </a:lnSpc>
                        <a:spcAft>
                          <a:spcPts val="0"/>
                        </a:spcAft>
                      </a:pPr>
                      <a:r>
                        <a:rPr lang="ro-RO" sz="1400" b="1" dirty="0">
                          <a:effectLst/>
                        </a:rPr>
                        <a:t>28</a:t>
                      </a:r>
                      <a:r>
                        <a:rPr lang="en-GB" sz="1400" b="1" dirty="0">
                          <a:effectLst/>
                        </a:rPr>
                        <a:t> </a:t>
                      </a:r>
                      <a:endParaRPr lang="en-GB" sz="1400" b="1" dirty="0">
                        <a:effectLst/>
                        <a:latin typeface="Calibri"/>
                        <a:ea typeface="Calibri"/>
                        <a:cs typeface="Times New Roman"/>
                      </a:endParaRPr>
                    </a:p>
                  </a:txBody>
                  <a:tcPr marL="0" marR="0" marT="0" marB="0" anchor="ct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08735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7D2A7CD4-96B1-1A5A-13BF-EEA4EC37C5C4}"/>
              </a:ext>
            </a:extLst>
          </p:cNvPr>
          <p:cNvSpPr/>
          <p:nvPr/>
        </p:nvSpPr>
        <p:spPr>
          <a:xfrm>
            <a:off x="0" y="0"/>
            <a:ext cx="9144000" cy="6858000"/>
          </a:xfrm>
          <a:prstGeom prst="rect">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2400" b="1" dirty="0">
              <a:solidFill>
                <a:schemeClr val="bg2">
                  <a:lumMod val="25000"/>
                </a:schemeClr>
              </a:solidFill>
              <a:latin typeface="Trebuchet MS" panose="020B0603020202020204" pitchFamily="34" charset="0"/>
            </a:endParaRPr>
          </a:p>
          <a:p>
            <a:pPr algn="ctr"/>
            <a:endParaRPr lang="ro-RO" sz="2400" b="1" dirty="0">
              <a:solidFill>
                <a:schemeClr val="bg2">
                  <a:lumMod val="25000"/>
                </a:schemeClr>
              </a:solidFill>
              <a:latin typeface="Trebuchet MS" panose="020B0603020202020204" pitchFamily="34" charset="0"/>
            </a:endParaRPr>
          </a:p>
          <a:p>
            <a:pPr algn="ctr"/>
            <a:endParaRPr lang="ro-RO" sz="2400" b="1" dirty="0">
              <a:solidFill>
                <a:schemeClr val="bg2">
                  <a:lumMod val="25000"/>
                </a:schemeClr>
              </a:solidFill>
              <a:latin typeface="Trebuchet MS" panose="020B0603020202020204" pitchFamily="34" charset="0"/>
            </a:endParaRPr>
          </a:p>
          <a:p>
            <a:pPr algn="ctr"/>
            <a:r>
              <a:rPr lang="ro-RO" sz="2400" b="1" dirty="0">
                <a:solidFill>
                  <a:schemeClr val="bg2">
                    <a:lumMod val="25000"/>
                  </a:schemeClr>
                </a:solidFill>
                <a:latin typeface="Trebuchet MS" panose="020B0603020202020204" pitchFamily="34" charset="0"/>
              </a:rPr>
              <a:t>Demersuri legislative de reglementare a sistemului de educație timpurie, 2023 – </a:t>
            </a:r>
            <a:r>
              <a:rPr lang="ro-RO" sz="2400" b="1" dirty="0" smtClean="0">
                <a:solidFill>
                  <a:schemeClr val="bg2">
                    <a:lumMod val="25000"/>
                  </a:schemeClr>
                </a:solidFill>
                <a:latin typeface="Trebuchet MS" panose="020B0603020202020204" pitchFamily="34" charset="0"/>
              </a:rPr>
              <a:t>2024</a:t>
            </a:r>
            <a:endParaRPr lang="ro-RO" b="1" dirty="0">
              <a:solidFill>
                <a:schemeClr val="tx1"/>
              </a:solidFill>
              <a:highlight>
                <a:srgbClr val="808000"/>
              </a:highlight>
              <a:latin typeface="Trebuchet MS" panose="020B0603020202020204" pitchFamily="34" charset="0"/>
            </a:endParaRPr>
          </a:p>
          <a:p>
            <a:endParaRPr lang="ro-RO" b="1" dirty="0">
              <a:solidFill>
                <a:schemeClr val="bg2">
                  <a:lumMod val="25000"/>
                </a:schemeClr>
              </a:solidFill>
              <a:latin typeface="Trebuchet MS" panose="020B0603020202020204" pitchFamily="34" charset="0"/>
            </a:endParaRPr>
          </a:p>
          <a:p>
            <a:pPr marL="285750" indent="-285750" algn="just">
              <a:buFont typeface="Wingdings" panose="05000000000000000000" pitchFamily="2" charset="2"/>
              <a:buChar char="Ø"/>
            </a:pPr>
            <a:r>
              <a:rPr lang="ro-RO" sz="1600" b="1" dirty="0">
                <a:solidFill>
                  <a:srgbClr val="C00000"/>
                </a:solidFill>
                <a:latin typeface="Trebuchet MS" panose="020B0603020202020204" pitchFamily="34" charset="0"/>
              </a:rPr>
              <a:t>OM comun nr.4.869/2.698/22.09.2022 </a:t>
            </a:r>
            <a:r>
              <a:rPr lang="ro-RO" sz="1600" i="1" dirty="0">
                <a:solidFill>
                  <a:schemeClr val="bg2">
                    <a:lumMod val="25000"/>
                  </a:schemeClr>
                </a:solidFill>
                <a:latin typeface="Trebuchet MS" panose="020B0603020202020204" pitchFamily="34" charset="0"/>
              </a:rPr>
              <a:t>– Metodologia de evaluare instituțională în vederea autorizării, acreditării și evaluării periodice a furnizorilor de educație timpurie </a:t>
            </a:r>
            <a:r>
              <a:rPr lang="ro-RO" sz="1600" i="1" dirty="0" err="1">
                <a:solidFill>
                  <a:schemeClr val="bg2">
                    <a:lumMod val="25000"/>
                  </a:schemeClr>
                </a:solidFill>
                <a:latin typeface="Trebuchet MS" panose="020B0603020202020204" pitchFamily="34" charset="0"/>
              </a:rPr>
              <a:t>antepreșcolară</a:t>
            </a:r>
            <a:r>
              <a:rPr lang="ro-RO" sz="1600" i="1" dirty="0">
                <a:solidFill>
                  <a:schemeClr val="bg2">
                    <a:lumMod val="25000"/>
                  </a:schemeClr>
                </a:solidFill>
                <a:latin typeface="Trebuchet MS" panose="020B0603020202020204" pitchFamily="34" charset="0"/>
              </a:rPr>
              <a:t> </a:t>
            </a:r>
          </a:p>
          <a:p>
            <a:pPr marL="285750" indent="-285750" algn="just">
              <a:buFont typeface="Wingdings" panose="05000000000000000000" pitchFamily="2" charset="2"/>
              <a:buChar char="Ø"/>
            </a:pPr>
            <a:r>
              <a:rPr lang="ro-RO" sz="1600" b="1" dirty="0">
                <a:solidFill>
                  <a:srgbClr val="C00000"/>
                </a:solidFill>
                <a:latin typeface="Trebuchet MS" panose="020B0603020202020204" pitchFamily="34" charset="0"/>
              </a:rPr>
              <a:t>HG nr.1.604/28.12.2022 </a:t>
            </a:r>
            <a:r>
              <a:rPr lang="ro-RO" sz="1600" i="1" dirty="0">
                <a:solidFill>
                  <a:schemeClr val="bg2">
                    <a:lumMod val="25000"/>
                  </a:schemeClr>
                </a:solidFill>
                <a:latin typeface="Trebuchet MS" panose="020B0603020202020204" pitchFamily="34" charset="0"/>
              </a:rPr>
              <a:t>– Metodologia de organizare și funcționare a serviciilor de educație timpurie complementare</a:t>
            </a:r>
          </a:p>
          <a:p>
            <a:pPr marL="285750" indent="-285750" algn="just">
              <a:buFont typeface="Wingdings" panose="05000000000000000000" pitchFamily="2" charset="2"/>
              <a:buChar char="Ø"/>
            </a:pPr>
            <a:r>
              <a:rPr lang="ro-RO" sz="1600" b="1" dirty="0">
                <a:solidFill>
                  <a:srgbClr val="C00000"/>
                </a:solidFill>
                <a:latin typeface="Trebuchet MS" panose="020B0603020202020204" pitchFamily="34" charset="0"/>
              </a:rPr>
              <a:t>OM nr.4.319/26.05.2023 </a:t>
            </a:r>
            <a:r>
              <a:rPr lang="ro-RO" sz="1600" i="1" dirty="0">
                <a:solidFill>
                  <a:schemeClr val="bg2">
                    <a:lumMod val="25000"/>
                  </a:schemeClr>
                </a:solidFill>
                <a:latin typeface="Trebuchet MS" panose="020B0603020202020204" pitchFamily="34" charset="0"/>
              </a:rPr>
              <a:t>– Metodologia-cadru de înscriere a copiilor în unități de învățământ preuniversitar cu personalitate juridică cu grupe de nivel preșcolar și/sau </a:t>
            </a:r>
            <a:r>
              <a:rPr lang="ro-RO" sz="1600" i="1" dirty="0" err="1">
                <a:solidFill>
                  <a:schemeClr val="bg2">
                    <a:lumMod val="25000"/>
                  </a:schemeClr>
                </a:solidFill>
                <a:latin typeface="Trebuchet MS" panose="020B0603020202020204" pitchFamily="34" charset="0"/>
              </a:rPr>
              <a:t>antepreșcolar</a:t>
            </a:r>
            <a:r>
              <a:rPr lang="ro-RO" sz="1600" i="1" dirty="0">
                <a:solidFill>
                  <a:schemeClr val="bg2">
                    <a:lumMod val="25000"/>
                  </a:schemeClr>
                </a:solidFill>
                <a:latin typeface="Trebuchet MS" panose="020B0603020202020204" pitchFamily="34" charset="0"/>
              </a:rPr>
              <a:t> și în servicii de educație timpurie complementare și a Calendarului </a:t>
            </a:r>
            <a:r>
              <a:rPr lang="ro-RO" sz="1600" i="1" dirty="0">
                <a:solidFill>
                  <a:schemeClr val="bg2">
                    <a:lumMod val="25000"/>
                  </a:schemeClr>
                </a:solidFill>
                <a:effectLst/>
                <a:latin typeface="Trebuchet MS" panose="020B0603020202020204" pitchFamily="34" charset="0"/>
              </a:rPr>
              <a:t>înscrierii copiilor </a:t>
            </a:r>
            <a:r>
              <a:rPr lang="ro-RO" sz="1600" i="1" dirty="0" err="1">
                <a:solidFill>
                  <a:schemeClr val="bg2">
                    <a:lumMod val="25000"/>
                  </a:schemeClr>
                </a:solidFill>
                <a:effectLst/>
                <a:latin typeface="Trebuchet MS" panose="020B0603020202020204" pitchFamily="34" charset="0"/>
              </a:rPr>
              <a:t>antepreşcolari</a:t>
            </a:r>
            <a:r>
              <a:rPr lang="ro-RO" sz="1600" i="1" dirty="0">
                <a:solidFill>
                  <a:schemeClr val="bg2">
                    <a:lumMod val="25000"/>
                  </a:schemeClr>
                </a:solidFill>
                <a:effectLst/>
                <a:latin typeface="Trebuchet MS" panose="020B0603020202020204" pitchFamily="34" charset="0"/>
              </a:rPr>
              <a:t> </a:t>
            </a:r>
            <a:r>
              <a:rPr lang="ro-RO" sz="1600" i="1" dirty="0" err="1">
                <a:solidFill>
                  <a:schemeClr val="bg2">
                    <a:lumMod val="25000"/>
                  </a:schemeClr>
                </a:solidFill>
                <a:effectLst/>
                <a:latin typeface="Trebuchet MS" panose="020B0603020202020204" pitchFamily="34" charset="0"/>
              </a:rPr>
              <a:t>şi</a:t>
            </a:r>
            <a:r>
              <a:rPr lang="ro-RO" sz="1600" i="1" dirty="0">
                <a:solidFill>
                  <a:schemeClr val="bg2">
                    <a:lumMod val="25000"/>
                  </a:schemeClr>
                </a:solidFill>
                <a:effectLst/>
                <a:latin typeface="Trebuchet MS" panose="020B0603020202020204" pitchFamily="34" charset="0"/>
              </a:rPr>
              <a:t> </a:t>
            </a:r>
            <a:r>
              <a:rPr lang="ro-RO" sz="1600" i="1" dirty="0" err="1">
                <a:solidFill>
                  <a:schemeClr val="bg2">
                    <a:lumMod val="25000"/>
                  </a:schemeClr>
                </a:solidFill>
                <a:effectLst/>
                <a:latin typeface="Trebuchet MS" panose="020B0603020202020204" pitchFamily="34" charset="0"/>
              </a:rPr>
              <a:t>preşcolari</a:t>
            </a:r>
            <a:r>
              <a:rPr lang="ro-RO" sz="1600" i="1" dirty="0">
                <a:solidFill>
                  <a:schemeClr val="bg2">
                    <a:lumMod val="25000"/>
                  </a:schemeClr>
                </a:solidFill>
                <a:effectLst/>
                <a:latin typeface="Trebuchet MS" panose="020B0603020202020204" pitchFamily="34" charset="0"/>
              </a:rPr>
              <a:t> în anul </a:t>
            </a:r>
            <a:r>
              <a:rPr lang="ro-RO" sz="1600" i="1" dirty="0" err="1">
                <a:solidFill>
                  <a:schemeClr val="bg2">
                    <a:lumMod val="25000"/>
                  </a:schemeClr>
                </a:solidFill>
                <a:effectLst/>
                <a:latin typeface="Trebuchet MS" panose="020B0603020202020204" pitchFamily="34" charset="0"/>
              </a:rPr>
              <a:t>şcolar</a:t>
            </a:r>
            <a:r>
              <a:rPr lang="ro-RO" sz="1600" i="1" dirty="0">
                <a:solidFill>
                  <a:schemeClr val="bg2">
                    <a:lumMod val="25000"/>
                  </a:schemeClr>
                </a:solidFill>
                <a:effectLst/>
                <a:latin typeface="Trebuchet MS" panose="020B0603020202020204" pitchFamily="34" charset="0"/>
              </a:rPr>
              <a:t> 2023-2024 în </a:t>
            </a:r>
            <a:r>
              <a:rPr lang="ro-RO" sz="1600" i="1" dirty="0" err="1">
                <a:solidFill>
                  <a:schemeClr val="bg2">
                    <a:lumMod val="25000"/>
                  </a:schemeClr>
                </a:solidFill>
                <a:effectLst/>
                <a:latin typeface="Trebuchet MS" panose="020B0603020202020204" pitchFamily="34" charset="0"/>
              </a:rPr>
              <a:t>unităţi</a:t>
            </a:r>
            <a:r>
              <a:rPr lang="ro-RO" sz="1600" i="1" dirty="0">
                <a:solidFill>
                  <a:schemeClr val="bg2">
                    <a:lumMod val="25000"/>
                  </a:schemeClr>
                </a:solidFill>
                <a:effectLst/>
                <a:latin typeface="Trebuchet MS" panose="020B0603020202020204" pitchFamily="34" charset="0"/>
              </a:rPr>
              <a:t> de </a:t>
            </a:r>
            <a:r>
              <a:rPr lang="ro-RO" sz="1600" i="1" dirty="0" err="1">
                <a:solidFill>
                  <a:schemeClr val="bg2">
                    <a:lumMod val="25000"/>
                  </a:schemeClr>
                </a:solidFill>
                <a:effectLst/>
                <a:latin typeface="Trebuchet MS" panose="020B0603020202020204" pitchFamily="34" charset="0"/>
              </a:rPr>
              <a:t>învăţământ</a:t>
            </a:r>
            <a:r>
              <a:rPr lang="ro-RO" sz="1600" i="1" dirty="0">
                <a:solidFill>
                  <a:schemeClr val="bg2">
                    <a:lumMod val="25000"/>
                  </a:schemeClr>
                </a:solidFill>
                <a:effectLst/>
                <a:latin typeface="Trebuchet MS" panose="020B0603020202020204" pitchFamily="34" charset="0"/>
              </a:rPr>
              <a:t> preuniversitar cu personalitate juridică cu grupe de nivel </a:t>
            </a:r>
            <a:r>
              <a:rPr lang="ro-RO" sz="1600" i="1" dirty="0" err="1">
                <a:solidFill>
                  <a:schemeClr val="bg2">
                    <a:lumMod val="25000"/>
                  </a:schemeClr>
                </a:solidFill>
                <a:effectLst/>
                <a:latin typeface="Trebuchet MS" panose="020B0603020202020204" pitchFamily="34" charset="0"/>
              </a:rPr>
              <a:t>preşcolar</a:t>
            </a:r>
            <a:r>
              <a:rPr lang="ro-RO" sz="1600" i="1" dirty="0">
                <a:solidFill>
                  <a:schemeClr val="bg2">
                    <a:lumMod val="25000"/>
                  </a:schemeClr>
                </a:solidFill>
                <a:effectLst/>
                <a:latin typeface="Trebuchet MS" panose="020B0603020202020204" pitchFamily="34" charset="0"/>
              </a:rPr>
              <a:t> </a:t>
            </a:r>
            <a:r>
              <a:rPr lang="ro-RO" sz="1600" i="1" dirty="0" err="1">
                <a:solidFill>
                  <a:schemeClr val="bg2">
                    <a:lumMod val="25000"/>
                  </a:schemeClr>
                </a:solidFill>
                <a:effectLst/>
                <a:latin typeface="Trebuchet MS" panose="020B0603020202020204" pitchFamily="34" charset="0"/>
              </a:rPr>
              <a:t>şi</a:t>
            </a:r>
            <a:r>
              <a:rPr lang="ro-RO" sz="1600" i="1" dirty="0">
                <a:solidFill>
                  <a:schemeClr val="bg2">
                    <a:lumMod val="25000"/>
                  </a:schemeClr>
                </a:solidFill>
                <a:effectLst/>
                <a:latin typeface="Trebuchet MS" panose="020B0603020202020204" pitchFamily="34" charset="0"/>
              </a:rPr>
              <a:t>/sau </a:t>
            </a:r>
            <a:r>
              <a:rPr lang="ro-RO" sz="1600" i="1" dirty="0" err="1">
                <a:solidFill>
                  <a:schemeClr val="bg2">
                    <a:lumMod val="25000"/>
                  </a:schemeClr>
                </a:solidFill>
                <a:effectLst/>
                <a:latin typeface="Trebuchet MS" panose="020B0603020202020204" pitchFamily="34" charset="0"/>
              </a:rPr>
              <a:t>antepreşcolar</a:t>
            </a:r>
            <a:r>
              <a:rPr lang="ro-RO" sz="1600" i="1" dirty="0">
                <a:solidFill>
                  <a:schemeClr val="bg2">
                    <a:lumMod val="25000"/>
                  </a:schemeClr>
                </a:solidFill>
                <a:effectLst/>
                <a:latin typeface="Trebuchet MS" panose="020B0603020202020204" pitchFamily="34" charset="0"/>
              </a:rPr>
              <a:t> </a:t>
            </a:r>
            <a:r>
              <a:rPr lang="ro-RO" sz="1600" i="1" dirty="0" err="1">
                <a:solidFill>
                  <a:schemeClr val="bg2">
                    <a:lumMod val="25000"/>
                  </a:schemeClr>
                </a:solidFill>
                <a:effectLst/>
                <a:latin typeface="Trebuchet MS" panose="020B0603020202020204" pitchFamily="34" charset="0"/>
              </a:rPr>
              <a:t>şi</a:t>
            </a:r>
            <a:r>
              <a:rPr lang="ro-RO" sz="1600" i="1" dirty="0">
                <a:solidFill>
                  <a:schemeClr val="bg2">
                    <a:lumMod val="25000"/>
                  </a:schemeClr>
                </a:solidFill>
                <a:effectLst/>
                <a:latin typeface="Trebuchet MS" panose="020B0603020202020204" pitchFamily="34" charset="0"/>
              </a:rPr>
              <a:t> în servicii de </a:t>
            </a:r>
            <a:r>
              <a:rPr lang="ro-RO" sz="1600" i="1" dirty="0" err="1">
                <a:solidFill>
                  <a:schemeClr val="bg2">
                    <a:lumMod val="25000"/>
                  </a:schemeClr>
                </a:solidFill>
                <a:effectLst/>
                <a:latin typeface="Trebuchet MS" panose="020B0603020202020204" pitchFamily="34" charset="0"/>
              </a:rPr>
              <a:t>educaţie</a:t>
            </a:r>
            <a:r>
              <a:rPr lang="ro-RO" sz="1600" i="1" dirty="0">
                <a:solidFill>
                  <a:schemeClr val="bg2">
                    <a:lumMod val="25000"/>
                  </a:schemeClr>
                </a:solidFill>
                <a:effectLst/>
                <a:latin typeface="Trebuchet MS" panose="020B0603020202020204" pitchFamily="34" charset="0"/>
              </a:rPr>
              <a:t> timpurie complementare</a:t>
            </a:r>
            <a:endParaRPr lang="ro-RO" sz="1600" i="1" dirty="0">
              <a:solidFill>
                <a:schemeClr val="bg2">
                  <a:lumMod val="25000"/>
                </a:schemeClr>
              </a:solidFill>
              <a:latin typeface="Trebuchet MS" panose="020B0603020202020204" pitchFamily="34" charset="0"/>
            </a:endParaRPr>
          </a:p>
          <a:p>
            <a:pPr marL="285750" indent="-285750" algn="just">
              <a:buFont typeface="Wingdings" panose="05000000000000000000" pitchFamily="2" charset="2"/>
              <a:buChar char="Ø"/>
            </a:pPr>
            <a:r>
              <a:rPr lang="ro-RO" sz="1600" i="1" dirty="0">
                <a:solidFill>
                  <a:schemeClr val="bg2">
                    <a:lumMod val="25000"/>
                  </a:schemeClr>
                </a:solidFill>
                <a:latin typeface="Trebuchet MS" panose="020B0603020202020204" pitchFamily="34" charset="0"/>
              </a:rPr>
              <a:t>Legea învățământului preuniversitar</a:t>
            </a:r>
            <a:r>
              <a:rPr lang="ro-RO" sz="1600" b="1" dirty="0">
                <a:solidFill>
                  <a:schemeClr val="bg2">
                    <a:lumMod val="25000"/>
                  </a:schemeClr>
                </a:solidFill>
                <a:latin typeface="Trebuchet MS" panose="020B0603020202020204" pitchFamily="34" charset="0"/>
              </a:rPr>
              <a:t> </a:t>
            </a:r>
            <a:r>
              <a:rPr lang="ro-RO" sz="1600" b="1" dirty="0">
                <a:solidFill>
                  <a:srgbClr val="C00000"/>
                </a:solidFill>
                <a:latin typeface="Trebuchet MS" panose="020B0603020202020204" pitchFamily="34" charset="0"/>
              </a:rPr>
              <a:t>nr.198/05.07.2023 </a:t>
            </a:r>
          </a:p>
          <a:p>
            <a:pPr marL="285750" indent="-285750" algn="just">
              <a:buFont typeface="Wingdings" panose="05000000000000000000" pitchFamily="2" charset="2"/>
              <a:buChar char="Ø"/>
            </a:pPr>
            <a:r>
              <a:rPr lang="ro-RO" sz="1600" b="1" dirty="0">
                <a:solidFill>
                  <a:srgbClr val="C00000"/>
                </a:solidFill>
                <a:latin typeface="Trebuchet MS" panose="020B0603020202020204" pitchFamily="34" charset="0"/>
              </a:rPr>
              <a:t>OM comun nr.2.508/4.493/01.08.2023 </a:t>
            </a:r>
            <a:r>
              <a:rPr lang="ro-RO" sz="1600" b="1" dirty="0">
                <a:solidFill>
                  <a:schemeClr val="bg2">
                    <a:lumMod val="25000"/>
                  </a:schemeClr>
                </a:solidFill>
                <a:latin typeface="Trebuchet MS" panose="020B0603020202020204" pitchFamily="34" charset="0"/>
              </a:rPr>
              <a:t>– </a:t>
            </a:r>
            <a:r>
              <a:rPr lang="ro-RO" sz="1600" i="1" dirty="0">
                <a:solidFill>
                  <a:schemeClr val="bg2">
                    <a:lumMod val="25000"/>
                  </a:schemeClr>
                </a:solidFill>
                <a:latin typeface="Trebuchet MS" panose="020B0603020202020204" pitchFamily="34" charset="0"/>
              </a:rPr>
              <a:t>Metodologia privind asigurarea asistenței medicale a </a:t>
            </a:r>
            <a:r>
              <a:rPr lang="ro-RO" sz="1600" i="1" dirty="0" err="1">
                <a:solidFill>
                  <a:schemeClr val="bg2">
                    <a:lumMod val="25000"/>
                  </a:schemeClr>
                </a:solidFill>
                <a:latin typeface="Trebuchet MS" panose="020B0603020202020204" pitchFamily="34" charset="0"/>
              </a:rPr>
              <a:t>antepreșcolarilor</a:t>
            </a:r>
            <a:r>
              <a:rPr lang="ro-RO" sz="1600" i="1" dirty="0">
                <a:solidFill>
                  <a:schemeClr val="bg2">
                    <a:lumMod val="25000"/>
                  </a:schemeClr>
                </a:solidFill>
                <a:latin typeface="Trebuchet MS" panose="020B0603020202020204" pitchFamily="34" charset="0"/>
              </a:rPr>
              <a:t>, preșcolarilor, elevilor din unitățile de învățământ preuniversitar și studenților din instituțiile de învățământ superior pentru menținerea stării de sănătate a colectivităților și pentru promovarea unui stil de viață sănătos</a:t>
            </a:r>
          </a:p>
          <a:p>
            <a:pPr marL="285750" indent="-285750">
              <a:buFont typeface="Wingdings" panose="05000000000000000000" pitchFamily="2" charset="2"/>
              <a:buChar char="Ø"/>
            </a:pPr>
            <a:endParaRPr lang="ro-RO" b="1" dirty="0">
              <a:solidFill>
                <a:schemeClr val="bg2">
                  <a:lumMod val="25000"/>
                </a:schemeClr>
              </a:solidFill>
              <a:latin typeface="Trebuchet MS" panose="020B0603020202020204" pitchFamily="34" charset="0"/>
            </a:endParaRPr>
          </a:p>
          <a:p>
            <a:pPr algn="ctr"/>
            <a:endParaRPr lang="ro-RO" b="1" dirty="0">
              <a:solidFill>
                <a:schemeClr val="tx1"/>
              </a:solidFill>
              <a:latin typeface="Trebuchet MS" panose="020B0603020202020204" pitchFamily="34" charset="0"/>
            </a:endParaRPr>
          </a:p>
          <a:p>
            <a:pPr algn="ctr"/>
            <a:endParaRPr lang="ro-RO" b="1" dirty="0">
              <a:solidFill>
                <a:schemeClr val="tx1"/>
              </a:solidFill>
              <a:latin typeface="Trebuchet MS" panose="020B0603020202020204" pitchFamily="34" charset="0"/>
            </a:endParaRPr>
          </a:p>
          <a:p>
            <a:pPr algn="ctr"/>
            <a:endParaRPr lang="ro-RO" b="1" dirty="0">
              <a:solidFill>
                <a:schemeClr val="tx1"/>
              </a:solidFill>
              <a:latin typeface="Trebuchet MS" panose="020B0603020202020204" pitchFamily="34" charset="0"/>
            </a:endParaRPr>
          </a:p>
          <a:p>
            <a:pPr marL="285750" indent="-285750" algn="just">
              <a:buFont typeface="Wingdings" panose="05000000000000000000" pitchFamily="2" charset="2"/>
              <a:buChar char="Ø"/>
            </a:pPr>
            <a:endParaRPr lang="en-US"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07242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7D2A7CD4-96B1-1A5A-13BF-EEA4EC37C5C4}"/>
              </a:ext>
            </a:extLst>
          </p:cNvPr>
          <p:cNvSpPr/>
          <p:nvPr/>
        </p:nvSpPr>
        <p:spPr>
          <a:xfrm>
            <a:off x="0" y="0"/>
            <a:ext cx="9144000" cy="6858000"/>
          </a:xfrm>
          <a:prstGeom prst="rect">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2400" b="1" dirty="0">
              <a:solidFill>
                <a:schemeClr val="bg2">
                  <a:lumMod val="25000"/>
                </a:schemeClr>
              </a:solidFill>
              <a:latin typeface="Trebuchet MS" panose="020B0603020202020204" pitchFamily="34" charset="0"/>
            </a:endParaRPr>
          </a:p>
          <a:p>
            <a:pPr algn="ctr"/>
            <a:endParaRPr lang="ro-RO" sz="2400" b="1" dirty="0">
              <a:solidFill>
                <a:schemeClr val="bg2">
                  <a:lumMod val="25000"/>
                </a:schemeClr>
              </a:solidFill>
              <a:latin typeface="Trebuchet MS" panose="020B0603020202020204" pitchFamily="34" charset="0"/>
            </a:endParaRPr>
          </a:p>
          <a:p>
            <a:pPr algn="ctr"/>
            <a:endParaRPr lang="ro-RO" sz="2400" b="1" dirty="0">
              <a:solidFill>
                <a:schemeClr val="bg2">
                  <a:lumMod val="25000"/>
                </a:schemeClr>
              </a:solidFill>
              <a:latin typeface="Trebuchet MS" panose="020B0603020202020204" pitchFamily="34" charset="0"/>
            </a:endParaRPr>
          </a:p>
          <a:p>
            <a:pPr algn="ctr"/>
            <a:endParaRPr lang="ro-RO" sz="2400" b="1" dirty="0">
              <a:solidFill>
                <a:schemeClr val="bg2">
                  <a:lumMod val="25000"/>
                </a:schemeClr>
              </a:solidFill>
              <a:latin typeface="Trebuchet MS" panose="020B0603020202020204" pitchFamily="34" charset="0"/>
            </a:endParaRPr>
          </a:p>
          <a:p>
            <a:pPr algn="ctr"/>
            <a:endParaRPr lang="ro-RO" sz="2400" b="1" dirty="0">
              <a:solidFill>
                <a:schemeClr val="bg2">
                  <a:lumMod val="25000"/>
                </a:schemeClr>
              </a:solidFill>
              <a:latin typeface="Trebuchet MS" panose="020B0603020202020204" pitchFamily="34" charset="0"/>
            </a:endParaRPr>
          </a:p>
          <a:p>
            <a:pPr algn="ctr"/>
            <a:endParaRPr lang="ro-RO" sz="2400" b="1" dirty="0">
              <a:solidFill>
                <a:schemeClr val="bg2">
                  <a:lumMod val="25000"/>
                </a:schemeClr>
              </a:solidFill>
              <a:latin typeface="Trebuchet MS" panose="020B0603020202020204" pitchFamily="34" charset="0"/>
            </a:endParaRPr>
          </a:p>
          <a:p>
            <a:pPr algn="ctr"/>
            <a:r>
              <a:rPr lang="ro-RO" sz="2400" b="1" dirty="0">
                <a:solidFill>
                  <a:schemeClr val="bg2">
                    <a:lumMod val="25000"/>
                  </a:schemeClr>
                </a:solidFill>
                <a:latin typeface="Trebuchet MS" panose="020B0603020202020204" pitchFamily="34" charset="0"/>
              </a:rPr>
              <a:t>Programe și proiecte derulate la nivel național, </a:t>
            </a:r>
          </a:p>
          <a:p>
            <a:pPr algn="ctr"/>
            <a:r>
              <a:rPr lang="ro-RO" sz="2400" b="1" dirty="0">
                <a:solidFill>
                  <a:schemeClr val="bg2">
                    <a:lumMod val="25000"/>
                  </a:schemeClr>
                </a:solidFill>
                <a:latin typeface="Trebuchet MS" panose="020B0603020202020204" pitchFamily="34" charset="0"/>
              </a:rPr>
              <a:t>2022 – 2023 </a:t>
            </a:r>
          </a:p>
          <a:p>
            <a:endParaRPr lang="ro-RO" sz="2400" b="1" dirty="0">
              <a:solidFill>
                <a:schemeClr val="bg2">
                  <a:lumMod val="25000"/>
                </a:schemeClr>
              </a:solidFill>
              <a:latin typeface="Trebuchet MS" panose="020B0603020202020204" pitchFamily="34" charset="0"/>
            </a:endParaRPr>
          </a:p>
          <a:p>
            <a:pPr marL="285750" indent="-285750">
              <a:buFont typeface="Wingdings" panose="05000000000000000000" pitchFamily="2" charset="2"/>
              <a:buChar char="Ø"/>
            </a:pPr>
            <a:r>
              <a:rPr lang="ro-RO" sz="1400" dirty="0">
                <a:solidFill>
                  <a:schemeClr val="bg2">
                    <a:lumMod val="25000"/>
                  </a:schemeClr>
                </a:solidFill>
                <a:latin typeface="Trebuchet MS" panose="020B0603020202020204" pitchFamily="34" charset="0"/>
              </a:rPr>
              <a:t>Program Educațional Național de Educație pentru Valori </a:t>
            </a:r>
            <a:r>
              <a:rPr lang="ro-RO" sz="1400" b="1" i="1" dirty="0">
                <a:solidFill>
                  <a:srgbClr val="C00000"/>
                </a:solidFill>
                <a:latin typeface="Trebuchet MS" panose="020B0603020202020204" pitchFamily="34" charset="0"/>
              </a:rPr>
              <a:t>Joc, respect și bucurie</a:t>
            </a:r>
            <a:r>
              <a:rPr lang="ro-RO" sz="1400" i="1" dirty="0">
                <a:solidFill>
                  <a:srgbClr val="C00000"/>
                </a:solidFill>
                <a:latin typeface="Trebuchet MS" panose="020B0603020202020204" pitchFamily="34" charset="0"/>
              </a:rPr>
              <a:t> </a:t>
            </a:r>
            <a:r>
              <a:rPr lang="fr-FR" sz="1400" dirty="0">
                <a:solidFill>
                  <a:schemeClr val="bg2">
                    <a:lumMod val="25000"/>
                  </a:schemeClr>
                </a:solidFill>
                <a:latin typeface="Trebuchet MS" panose="020B0603020202020204" pitchFamily="34" charset="0"/>
                <a:cs typeface="Arial" panose="020B0604020202020204" pitchFamily="34" charset="0"/>
              </a:rPr>
              <a:t>(ME</a:t>
            </a:r>
            <a:r>
              <a:rPr lang="ro-RO" sz="1400" dirty="0">
                <a:solidFill>
                  <a:schemeClr val="bg2">
                    <a:lumMod val="25000"/>
                  </a:schemeClr>
                </a:solidFill>
                <a:latin typeface="Trebuchet MS" panose="020B0603020202020204" pitchFamily="34" charset="0"/>
                <a:cs typeface="Arial" panose="020B0604020202020204" pitchFamily="34" charset="0"/>
              </a:rPr>
              <a:t>d</a:t>
            </a:r>
            <a:r>
              <a:rPr lang="fr-FR" sz="1400" dirty="0">
                <a:solidFill>
                  <a:schemeClr val="bg2">
                    <a:lumMod val="25000"/>
                  </a:schemeClr>
                </a:solidFill>
                <a:latin typeface="Trebuchet MS" panose="020B0603020202020204" pitchFamily="34" charset="0"/>
                <a:cs typeface="Arial" panose="020B0604020202020204" pitchFamily="34" charset="0"/>
              </a:rPr>
              <a:t>, </a:t>
            </a:r>
            <a:r>
              <a:rPr lang="ro-RO" sz="1400" dirty="0">
                <a:solidFill>
                  <a:schemeClr val="bg2">
                    <a:lumMod val="25000"/>
                  </a:schemeClr>
                </a:solidFill>
                <a:latin typeface="Trebuchet MS" panose="020B0603020202020204" pitchFamily="34" charset="0"/>
                <a:cs typeface="Arial" panose="020B0604020202020204" pitchFamily="34" charset="0"/>
              </a:rPr>
              <a:t>ISJ</a:t>
            </a:r>
            <a:r>
              <a:rPr lang="fr-FR" sz="1400" dirty="0">
                <a:solidFill>
                  <a:schemeClr val="bg2">
                    <a:lumMod val="25000"/>
                  </a:schemeClr>
                </a:solidFill>
                <a:latin typeface="Trebuchet MS" panose="020B0603020202020204" pitchFamily="34" charset="0"/>
                <a:cs typeface="Arial" panose="020B0604020202020204" pitchFamily="34" charset="0"/>
              </a:rPr>
              <a:t>-</a:t>
            </a:r>
            <a:r>
              <a:rPr lang="fr-FR" sz="1400" dirty="0" err="1">
                <a:solidFill>
                  <a:schemeClr val="bg2">
                    <a:lumMod val="25000"/>
                  </a:schemeClr>
                </a:solidFill>
                <a:latin typeface="Trebuchet MS" panose="020B0603020202020204" pitchFamily="34" charset="0"/>
                <a:cs typeface="Arial" panose="020B0604020202020204" pitchFamily="34" charset="0"/>
              </a:rPr>
              <a:t>uri</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grădiniţe</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comunităţi</a:t>
            </a:r>
            <a:r>
              <a:rPr lang="fr-FR" sz="1400" dirty="0">
                <a:solidFill>
                  <a:schemeClr val="bg2">
                    <a:lumMod val="25000"/>
                  </a:schemeClr>
                </a:solidFill>
                <a:latin typeface="Trebuchet MS" panose="020B0603020202020204" pitchFamily="34" charset="0"/>
                <a:cs typeface="Arial" panose="020B0604020202020204" pitchFamily="34" charset="0"/>
              </a:rPr>
              <a:t> locale)</a:t>
            </a:r>
            <a:r>
              <a:rPr lang="ro-RO" sz="1400" dirty="0">
                <a:solidFill>
                  <a:schemeClr val="bg2">
                    <a:lumMod val="25000"/>
                  </a:schemeClr>
                </a:solidFill>
                <a:latin typeface="Trebuchet MS" panose="020B0603020202020204" pitchFamily="34" charset="0"/>
                <a:cs typeface="Arial" panose="020B0604020202020204" pitchFamily="34" charset="0"/>
              </a:rPr>
              <a:t>;</a:t>
            </a:r>
          </a:p>
          <a:p>
            <a:endParaRPr lang="ro-RO" sz="1400" dirty="0">
              <a:solidFill>
                <a:schemeClr val="bg2">
                  <a:lumMod val="25000"/>
                </a:schemeClr>
              </a:solidFill>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Ø"/>
            </a:pPr>
            <a:r>
              <a:rPr lang="ro-RO" sz="1400" dirty="0">
                <a:solidFill>
                  <a:schemeClr val="bg2">
                    <a:lumMod val="25000"/>
                  </a:schemeClr>
                </a:solidFill>
                <a:latin typeface="Trebuchet MS" panose="020B0603020202020204" pitchFamily="34" charset="0"/>
                <a:cs typeface="Arial" panose="020B0604020202020204" pitchFamily="34" charset="0"/>
              </a:rPr>
              <a:t>Proiect educațional necompetitiv </a:t>
            </a:r>
            <a:r>
              <a:rPr lang="ro-RO" sz="1400" b="1" i="1" dirty="0">
                <a:solidFill>
                  <a:srgbClr val="C00000"/>
                </a:solidFill>
                <a:latin typeface="Trebuchet MS" panose="020B0603020202020204" pitchFamily="34" charset="0"/>
                <a:cs typeface="Arial" panose="020B0604020202020204" pitchFamily="34" charset="0"/>
              </a:rPr>
              <a:t>Educație timpurie incluzivă și de calitate </a:t>
            </a:r>
            <a:r>
              <a:rPr lang="ro-RO" sz="1400" dirty="0">
                <a:solidFill>
                  <a:schemeClr val="bg2">
                    <a:lumMod val="25000"/>
                  </a:schemeClr>
                </a:solidFill>
                <a:latin typeface="Trebuchet MS" panose="020B0603020202020204" pitchFamily="34" charset="0"/>
                <a:cs typeface="Arial" panose="020B0604020202020204" pitchFamily="34" charset="0"/>
              </a:rPr>
              <a:t>(</a:t>
            </a:r>
            <a:r>
              <a:rPr lang="ro-RO" sz="1400" dirty="0" err="1">
                <a:solidFill>
                  <a:schemeClr val="bg2">
                    <a:lumMod val="25000"/>
                  </a:schemeClr>
                </a:solidFill>
                <a:latin typeface="Trebuchet MS" panose="020B0603020202020204" pitchFamily="34" charset="0"/>
                <a:cs typeface="Arial" panose="020B0604020202020204" pitchFamily="34" charset="0"/>
              </a:rPr>
              <a:t>MEd</a:t>
            </a:r>
            <a:r>
              <a:rPr lang="ro-RO" sz="1400" dirty="0">
                <a:solidFill>
                  <a:schemeClr val="bg2">
                    <a:lumMod val="25000"/>
                  </a:schemeClr>
                </a:solidFill>
                <a:latin typeface="Trebuchet MS" panose="020B0603020202020204" pitchFamily="34" charset="0"/>
                <a:cs typeface="Arial" panose="020B0604020202020204" pitchFamily="34" charset="0"/>
              </a:rPr>
              <a:t>, </a:t>
            </a:r>
            <a:r>
              <a:rPr lang="ro-RO" sz="1400" dirty="0" err="1">
                <a:solidFill>
                  <a:schemeClr val="bg2">
                    <a:lumMod val="25000"/>
                  </a:schemeClr>
                </a:solidFill>
                <a:latin typeface="Trebuchet MS" panose="020B0603020202020204" pitchFamily="34" charset="0"/>
                <a:cs typeface="Arial" panose="020B0604020202020204" pitchFamily="34" charset="0"/>
              </a:rPr>
              <a:t>Univ.din</a:t>
            </a:r>
            <a:r>
              <a:rPr lang="ro-RO" sz="1400" dirty="0">
                <a:solidFill>
                  <a:schemeClr val="bg2">
                    <a:lumMod val="25000"/>
                  </a:schemeClr>
                </a:solidFill>
                <a:latin typeface="Trebuchet MS" panose="020B0603020202020204" pitchFamily="34" charset="0"/>
                <a:cs typeface="Arial" panose="020B0604020202020204" pitchFamily="34" charset="0"/>
              </a:rPr>
              <a:t> Arad, Pitești, Suceava); proiect care a generat și </a:t>
            </a:r>
            <a:r>
              <a:rPr lang="ro-RO" sz="1400" dirty="0">
                <a:solidFill>
                  <a:srgbClr val="C00000"/>
                </a:solidFill>
                <a:latin typeface="Trebuchet MS" panose="020B0603020202020204" pitchFamily="34" charset="0"/>
                <a:cs typeface="Arial" panose="020B0604020202020204" pitchFamily="34" charset="0"/>
              </a:rPr>
              <a:t>înființarea grupelor </a:t>
            </a:r>
            <a:r>
              <a:rPr lang="ro-RO" sz="1400" dirty="0" err="1">
                <a:solidFill>
                  <a:srgbClr val="C00000"/>
                </a:solidFill>
                <a:latin typeface="Trebuchet MS" panose="020B0603020202020204" pitchFamily="34" charset="0"/>
                <a:cs typeface="Arial" panose="020B0604020202020204" pitchFamily="34" charset="0"/>
              </a:rPr>
              <a:t>Reggio</a:t>
            </a:r>
            <a:r>
              <a:rPr lang="ro-RO" sz="1400" dirty="0">
                <a:solidFill>
                  <a:srgbClr val="C00000"/>
                </a:solidFill>
                <a:latin typeface="Trebuchet MS" panose="020B0603020202020204" pitchFamily="34" charset="0"/>
                <a:cs typeface="Arial" panose="020B0604020202020204" pitchFamily="34" charset="0"/>
              </a:rPr>
              <a:t> Emilia</a:t>
            </a:r>
            <a:r>
              <a:rPr lang="ro-RO" sz="1400" dirty="0">
                <a:solidFill>
                  <a:schemeClr val="bg2">
                    <a:lumMod val="25000"/>
                  </a:schemeClr>
                </a:solidFill>
                <a:latin typeface="Trebuchet MS" panose="020B0603020202020204" pitchFamily="34" charset="0"/>
                <a:cs typeface="Arial" panose="020B0604020202020204" pitchFamily="34" charset="0"/>
              </a:rPr>
              <a:t>;</a:t>
            </a:r>
          </a:p>
          <a:p>
            <a:endParaRPr lang="ro-RO" sz="1400" dirty="0">
              <a:solidFill>
                <a:schemeClr val="bg2">
                  <a:lumMod val="25000"/>
                </a:schemeClr>
              </a:solidFill>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Ø"/>
            </a:pPr>
            <a:r>
              <a:rPr lang="ro-RO" sz="1400" dirty="0">
                <a:solidFill>
                  <a:schemeClr val="bg2">
                    <a:lumMod val="25000"/>
                  </a:schemeClr>
                </a:solidFill>
                <a:latin typeface="Trebuchet MS" panose="020B0603020202020204" pitchFamily="34" charset="0"/>
                <a:cs typeface="Arial" panose="020B0604020202020204" pitchFamily="34" charset="0"/>
              </a:rPr>
              <a:t>Proiect educațional </a:t>
            </a:r>
            <a:r>
              <a:rPr lang="ro-RO" sz="1400" b="1" i="1" dirty="0">
                <a:solidFill>
                  <a:srgbClr val="C00000"/>
                </a:solidFill>
                <a:latin typeface="Trebuchet MS" panose="020B0603020202020204" pitchFamily="34" charset="0"/>
                <a:cs typeface="Arial" panose="020B0604020202020204" pitchFamily="34" charset="0"/>
              </a:rPr>
              <a:t>România crește cu tine – educația timpurie o investiție în viitor</a:t>
            </a:r>
            <a:r>
              <a:rPr lang="ro-RO" sz="1400" b="1" i="1" dirty="0">
                <a:solidFill>
                  <a:schemeClr val="bg2">
                    <a:lumMod val="25000"/>
                  </a:schemeClr>
                </a:solidFill>
                <a:latin typeface="Trebuchet MS" panose="020B0603020202020204" pitchFamily="34" charset="0"/>
                <a:cs typeface="Arial" panose="020B0604020202020204" pitchFamily="34" charset="0"/>
              </a:rPr>
              <a:t> </a:t>
            </a:r>
            <a:r>
              <a:rPr lang="ro-RO" sz="1400" dirty="0">
                <a:solidFill>
                  <a:schemeClr val="bg2">
                    <a:lumMod val="25000"/>
                  </a:schemeClr>
                </a:solidFill>
                <a:latin typeface="Trebuchet MS" panose="020B0603020202020204" pitchFamily="34" charset="0"/>
                <a:cs typeface="Arial" panose="020B0604020202020204" pitchFamily="34" charset="0"/>
              </a:rPr>
              <a:t>(CEDP Step </a:t>
            </a:r>
            <a:r>
              <a:rPr lang="ro-RO" sz="1400" dirty="0" err="1">
                <a:solidFill>
                  <a:schemeClr val="bg2">
                    <a:lumMod val="25000"/>
                  </a:schemeClr>
                </a:solidFill>
                <a:latin typeface="Trebuchet MS" panose="020B0603020202020204" pitchFamily="34" charset="0"/>
                <a:cs typeface="Arial" panose="020B0604020202020204" pitchFamily="34" charset="0"/>
              </a:rPr>
              <a:t>by</a:t>
            </a:r>
            <a:r>
              <a:rPr lang="ro-RO" sz="1400" dirty="0">
                <a:solidFill>
                  <a:schemeClr val="bg2">
                    <a:lumMod val="25000"/>
                  </a:schemeClr>
                </a:solidFill>
                <a:latin typeface="Trebuchet MS" panose="020B0603020202020204" pitchFamily="34" charset="0"/>
                <a:cs typeface="Arial" panose="020B0604020202020204" pitchFamily="34" charset="0"/>
              </a:rPr>
              <a:t> Step în parteneriat cu Reprezentanța UNICEF România, ISSA și </a:t>
            </a:r>
            <a:r>
              <a:rPr lang="ro-RO" sz="1400" dirty="0" err="1">
                <a:solidFill>
                  <a:schemeClr val="bg2">
                    <a:lumMod val="25000"/>
                  </a:schemeClr>
                </a:solidFill>
                <a:latin typeface="Trebuchet MS" panose="020B0603020202020204" pitchFamily="34" charset="0"/>
                <a:cs typeface="Arial" panose="020B0604020202020204" pitchFamily="34" charset="0"/>
              </a:rPr>
              <a:t>MEd</a:t>
            </a:r>
            <a:r>
              <a:rPr lang="ro-RO" sz="1400" dirty="0">
                <a:solidFill>
                  <a:schemeClr val="bg2">
                    <a:lumMod val="25000"/>
                  </a:schemeClr>
                </a:solidFill>
                <a:latin typeface="Trebuchet MS" panose="020B0603020202020204" pitchFamily="34" charset="0"/>
                <a:cs typeface="Arial" panose="020B0604020202020204" pitchFamily="34" charset="0"/>
              </a:rPr>
              <a:t>, cu finanțare elvețiană, prin Fundațiile </a:t>
            </a:r>
            <a:r>
              <a:rPr lang="ro-RO" sz="1400" dirty="0" err="1">
                <a:solidFill>
                  <a:schemeClr val="bg2">
                    <a:lumMod val="25000"/>
                  </a:schemeClr>
                </a:solidFill>
                <a:latin typeface="Trebuchet MS" panose="020B0603020202020204" pitchFamily="34" charset="0"/>
                <a:cs typeface="Arial" panose="020B0604020202020204" pitchFamily="34" charset="0"/>
              </a:rPr>
              <a:t>Botnar</a:t>
            </a:r>
            <a:r>
              <a:rPr lang="ro-RO" sz="1400" dirty="0">
                <a:solidFill>
                  <a:schemeClr val="bg2">
                    <a:lumMod val="25000"/>
                  </a:schemeClr>
                </a:solidFill>
                <a:latin typeface="Trebuchet MS" panose="020B0603020202020204" pitchFamily="34" charset="0"/>
                <a:cs typeface="Arial" panose="020B0604020202020204" pitchFamily="34" charset="0"/>
              </a:rPr>
              <a:t> și </a:t>
            </a:r>
            <a:r>
              <a:rPr lang="ro-RO" sz="1400" dirty="0" err="1">
                <a:solidFill>
                  <a:schemeClr val="bg2">
                    <a:lumMod val="25000"/>
                  </a:schemeClr>
                </a:solidFill>
                <a:latin typeface="Trebuchet MS" panose="020B0603020202020204" pitchFamily="34" charset="0"/>
                <a:cs typeface="Arial" panose="020B0604020202020204" pitchFamily="34" charset="0"/>
              </a:rPr>
              <a:t>Jacobs</a:t>
            </a:r>
            <a:r>
              <a:rPr lang="ro-RO" sz="1400" dirty="0">
                <a:solidFill>
                  <a:schemeClr val="bg2">
                    <a:lumMod val="25000"/>
                  </a:schemeClr>
                </a:solidFill>
                <a:latin typeface="Trebuchet MS" panose="020B0603020202020204" pitchFamily="34" charset="0"/>
                <a:cs typeface="Arial" panose="020B0604020202020204" pitchFamily="34" charset="0"/>
              </a:rPr>
              <a:t>);</a:t>
            </a:r>
          </a:p>
          <a:p>
            <a:endParaRPr lang="ro-RO" sz="1400" dirty="0">
              <a:solidFill>
                <a:schemeClr val="bg2">
                  <a:lumMod val="25000"/>
                </a:schemeClr>
              </a:solidFill>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Ø"/>
            </a:pPr>
            <a:r>
              <a:rPr lang="ro-RO" sz="1400" dirty="0">
                <a:solidFill>
                  <a:schemeClr val="bg2">
                    <a:lumMod val="25000"/>
                  </a:schemeClr>
                </a:solidFill>
                <a:latin typeface="Trebuchet MS" panose="020B0603020202020204" pitchFamily="34" charset="0"/>
                <a:cs typeface="Arial" panose="020B0604020202020204" pitchFamily="34" charset="0"/>
              </a:rPr>
              <a:t>P</a:t>
            </a:r>
            <a:r>
              <a:rPr lang="fr-FR" sz="1400" dirty="0" err="1">
                <a:solidFill>
                  <a:schemeClr val="bg2">
                    <a:lumMod val="25000"/>
                  </a:schemeClr>
                </a:solidFill>
                <a:latin typeface="Trebuchet MS" panose="020B0603020202020204" pitchFamily="34" charset="0"/>
                <a:cs typeface="Arial" panose="020B0604020202020204" pitchFamily="34" charset="0"/>
              </a:rPr>
              <a:t>rogramul</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educațional</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naţional</a:t>
            </a:r>
            <a:r>
              <a:rPr lang="fr-FR" sz="1400" dirty="0">
                <a:solidFill>
                  <a:schemeClr val="bg2">
                    <a:lumMod val="25000"/>
                  </a:schemeClr>
                </a:solidFill>
                <a:latin typeface="Trebuchet MS" panose="020B0603020202020204" pitchFamily="34" charset="0"/>
                <a:cs typeface="Arial" panose="020B0604020202020204" pitchFamily="34" charset="0"/>
              </a:rPr>
              <a:t> de </a:t>
            </a:r>
            <a:r>
              <a:rPr lang="fr-FR" sz="1400" dirty="0" err="1">
                <a:solidFill>
                  <a:schemeClr val="bg2">
                    <a:lumMod val="25000"/>
                  </a:schemeClr>
                </a:solidFill>
                <a:latin typeface="Trebuchet MS" panose="020B0603020202020204" pitchFamily="34" charset="0"/>
                <a:cs typeface="Arial" panose="020B0604020202020204" pitchFamily="34" charset="0"/>
              </a:rPr>
              <a:t>stimulare</a:t>
            </a:r>
            <a:r>
              <a:rPr lang="fr-FR" sz="1400" dirty="0">
                <a:solidFill>
                  <a:schemeClr val="bg2">
                    <a:lumMod val="25000"/>
                  </a:schemeClr>
                </a:solidFill>
                <a:latin typeface="Trebuchet MS" panose="020B0603020202020204" pitchFamily="34" charset="0"/>
                <a:cs typeface="Arial" panose="020B0604020202020204" pitchFamily="34" charset="0"/>
              </a:rPr>
              <a:t> a </a:t>
            </a:r>
            <a:r>
              <a:rPr lang="fr-FR" sz="1400" dirty="0" err="1">
                <a:solidFill>
                  <a:schemeClr val="bg2">
                    <a:lumMod val="25000"/>
                  </a:schemeClr>
                </a:solidFill>
                <a:latin typeface="Trebuchet MS" panose="020B0603020202020204" pitchFamily="34" charset="0"/>
                <a:cs typeface="Arial" panose="020B0604020202020204" pitchFamily="34" charset="0"/>
              </a:rPr>
              <a:t>interesului</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pentru</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lectură</a:t>
            </a:r>
            <a:r>
              <a:rPr lang="fr-FR" sz="1400" dirty="0">
                <a:solidFill>
                  <a:schemeClr val="bg2">
                    <a:lumMod val="25000"/>
                  </a:schemeClr>
                </a:solidFill>
                <a:latin typeface="Trebuchet MS" panose="020B0603020202020204" pitchFamily="34" charset="0"/>
                <a:cs typeface="Arial" panose="020B0604020202020204" pitchFamily="34" charset="0"/>
              </a:rPr>
              <a:t> </a:t>
            </a:r>
            <a:r>
              <a:rPr lang="ro-RO" sz="1400" b="1" i="1" dirty="0">
                <a:solidFill>
                  <a:srgbClr val="C00000"/>
                </a:solidFill>
                <a:latin typeface="Trebuchet MS" panose="020B0603020202020204" pitchFamily="34" charset="0"/>
                <a:cs typeface="Arial" panose="020B0604020202020204" pitchFamily="34" charset="0"/>
              </a:rPr>
              <a:t>S</a:t>
            </a:r>
            <a:r>
              <a:rPr lang="fr-FR" sz="1400" b="1" i="1" dirty="0">
                <a:solidFill>
                  <a:srgbClr val="C00000"/>
                </a:solidFill>
                <a:latin typeface="Trebuchet MS" panose="020B0603020202020204" pitchFamily="34" charset="0"/>
                <a:cs typeface="Arial" panose="020B0604020202020204" pitchFamily="34" charset="0"/>
              </a:rPr>
              <a:t>ă </a:t>
            </a:r>
            <a:r>
              <a:rPr lang="fr-FR" sz="1400" b="1" i="1" dirty="0" err="1">
                <a:solidFill>
                  <a:srgbClr val="C00000"/>
                </a:solidFill>
                <a:latin typeface="Trebuchet MS" panose="020B0603020202020204" pitchFamily="34" charset="0"/>
                <a:cs typeface="Arial" panose="020B0604020202020204" pitchFamily="34" charset="0"/>
              </a:rPr>
              <a:t>citim</a:t>
            </a:r>
            <a:r>
              <a:rPr lang="fr-FR" sz="1400" b="1" i="1" dirty="0">
                <a:solidFill>
                  <a:srgbClr val="C00000"/>
                </a:solidFill>
                <a:latin typeface="Trebuchet MS" panose="020B0603020202020204" pitchFamily="34" charset="0"/>
                <a:cs typeface="Arial" panose="020B0604020202020204" pitchFamily="34" charset="0"/>
              </a:rPr>
              <a:t> </a:t>
            </a:r>
            <a:r>
              <a:rPr lang="fr-FR" sz="1400" b="1" i="1" dirty="0" err="1">
                <a:solidFill>
                  <a:srgbClr val="C00000"/>
                </a:solidFill>
                <a:latin typeface="Trebuchet MS" panose="020B0603020202020204" pitchFamily="34" charset="0"/>
                <a:cs typeface="Arial" panose="020B0604020202020204" pitchFamily="34" charset="0"/>
              </a:rPr>
              <a:t>pentru</a:t>
            </a:r>
            <a:r>
              <a:rPr lang="fr-FR" sz="1400" b="1" i="1" dirty="0">
                <a:solidFill>
                  <a:srgbClr val="C00000"/>
                </a:solidFill>
                <a:latin typeface="Trebuchet MS" panose="020B0603020202020204" pitchFamily="34" charset="0"/>
                <a:cs typeface="Arial" panose="020B0604020202020204" pitchFamily="34" charset="0"/>
              </a:rPr>
              <a:t> </a:t>
            </a:r>
            <a:r>
              <a:rPr lang="fr-FR" sz="1400" b="1" i="1" dirty="0" err="1">
                <a:solidFill>
                  <a:srgbClr val="C00000"/>
                </a:solidFill>
                <a:latin typeface="Trebuchet MS" panose="020B0603020202020204" pitchFamily="34" charset="0"/>
                <a:cs typeface="Arial" panose="020B0604020202020204" pitchFamily="34" charset="0"/>
              </a:rPr>
              <a:t>mileniul</a:t>
            </a:r>
            <a:r>
              <a:rPr lang="fr-FR" sz="1400" b="1" i="1" dirty="0">
                <a:solidFill>
                  <a:srgbClr val="C00000"/>
                </a:solidFill>
                <a:latin typeface="Trebuchet MS" panose="020B0603020202020204" pitchFamily="34" charset="0"/>
                <a:cs typeface="Arial" panose="020B0604020202020204" pitchFamily="34" charset="0"/>
              </a:rPr>
              <a:t> </a:t>
            </a:r>
            <a:r>
              <a:rPr lang="fr-FR" sz="1400" b="1" i="1" dirty="0" err="1">
                <a:solidFill>
                  <a:srgbClr val="C00000"/>
                </a:solidFill>
                <a:latin typeface="Trebuchet MS" panose="020B0603020202020204" pitchFamily="34" charset="0"/>
                <a:cs typeface="Arial" panose="020B0604020202020204" pitchFamily="34" charset="0"/>
              </a:rPr>
              <a:t>trei</a:t>
            </a:r>
            <a:r>
              <a:rPr lang="fr-FR" sz="1400" dirty="0">
                <a:solidFill>
                  <a:srgbClr val="C00000"/>
                </a:solidFill>
                <a:latin typeface="Trebuchet MS" panose="020B0603020202020204" pitchFamily="34" charset="0"/>
                <a:cs typeface="Arial" panose="020B0604020202020204" pitchFamily="34" charset="0"/>
              </a:rPr>
              <a:t> </a:t>
            </a:r>
            <a:r>
              <a:rPr lang="fr-FR" sz="1400" dirty="0">
                <a:solidFill>
                  <a:schemeClr val="bg2">
                    <a:lumMod val="25000"/>
                  </a:schemeClr>
                </a:solidFill>
                <a:latin typeface="Trebuchet MS" panose="020B0603020202020204" pitchFamily="34" charset="0"/>
                <a:cs typeface="Arial" panose="020B0604020202020204" pitchFamily="34" charset="0"/>
              </a:rPr>
              <a:t>(ME</a:t>
            </a:r>
            <a:r>
              <a:rPr lang="ro-RO" sz="1400" dirty="0">
                <a:solidFill>
                  <a:schemeClr val="bg2">
                    <a:lumMod val="25000"/>
                  </a:schemeClr>
                </a:solidFill>
                <a:latin typeface="Trebuchet MS" panose="020B0603020202020204" pitchFamily="34" charset="0"/>
                <a:cs typeface="Arial" panose="020B0604020202020204" pitchFamily="34" charset="0"/>
              </a:rPr>
              <a:t>d</a:t>
            </a:r>
            <a:r>
              <a:rPr lang="fr-FR" sz="1400" dirty="0">
                <a:solidFill>
                  <a:schemeClr val="bg2">
                    <a:lumMod val="25000"/>
                  </a:schemeClr>
                </a:solidFill>
                <a:latin typeface="Trebuchet MS" panose="020B0603020202020204" pitchFamily="34" charset="0"/>
                <a:cs typeface="Arial" panose="020B0604020202020204" pitchFamily="34" charset="0"/>
              </a:rPr>
              <a:t>,</a:t>
            </a:r>
            <a:r>
              <a:rPr lang="ro-RO" sz="1400" dirty="0">
                <a:solidFill>
                  <a:schemeClr val="bg2">
                    <a:lumMod val="25000"/>
                  </a:schemeClr>
                </a:solidFill>
                <a:latin typeface="Trebuchet MS" panose="020B0603020202020204" pitchFamily="34" charset="0"/>
                <a:cs typeface="Arial" panose="020B0604020202020204" pitchFamily="34" charset="0"/>
              </a:rPr>
              <a:t> ISJ</a:t>
            </a:r>
            <a:r>
              <a:rPr lang="fr-FR" sz="1400" dirty="0">
                <a:solidFill>
                  <a:schemeClr val="bg2">
                    <a:lumMod val="25000"/>
                  </a:schemeClr>
                </a:solidFill>
                <a:latin typeface="Trebuchet MS" panose="020B0603020202020204" pitchFamily="34" charset="0"/>
                <a:cs typeface="Arial" panose="020B0604020202020204" pitchFamily="34" charset="0"/>
              </a:rPr>
              <a:t>-</a:t>
            </a:r>
            <a:r>
              <a:rPr lang="fr-FR" sz="1400" dirty="0" err="1">
                <a:solidFill>
                  <a:schemeClr val="bg2">
                    <a:lumMod val="25000"/>
                  </a:schemeClr>
                </a:solidFill>
                <a:latin typeface="Trebuchet MS" panose="020B0603020202020204" pitchFamily="34" charset="0"/>
                <a:cs typeface="Arial" panose="020B0604020202020204" pitchFamily="34" charset="0"/>
              </a:rPr>
              <a:t>uri</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grădiniţe</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comunităţi</a:t>
            </a:r>
            <a:r>
              <a:rPr lang="fr-FR" sz="1400" dirty="0">
                <a:solidFill>
                  <a:schemeClr val="bg2">
                    <a:lumMod val="25000"/>
                  </a:schemeClr>
                </a:solidFill>
                <a:latin typeface="Trebuchet MS" panose="020B0603020202020204" pitchFamily="34" charset="0"/>
                <a:cs typeface="Arial" panose="020B0604020202020204" pitchFamily="34" charset="0"/>
              </a:rPr>
              <a:t> locale);</a:t>
            </a:r>
            <a:r>
              <a:rPr lang="ro-RO" sz="1400" dirty="0">
                <a:solidFill>
                  <a:schemeClr val="bg2">
                    <a:lumMod val="25000"/>
                  </a:schemeClr>
                </a:solidFill>
                <a:latin typeface="Trebuchet MS" panose="020B0603020202020204" pitchFamily="34" charset="0"/>
                <a:cs typeface="Arial" panose="020B0604020202020204" pitchFamily="34" charset="0"/>
              </a:rPr>
              <a:t> continuat și prin inițiativele </a:t>
            </a:r>
            <a:r>
              <a:rPr lang="ro-RO" sz="1400" dirty="0" err="1">
                <a:solidFill>
                  <a:schemeClr val="bg2">
                    <a:lumMod val="25000"/>
                  </a:schemeClr>
                </a:solidFill>
                <a:latin typeface="Trebuchet MS" panose="020B0603020202020204" pitchFamily="34" charset="0"/>
                <a:cs typeface="Arial" panose="020B0604020202020204" pitchFamily="34" charset="0"/>
              </a:rPr>
              <a:t>OvidiuRo</a:t>
            </a:r>
            <a:r>
              <a:rPr lang="ro-RO" sz="1400" dirty="0">
                <a:solidFill>
                  <a:schemeClr val="bg2">
                    <a:lumMod val="25000"/>
                  </a:schemeClr>
                </a:solidFill>
                <a:latin typeface="Trebuchet MS" panose="020B0603020202020204" pitchFamily="34" charset="0"/>
                <a:cs typeface="Arial" panose="020B0604020202020204" pitchFamily="34" charset="0"/>
              </a:rPr>
              <a:t>: </a:t>
            </a:r>
            <a:r>
              <a:rPr lang="ro-RO" sz="1400" b="1" i="1" dirty="0" err="1">
                <a:solidFill>
                  <a:srgbClr val="C00000"/>
                </a:solidFill>
                <a:latin typeface="Trebuchet MS" panose="020B0603020202020204" pitchFamily="34" charset="0"/>
                <a:cs typeface="Arial" panose="020B0604020202020204" pitchFamily="34" charset="0"/>
              </a:rPr>
              <a:t>Alteliere</a:t>
            </a:r>
            <a:r>
              <a:rPr lang="ro-RO" sz="1400" b="1" i="1" dirty="0">
                <a:solidFill>
                  <a:srgbClr val="C00000"/>
                </a:solidFill>
                <a:latin typeface="Trebuchet MS" panose="020B0603020202020204" pitchFamily="34" charset="0"/>
                <a:cs typeface="Arial" panose="020B0604020202020204" pitchFamily="34" charset="0"/>
              </a:rPr>
              <a:t> de lectură </a:t>
            </a:r>
            <a:r>
              <a:rPr lang="ro-RO" sz="1400" dirty="0">
                <a:solidFill>
                  <a:srgbClr val="C00000"/>
                </a:solidFill>
                <a:latin typeface="Trebuchet MS" panose="020B0603020202020204" pitchFamily="34" charset="0"/>
                <a:cs typeface="Arial" panose="020B0604020202020204" pitchFamily="34" charset="0"/>
              </a:rPr>
              <a:t>și </a:t>
            </a:r>
            <a:r>
              <a:rPr lang="ro-RO" sz="1400" b="1" i="1" dirty="0">
                <a:solidFill>
                  <a:srgbClr val="C00000"/>
                </a:solidFill>
                <a:latin typeface="Trebuchet MS" panose="020B0603020202020204" pitchFamily="34" charset="0"/>
                <a:cs typeface="Arial" panose="020B0604020202020204" pitchFamily="34" charset="0"/>
              </a:rPr>
              <a:t>Citește-mi 100 de povești</a:t>
            </a:r>
            <a:r>
              <a:rPr lang="ro-RO" sz="1400" dirty="0">
                <a:solidFill>
                  <a:srgbClr val="C00000"/>
                </a:solidFill>
                <a:latin typeface="Trebuchet MS" panose="020B0603020202020204" pitchFamily="34" charset="0"/>
                <a:cs typeface="Arial" panose="020B0604020202020204" pitchFamily="34" charset="0"/>
              </a:rPr>
              <a:t>;</a:t>
            </a:r>
          </a:p>
          <a:p>
            <a:endParaRPr lang="ro-RO" sz="1400" dirty="0">
              <a:solidFill>
                <a:srgbClr val="C00000"/>
              </a:solidFill>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Ø"/>
            </a:pPr>
            <a:r>
              <a:rPr lang="ro-RO" sz="1400" dirty="0">
                <a:solidFill>
                  <a:schemeClr val="bg2">
                    <a:lumMod val="25000"/>
                  </a:schemeClr>
                </a:solidFill>
                <a:latin typeface="Trebuchet MS" panose="020B0603020202020204" pitchFamily="34" charset="0"/>
                <a:cs typeface="Arial" panose="020B0604020202020204" pitchFamily="34" charset="0"/>
              </a:rPr>
              <a:t>P</a:t>
            </a:r>
            <a:r>
              <a:rPr lang="fr-FR" sz="1400" dirty="0" err="1">
                <a:solidFill>
                  <a:schemeClr val="bg2">
                    <a:lumMod val="25000"/>
                  </a:schemeClr>
                </a:solidFill>
                <a:latin typeface="Trebuchet MS" panose="020B0603020202020204" pitchFamily="34" charset="0"/>
                <a:cs typeface="Arial" panose="020B0604020202020204" pitchFamily="34" charset="0"/>
              </a:rPr>
              <a:t>rogramul</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educațional</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naţional</a:t>
            </a:r>
            <a:r>
              <a:rPr lang="fr-FR" sz="1400" dirty="0">
                <a:solidFill>
                  <a:schemeClr val="bg2">
                    <a:lumMod val="25000"/>
                  </a:schemeClr>
                </a:solidFill>
                <a:latin typeface="Trebuchet MS" panose="020B0603020202020204" pitchFamily="34" charset="0"/>
                <a:cs typeface="Arial" panose="020B0604020202020204" pitchFamily="34" charset="0"/>
              </a:rPr>
              <a:t> de </a:t>
            </a:r>
            <a:r>
              <a:rPr lang="fr-FR" sz="1400" dirty="0" err="1">
                <a:solidFill>
                  <a:schemeClr val="bg2">
                    <a:lumMod val="25000"/>
                  </a:schemeClr>
                </a:solidFill>
                <a:latin typeface="Trebuchet MS" panose="020B0603020202020204" pitchFamily="34" charset="0"/>
                <a:cs typeface="Arial" panose="020B0604020202020204" pitchFamily="34" charset="0"/>
              </a:rPr>
              <a:t>educaţie</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ecologică</a:t>
            </a:r>
            <a:r>
              <a:rPr lang="fr-FR" sz="1400" dirty="0">
                <a:solidFill>
                  <a:schemeClr val="bg2">
                    <a:lumMod val="25000"/>
                  </a:schemeClr>
                </a:solidFill>
                <a:latin typeface="Trebuchet MS" panose="020B0603020202020204" pitchFamily="34" charset="0"/>
                <a:cs typeface="Arial" panose="020B0604020202020204" pitchFamily="34" charset="0"/>
              </a:rPr>
              <a:t> </a:t>
            </a:r>
            <a:r>
              <a:rPr lang="ro-RO" sz="1400" b="1" i="1" dirty="0">
                <a:solidFill>
                  <a:srgbClr val="C00000"/>
                </a:solidFill>
                <a:latin typeface="Trebuchet MS" panose="020B0603020202020204" pitchFamily="34" charset="0"/>
                <a:cs typeface="Arial" panose="020B0604020202020204" pitchFamily="34" charset="0"/>
              </a:rPr>
              <a:t>E</a:t>
            </a:r>
            <a:r>
              <a:rPr lang="fr-FR" sz="1400" b="1" i="1" dirty="0" err="1">
                <a:solidFill>
                  <a:srgbClr val="C00000"/>
                </a:solidFill>
                <a:latin typeface="Trebuchet MS" panose="020B0603020202020204" pitchFamily="34" charset="0"/>
                <a:cs typeface="Arial" panose="020B0604020202020204" pitchFamily="34" charset="0"/>
              </a:rPr>
              <a:t>cogrădiniţa</a:t>
            </a:r>
            <a:r>
              <a:rPr lang="fr-FR" sz="1400" dirty="0">
                <a:solidFill>
                  <a:srgbClr val="C00000"/>
                </a:solidFill>
                <a:latin typeface="Trebuchet MS" panose="020B0603020202020204" pitchFamily="34" charset="0"/>
                <a:cs typeface="Arial" panose="020B0604020202020204" pitchFamily="34" charset="0"/>
              </a:rPr>
              <a:t> </a:t>
            </a:r>
            <a:r>
              <a:rPr lang="fr-FR" sz="1400" dirty="0">
                <a:solidFill>
                  <a:schemeClr val="bg2">
                    <a:lumMod val="25000"/>
                  </a:schemeClr>
                </a:solidFill>
                <a:latin typeface="Trebuchet MS" panose="020B0603020202020204" pitchFamily="34" charset="0"/>
                <a:cs typeface="Arial" panose="020B0604020202020204" pitchFamily="34" charset="0"/>
              </a:rPr>
              <a:t>(ME</a:t>
            </a:r>
            <a:r>
              <a:rPr lang="ro-RO" sz="1400" dirty="0">
                <a:solidFill>
                  <a:schemeClr val="bg2">
                    <a:lumMod val="25000"/>
                  </a:schemeClr>
                </a:solidFill>
                <a:latin typeface="Trebuchet MS" panose="020B0603020202020204" pitchFamily="34" charset="0"/>
                <a:cs typeface="Arial" panose="020B0604020202020204" pitchFamily="34" charset="0"/>
              </a:rPr>
              <a:t>d</a:t>
            </a:r>
            <a:r>
              <a:rPr lang="fr-FR" sz="1400" dirty="0">
                <a:solidFill>
                  <a:schemeClr val="bg2">
                    <a:lumMod val="25000"/>
                  </a:schemeClr>
                </a:solidFill>
                <a:latin typeface="Trebuchet MS" panose="020B0603020202020204" pitchFamily="34" charset="0"/>
                <a:cs typeface="Arial" panose="020B0604020202020204" pitchFamily="34" charset="0"/>
              </a:rPr>
              <a:t>, </a:t>
            </a:r>
            <a:r>
              <a:rPr lang="ro-RO" sz="1400" dirty="0">
                <a:solidFill>
                  <a:schemeClr val="bg2">
                    <a:lumMod val="25000"/>
                  </a:schemeClr>
                </a:solidFill>
                <a:latin typeface="Trebuchet MS" panose="020B0603020202020204" pitchFamily="34" charset="0"/>
                <a:cs typeface="Arial" panose="020B0604020202020204" pitchFamily="34" charset="0"/>
              </a:rPr>
              <a:t>ISJ</a:t>
            </a:r>
            <a:r>
              <a:rPr lang="fr-FR" sz="1400" dirty="0">
                <a:solidFill>
                  <a:schemeClr val="bg2">
                    <a:lumMod val="25000"/>
                  </a:schemeClr>
                </a:solidFill>
                <a:latin typeface="Trebuchet MS" panose="020B0603020202020204" pitchFamily="34" charset="0"/>
                <a:cs typeface="Arial" panose="020B0604020202020204" pitchFamily="34" charset="0"/>
              </a:rPr>
              <a:t>-</a:t>
            </a:r>
            <a:r>
              <a:rPr lang="fr-FR" sz="1400" dirty="0" err="1">
                <a:solidFill>
                  <a:schemeClr val="bg2">
                    <a:lumMod val="25000"/>
                  </a:schemeClr>
                </a:solidFill>
                <a:latin typeface="Trebuchet MS" panose="020B0603020202020204" pitchFamily="34" charset="0"/>
                <a:cs typeface="Arial" panose="020B0604020202020204" pitchFamily="34" charset="0"/>
              </a:rPr>
              <a:t>uri</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grădiniţe</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comunităţi</a:t>
            </a:r>
            <a:r>
              <a:rPr lang="fr-FR" sz="1400" dirty="0">
                <a:solidFill>
                  <a:schemeClr val="bg2">
                    <a:lumMod val="25000"/>
                  </a:schemeClr>
                </a:solidFill>
                <a:latin typeface="Trebuchet MS" panose="020B0603020202020204" pitchFamily="34" charset="0"/>
                <a:cs typeface="Arial" panose="020B0604020202020204" pitchFamily="34" charset="0"/>
              </a:rPr>
              <a:t> locale);</a:t>
            </a:r>
            <a:r>
              <a:rPr lang="ro-RO" sz="1400" dirty="0">
                <a:solidFill>
                  <a:schemeClr val="bg2">
                    <a:lumMod val="25000"/>
                  </a:schemeClr>
                </a:solidFill>
                <a:latin typeface="Trebuchet MS" panose="020B0603020202020204" pitchFamily="34" charset="0"/>
                <a:cs typeface="Arial" panose="020B0604020202020204" pitchFamily="34" charset="0"/>
              </a:rPr>
              <a:t> continuat și cu proiectul </a:t>
            </a:r>
            <a:r>
              <a:rPr lang="ro-RO" sz="1400" b="1" i="1" dirty="0">
                <a:solidFill>
                  <a:srgbClr val="C00000"/>
                </a:solidFill>
                <a:latin typeface="Trebuchet MS" panose="020B0603020202020204" pitchFamily="34" charset="0"/>
                <a:cs typeface="Arial" panose="020B0604020202020204" pitchFamily="34" charset="0"/>
              </a:rPr>
              <a:t>Grădina de liniște, relaxare și învățare</a:t>
            </a:r>
            <a:r>
              <a:rPr lang="ro-RO" sz="1400" dirty="0">
                <a:solidFill>
                  <a:schemeClr val="bg2">
                    <a:lumMod val="25000"/>
                  </a:schemeClr>
                </a:solidFill>
                <a:latin typeface="Trebuchet MS" panose="020B0603020202020204" pitchFamily="34" charset="0"/>
                <a:cs typeface="Arial" panose="020B0604020202020204" pitchFamily="34" charset="0"/>
              </a:rPr>
              <a:t>;</a:t>
            </a:r>
          </a:p>
          <a:p>
            <a:endParaRPr lang="ro-RO" sz="1400" dirty="0">
              <a:solidFill>
                <a:schemeClr val="bg2">
                  <a:lumMod val="25000"/>
                </a:schemeClr>
              </a:solidFill>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Ø"/>
            </a:pPr>
            <a:r>
              <a:rPr lang="ro-RO" sz="1400" dirty="0">
                <a:solidFill>
                  <a:schemeClr val="bg2">
                    <a:lumMod val="25000"/>
                  </a:schemeClr>
                </a:solidFill>
                <a:latin typeface="Trebuchet MS" panose="020B0603020202020204" pitchFamily="34" charset="0"/>
                <a:cs typeface="Arial" panose="020B0604020202020204" pitchFamily="34" charset="0"/>
              </a:rPr>
              <a:t>P</a:t>
            </a:r>
            <a:r>
              <a:rPr lang="fr-FR" sz="1400" dirty="0" err="1">
                <a:solidFill>
                  <a:schemeClr val="bg2">
                    <a:lumMod val="25000"/>
                  </a:schemeClr>
                </a:solidFill>
                <a:latin typeface="Trebuchet MS" panose="020B0603020202020204" pitchFamily="34" charset="0"/>
                <a:cs typeface="Arial" panose="020B0604020202020204" pitchFamily="34" charset="0"/>
              </a:rPr>
              <a:t>rogramul</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educațional</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naţional</a:t>
            </a:r>
            <a:r>
              <a:rPr lang="fr-FR" sz="1400" dirty="0">
                <a:solidFill>
                  <a:schemeClr val="bg2">
                    <a:lumMod val="25000"/>
                  </a:schemeClr>
                </a:solidFill>
                <a:latin typeface="Trebuchet MS" panose="020B0603020202020204" pitchFamily="34" charset="0"/>
                <a:cs typeface="Arial" panose="020B0604020202020204" pitchFamily="34" charset="0"/>
              </a:rPr>
              <a:t> de </a:t>
            </a:r>
            <a:r>
              <a:rPr lang="fr-FR" sz="1400" dirty="0" err="1">
                <a:solidFill>
                  <a:schemeClr val="bg2">
                    <a:lumMod val="25000"/>
                  </a:schemeClr>
                </a:solidFill>
                <a:latin typeface="Trebuchet MS" panose="020B0603020202020204" pitchFamily="34" charset="0"/>
                <a:cs typeface="Arial" panose="020B0604020202020204" pitchFamily="34" charset="0"/>
              </a:rPr>
              <a:t>stimulare</a:t>
            </a:r>
            <a:r>
              <a:rPr lang="fr-FR" sz="1400" dirty="0">
                <a:solidFill>
                  <a:schemeClr val="bg2">
                    <a:lumMod val="25000"/>
                  </a:schemeClr>
                </a:solidFill>
                <a:latin typeface="Trebuchet MS" panose="020B0603020202020204" pitchFamily="34" charset="0"/>
                <a:cs typeface="Arial" panose="020B0604020202020204" pitchFamily="34" charset="0"/>
              </a:rPr>
              <a:t> a </a:t>
            </a:r>
            <a:r>
              <a:rPr lang="fr-FR" sz="1400" dirty="0" err="1">
                <a:solidFill>
                  <a:schemeClr val="bg2">
                    <a:lumMod val="25000"/>
                  </a:schemeClr>
                </a:solidFill>
                <a:latin typeface="Trebuchet MS" panose="020B0603020202020204" pitchFamily="34" charset="0"/>
                <a:cs typeface="Arial" panose="020B0604020202020204" pitchFamily="34" charset="0"/>
              </a:rPr>
              <a:t>interesului</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pentru</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educaţie</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fizică</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şi</a:t>
            </a:r>
            <a:r>
              <a:rPr lang="fr-FR" sz="1400" dirty="0">
                <a:solidFill>
                  <a:schemeClr val="bg2">
                    <a:lumMod val="25000"/>
                  </a:schemeClr>
                </a:solidFill>
                <a:latin typeface="Trebuchet MS" panose="020B0603020202020204" pitchFamily="34" charset="0"/>
                <a:cs typeface="Arial" panose="020B0604020202020204" pitchFamily="34" charset="0"/>
              </a:rPr>
              <a:t> sport </a:t>
            </a:r>
            <a:r>
              <a:rPr lang="ro-RO" sz="1400" b="1" i="1" dirty="0">
                <a:solidFill>
                  <a:srgbClr val="C00000"/>
                </a:solidFill>
                <a:latin typeface="Trebuchet MS" panose="020B0603020202020204" pitchFamily="34" charset="0"/>
                <a:cs typeface="Arial" panose="020B0604020202020204" pitchFamily="34" charset="0"/>
              </a:rPr>
              <a:t>K</a:t>
            </a:r>
            <a:r>
              <a:rPr lang="fr-FR" sz="1400" b="1" i="1" dirty="0" err="1">
                <a:solidFill>
                  <a:srgbClr val="C00000"/>
                </a:solidFill>
                <a:latin typeface="Trebuchet MS" panose="020B0603020202020204" pitchFamily="34" charset="0"/>
                <a:cs typeface="Arial" panose="020B0604020202020204" pitchFamily="34" charset="0"/>
              </a:rPr>
              <a:t>alokagathia</a:t>
            </a:r>
            <a:r>
              <a:rPr lang="fr-FR" sz="1400" dirty="0">
                <a:solidFill>
                  <a:srgbClr val="C00000"/>
                </a:solidFill>
                <a:latin typeface="Trebuchet MS" panose="020B0603020202020204" pitchFamily="34" charset="0"/>
                <a:cs typeface="Arial" panose="020B0604020202020204" pitchFamily="34" charset="0"/>
              </a:rPr>
              <a:t> </a:t>
            </a:r>
            <a:r>
              <a:rPr lang="fr-FR" sz="1400" dirty="0">
                <a:solidFill>
                  <a:schemeClr val="bg2">
                    <a:lumMod val="25000"/>
                  </a:schemeClr>
                </a:solidFill>
                <a:latin typeface="Trebuchet MS" panose="020B0603020202020204" pitchFamily="34" charset="0"/>
                <a:cs typeface="Arial" panose="020B0604020202020204" pitchFamily="34" charset="0"/>
              </a:rPr>
              <a:t>(ME</a:t>
            </a:r>
            <a:r>
              <a:rPr lang="ro-RO" sz="1400" dirty="0">
                <a:solidFill>
                  <a:schemeClr val="bg2">
                    <a:lumMod val="25000"/>
                  </a:schemeClr>
                </a:solidFill>
                <a:latin typeface="Trebuchet MS" panose="020B0603020202020204" pitchFamily="34" charset="0"/>
                <a:cs typeface="Arial" panose="020B0604020202020204" pitchFamily="34" charset="0"/>
              </a:rPr>
              <a:t>d</a:t>
            </a:r>
            <a:r>
              <a:rPr lang="fr-FR" sz="1400" dirty="0">
                <a:solidFill>
                  <a:schemeClr val="bg2">
                    <a:lumMod val="25000"/>
                  </a:schemeClr>
                </a:solidFill>
                <a:latin typeface="Trebuchet MS" panose="020B0603020202020204" pitchFamily="34" charset="0"/>
                <a:cs typeface="Arial" panose="020B0604020202020204" pitchFamily="34" charset="0"/>
              </a:rPr>
              <a:t>, </a:t>
            </a:r>
            <a:r>
              <a:rPr lang="ro-RO" sz="1400" dirty="0">
                <a:solidFill>
                  <a:schemeClr val="bg2">
                    <a:lumMod val="25000"/>
                  </a:schemeClr>
                </a:solidFill>
                <a:latin typeface="Trebuchet MS" panose="020B0603020202020204" pitchFamily="34" charset="0"/>
                <a:cs typeface="Arial" panose="020B0604020202020204" pitchFamily="34" charset="0"/>
              </a:rPr>
              <a:t>ISJ</a:t>
            </a:r>
            <a:r>
              <a:rPr lang="fr-FR" sz="1400" dirty="0">
                <a:solidFill>
                  <a:schemeClr val="bg2">
                    <a:lumMod val="25000"/>
                  </a:schemeClr>
                </a:solidFill>
                <a:latin typeface="Trebuchet MS" panose="020B0603020202020204" pitchFamily="34" charset="0"/>
                <a:cs typeface="Arial" panose="020B0604020202020204" pitchFamily="34" charset="0"/>
              </a:rPr>
              <a:t>-</a:t>
            </a:r>
            <a:r>
              <a:rPr lang="fr-FR" sz="1400" dirty="0" err="1">
                <a:solidFill>
                  <a:schemeClr val="bg2">
                    <a:lumMod val="25000"/>
                  </a:schemeClr>
                </a:solidFill>
                <a:latin typeface="Trebuchet MS" panose="020B0603020202020204" pitchFamily="34" charset="0"/>
                <a:cs typeface="Arial" panose="020B0604020202020204" pitchFamily="34" charset="0"/>
              </a:rPr>
              <a:t>uri</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grădiniţe</a:t>
            </a:r>
            <a:r>
              <a:rPr lang="fr-FR" sz="1400" dirty="0">
                <a:solidFill>
                  <a:schemeClr val="bg2">
                    <a:lumMod val="25000"/>
                  </a:schemeClr>
                </a:solidFill>
                <a:latin typeface="Trebuchet MS" panose="020B0603020202020204" pitchFamily="34" charset="0"/>
                <a:cs typeface="Arial" panose="020B0604020202020204" pitchFamily="34" charset="0"/>
              </a:rPr>
              <a:t>, </a:t>
            </a:r>
            <a:r>
              <a:rPr lang="fr-FR" sz="1400" dirty="0" err="1">
                <a:solidFill>
                  <a:schemeClr val="bg2">
                    <a:lumMod val="25000"/>
                  </a:schemeClr>
                </a:solidFill>
                <a:latin typeface="Trebuchet MS" panose="020B0603020202020204" pitchFamily="34" charset="0"/>
                <a:cs typeface="Arial" panose="020B0604020202020204" pitchFamily="34" charset="0"/>
              </a:rPr>
              <a:t>comunităţi</a:t>
            </a:r>
            <a:r>
              <a:rPr lang="fr-FR" sz="1400" dirty="0">
                <a:solidFill>
                  <a:schemeClr val="bg2">
                    <a:lumMod val="25000"/>
                  </a:schemeClr>
                </a:solidFill>
                <a:latin typeface="Trebuchet MS" panose="020B0603020202020204" pitchFamily="34" charset="0"/>
                <a:cs typeface="Arial" panose="020B0604020202020204" pitchFamily="34" charset="0"/>
              </a:rPr>
              <a:t> locale);</a:t>
            </a:r>
            <a:endParaRPr lang="ro-RO" sz="1400" dirty="0">
              <a:solidFill>
                <a:schemeClr val="bg2">
                  <a:lumMod val="25000"/>
                </a:schemeClr>
              </a:solidFill>
              <a:latin typeface="Trebuchet MS" panose="020B0603020202020204" pitchFamily="34" charset="0"/>
              <a:cs typeface="Arial" panose="020B0604020202020204" pitchFamily="34" charset="0"/>
            </a:endParaRPr>
          </a:p>
          <a:p>
            <a:endParaRPr lang="ro-RO" sz="1400" dirty="0">
              <a:solidFill>
                <a:schemeClr val="bg2">
                  <a:lumMod val="25000"/>
                </a:schemeClr>
              </a:solidFill>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Ø"/>
            </a:pPr>
            <a:r>
              <a:rPr lang="ro-RO" sz="1400" dirty="0">
                <a:solidFill>
                  <a:schemeClr val="bg2">
                    <a:lumMod val="25000"/>
                  </a:schemeClr>
                </a:solidFill>
                <a:latin typeface="Trebuchet MS" panose="020B0603020202020204" pitchFamily="34" charset="0"/>
                <a:cs typeface="Arial" panose="020B0604020202020204" pitchFamily="34" charset="0"/>
              </a:rPr>
              <a:t>Proiect educațional </a:t>
            </a:r>
            <a:r>
              <a:rPr lang="ro-RO" sz="1400" b="1" i="1" dirty="0">
                <a:solidFill>
                  <a:srgbClr val="C00000"/>
                </a:solidFill>
                <a:latin typeface="Trebuchet MS" panose="020B0603020202020204" pitchFamily="34" charset="0"/>
                <a:cs typeface="Arial" panose="020B0604020202020204" pitchFamily="34" charset="0"/>
              </a:rPr>
              <a:t>D</a:t>
            </a:r>
            <a:r>
              <a:rPr lang="fr-FR" sz="1400" b="1" i="1" dirty="0">
                <a:solidFill>
                  <a:srgbClr val="C00000"/>
                </a:solidFill>
                <a:latin typeface="Trebuchet MS" panose="020B0603020202020204" pitchFamily="34" charset="0"/>
                <a:cs typeface="Arial" panose="020B0604020202020204" pitchFamily="34" charset="0"/>
              </a:rPr>
              <a:t>e la </a:t>
            </a:r>
            <a:r>
              <a:rPr lang="fr-FR" sz="1400" b="1" i="1" dirty="0" err="1">
                <a:solidFill>
                  <a:srgbClr val="C00000"/>
                </a:solidFill>
                <a:latin typeface="Trebuchet MS" panose="020B0603020202020204" pitchFamily="34" charset="0"/>
                <a:cs typeface="Arial" panose="020B0604020202020204" pitchFamily="34" charset="0"/>
              </a:rPr>
              <a:t>joc</a:t>
            </a:r>
            <a:r>
              <a:rPr lang="fr-FR" sz="1400" b="1" i="1" dirty="0">
                <a:solidFill>
                  <a:srgbClr val="C00000"/>
                </a:solidFill>
                <a:latin typeface="Trebuchet MS" panose="020B0603020202020204" pitchFamily="34" charset="0"/>
                <a:cs typeface="Arial" panose="020B0604020202020204" pitchFamily="34" charset="0"/>
              </a:rPr>
              <a:t> la </a:t>
            </a:r>
            <a:r>
              <a:rPr lang="fr-FR" sz="1400" b="1" i="1" dirty="0" err="1">
                <a:solidFill>
                  <a:srgbClr val="C00000"/>
                </a:solidFill>
                <a:latin typeface="Trebuchet MS" panose="020B0603020202020204" pitchFamily="34" charset="0"/>
                <a:cs typeface="Arial" panose="020B0604020202020204" pitchFamily="34" charset="0"/>
              </a:rPr>
              <a:t>educație</a:t>
            </a:r>
            <a:r>
              <a:rPr lang="fr-FR" sz="1400" b="1" i="1" dirty="0">
                <a:solidFill>
                  <a:srgbClr val="C00000"/>
                </a:solidFill>
                <a:latin typeface="Trebuchet MS" panose="020B0603020202020204" pitchFamily="34" charset="0"/>
                <a:cs typeface="Arial" panose="020B0604020202020204" pitchFamily="34" charset="0"/>
              </a:rPr>
              <a:t> </a:t>
            </a:r>
            <a:r>
              <a:rPr lang="fr-FR" sz="1400" b="1" i="1" dirty="0" err="1">
                <a:solidFill>
                  <a:srgbClr val="C00000"/>
                </a:solidFill>
                <a:latin typeface="Trebuchet MS" panose="020B0603020202020204" pitchFamily="34" charset="0"/>
                <a:cs typeface="Arial" panose="020B0604020202020204" pitchFamily="34" charset="0"/>
              </a:rPr>
              <a:t>financiară</a:t>
            </a:r>
            <a:r>
              <a:rPr lang="fr-FR" sz="1400" dirty="0">
                <a:solidFill>
                  <a:srgbClr val="C00000"/>
                </a:solidFill>
                <a:latin typeface="Trebuchet MS" panose="020B0603020202020204" pitchFamily="34" charset="0"/>
                <a:cs typeface="Arial" panose="020B0604020202020204" pitchFamily="34" charset="0"/>
              </a:rPr>
              <a:t> </a:t>
            </a:r>
            <a:r>
              <a:rPr lang="fr-FR" sz="1400" dirty="0">
                <a:solidFill>
                  <a:schemeClr val="bg2">
                    <a:lumMod val="25000"/>
                  </a:schemeClr>
                </a:solidFill>
                <a:latin typeface="Trebuchet MS" panose="020B0603020202020204" pitchFamily="34" charset="0"/>
                <a:cs typeface="Arial" panose="020B0604020202020204" pitchFamily="34" charset="0"/>
              </a:rPr>
              <a:t>(ME</a:t>
            </a:r>
            <a:r>
              <a:rPr lang="ro-RO" sz="1400" dirty="0">
                <a:solidFill>
                  <a:schemeClr val="bg2">
                    <a:lumMod val="25000"/>
                  </a:schemeClr>
                </a:solidFill>
                <a:latin typeface="Trebuchet MS" panose="020B0603020202020204" pitchFamily="34" charset="0"/>
                <a:cs typeface="Arial" panose="020B0604020202020204" pitchFamily="34" charset="0"/>
              </a:rPr>
              <a:t>d</a:t>
            </a:r>
            <a:r>
              <a:rPr lang="fr-FR" sz="1400" dirty="0">
                <a:solidFill>
                  <a:schemeClr val="bg2">
                    <a:lumMod val="25000"/>
                  </a:schemeClr>
                </a:solidFill>
                <a:latin typeface="Trebuchet MS" panose="020B0603020202020204" pitchFamily="34" charset="0"/>
                <a:cs typeface="Arial" panose="020B0604020202020204" pitchFamily="34" charset="0"/>
              </a:rPr>
              <a:t>, BCR, APPE, </a:t>
            </a:r>
            <a:r>
              <a:rPr lang="ro-RO" sz="1400" dirty="0">
                <a:solidFill>
                  <a:schemeClr val="bg2">
                    <a:lumMod val="25000"/>
                  </a:schemeClr>
                </a:solidFill>
                <a:latin typeface="Trebuchet MS" panose="020B0603020202020204" pitchFamily="34" charset="0"/>
                <a:cs typeface="Arial" panose="020B0604020202020204" pitchFamily="34" charset="0"/>
              </a:rPr>
              <a:t>I</a:t>
            </a:r>
            <a:r>
              <a:rPr lang="fr-FR" sz="1400" dirty="0" err="1">
                <a:solidFill>
                  <a:schemeClr val="bg2">
                    <a:lumMod val="25000"/>
                  </a:schemeClr>
                </a:solidFill>
                <a:latin typeface="Trebuchet MS" panose="020B0603020202020204" pitchFamily="34" charset="0"/>
                <a:cs typeface="Arial" panose="020B0604020202020204" pitchFamily="34" charset="0"/>
              </a:rPr>
              <a:t>nfomedia</a:t>
            </a:r>
            <a:r>
              <a:rPr lang="fr-FR" sz="1400" dirty="0">
                <a:solidFill>
                  <a:schemeClr val="bg2">
                    <a:lumMod val="25000"/>
                  </a:schemeClr>
                </a:solidFill>
                <a:latin typeface="Trebuchet MS" panose="020B0603020202020204" pitchFamily="34" charset="0"/>
                <a:cs typeface="Arial" panose="020B0604020202020204" pitchFamily="34" charset="0"/>
              </a:rPr>
              <a:t> </a:t>
            </a:r>
            <a:r>
              <a:rPr lang="ro-RO" sz="1400" dirty="0">
                <a:solidFill>
                  <a:schemeClr val="bg2">
                    <a:lumMod val="25000"/>
                  </a:schemeClr>
                </a:solidFill>
                <a:latin typeface="Trebuchet MS" panose="020B0603020202020204" pitchFamily="34" charset="0"/>
                <a:cs typeface="Arial" panose="020B0604020202020204" pitchFamily="34" charset="0"/>
              </a:rPr>
              <a:t>P</a:t>
            </a:r>
            <a:r>
              <a:rPr lang="fr-FR" sz="1400" dirty="0" err="1">
                <a:solidFill>
                  <a:schemeClr val="bg2">
                    <a:lumMod val="25000"/>
                  </a:schemeClr>
                </a:solidFill>
                <a:latin typeface="Trebuchet MS" panose="020B0603020202020204" pitchFamily="34" charset="0"/>
                <a:cs typeface="Arial" panose="020B0604020202020204" pitchFamily="34" charset="0"/>
              </a:rPr>
              <a:t>ro</a:t>
            </a:r>
            <a:r>
              <a:rPr lang="fr-FR" sz="1400" dirty="0">
                <a:solidFill>
                  <a:schemeClr val="bg2">
                    <a:lumMod val="25000"/>
                  </a:schemeClr>
                </a:solidFill>
                <a:latin typeface="Trebuchet MS" panose="020B0603020202020204" pitchFamily="34" charset="0"/>
                <a:cs typeface="Arial" panose="020B0604020202020204" pitchFamily="34" charset="0"/>
              </a:rPr>
              <a:t>,</a:t>
            </a:r>
            <a:r>
              <a:rPr lang="ro-RO" sz="1400" dirty="0">
                <a:solidFill>
                  <a:schemeClr val="bg2">
                    <a:lumMod val="25000"/>
                  </a:schemeClr>
                </a:solidFill>
                <a:latin typeface="Trebuchet MS" panose="020B0603020202020204" pitchFamily="34" charset="0"/>
                <a:cs typeface="Arial" panose="020B0604020202020204" pitchFamily="34" charset="0"/>
              </a:rPr>
              <a:t> ISJ</a:t>
            </a:r>
            <a:r>
              <a:rPr lang="fr-FR" sz="1400" dirty="0">
                <a:solidFill>
                  <a:schemeClr val="bg2">
                    <a:lumMod val="25000"/>
                  </a:schemeClr>
                </a:solidFill>
                <a:latin typeface="Trebuchet MS" panose="020B0603020202020204" pitchFamily="34" charset="0"/>
                <a:cs typeface="Arial" panose="020B0604020202020204" pitchFamily="34" charset="0"/>
              </a:rPr>
              <a:t>-</a:t>
            </a:r>
            <a:r>
              <a:rPr lang="fr-FR" sz="1400" dirty="0" err="1">
                <a:solidFill>
                  <a:schemeClr val="bg2">
                    <a:lumMod val="25000"/>
                  </a:schemeClr>
                </a:solidFill>
                <a:latin typeface="Trebuchet MS" panose="020B0603020202020204" pitchFamily="34" charset="0"/>
                <a:cs typeface="Arial" panose="020B0604020202020204" pitchFamily="34" charset="0"/>
              </a:rPr>
              <a:t>uri</a:t>
            </a:r>
            <a:r>
              <a:rPr lang="fr-FR" sz="1400" dirty="0">
                <a:solidFill>
                  <a:schemeClr val="bg2">
                    <a:lumMod val="25000"/>
                  </a:schemeClr>
                </a:solidFill>
                <a:latin typeface="Trebuchet MS" panose="020B0603020202020204" pitchFamily="34" charset="0"/>
                <a:cs typeface="Arial" panose="020B0604020202020204" pitchFamily="34" charset="0"/>
              </a:rPr>
              <a:t>)</a:t>
            </a:r>
            <a:r>
              <a:rPr lang="ro-RO" sz="1400" dirty="0">
                <a:solidFill>
                  <a:schemeClr val="bg2">
                    <a:lumMod val="25000"/>
                  </a:schemeClr>
                </a:solidFill>
                <a:latin typeface="Trebuchet MS" panose="020B0603020202020204" pitchFamily="34" charset="0"/>
                <a:cs typeface="Arial" panose="020B0604020202020204" pitchFamily="34" charset="0"/>
              </a:rPr>
              <a:t>.</a:t>
            </a:r>
          </a:p>
          <a:p>
            <a:pPr marL="285750" indent="-285750" algn="just">
              <a:buFont typeface="Wingdings" panose="05000000000000000000" pitchFamily="2" charset="2"/>
              <a:buChar char="Ø"/>
            </a:pPr>
            <a:endParaRPr lang="ro-RO" sz="1400" dirty="0">
              <a:solidFill>
                <a:schemeClr val="bg2">
                  <a:lumMod val="25000"/>
                </a:schemeClr>
              </a:solidFill>
              <a:latin typeface="Trebuchet MS" panose="020B0603020202020204" pitchFamily="34" charset="0"/>
              <a:cs typeface="Arial" panose="020B0604020202020204" pitchFamily="34" charset="0"/>
            </a:endParaRPr>
          </a:p>
          <a:p>
            <a:pPr marL="285750" indent="-285750" algn="just">
              <a:lnSpc>
                <a:spcPct val="80000"/>
              </a:lnSpc>
              <a:buFont typeface="Wingdings" panose="05000000000000000000" pitchFamily="2" charset="2"/>
              <a:buChar char="Ø"/>
            </a:pPr>
            <a:endParaRPr lang="ro-RO" sz="1400" dirty="0">
              <a:solidFill>
                <a:schemeClr val="bg2">
                  <a:lumMod val="25000"/>
                </a:schemeClr>
              </a:solidFill>
              <a:latin typeface="Trebuchet MS" panose="020B0603020202020204" pitchFamily="34" charset="0"/>
              <a:cs typeface="Arial" panose="020B0604020202020204" pitchFamily="34" charset="0"/>
            </a:endParaRPr>
          </a:p>
          <a:p>
            <a:pPr algn="just"/>
            <a:endParaRPr lang="ro-RO" sz="1400" dirty="0">
              <a:solidFill>
                <a:schemeClr val="bg2">
                  <a:lumMod val="25000"/>
                </a:schemeClr>
              </a:solidFill>
              <a:latin typeface="Trebuchet MS" panose="020B0603020202020204" pitchFamily="34" charset="0"/>
              <a:cs typeface="Arial" panose="020B0604020202020204" pitchFamily="34" charset="0"/>
            </a:endParaRPr>
          </a:p>
          <a:p>
            <a:endParaRPr lang="ro-RO" b="1" dirty="0">
              <a:solidFill>
                <a:schemeClr val="bg2">
                  <a:lumMod val="25000"/>
                </a:schemeClr>
              </a:solidFill>
              <a:latin typeface="Trebuchet MS" panose="020B0603020202020204" pitchFamily="34" charset="0"/>
            </a:endParaRPr>
          </a:p>
          <a:p>
            <a:pPr marL="285750" indent="-285750">
              <a:buFont typeface="Wingdings" panose="05000000000000000000" pitchFamily="2" charset="2"/>
              <a:buChar char="Ø"/>
            </a:pPr>
            <a:endParaRPr lang="ro-RO" b="1" dirty="0">
              <a:solidFill>
                <a:schemeClr val="bg2">
                  <a:lumMod val="25000"/>
                </a:schemeClr>
              </a:solidFill>
              <a:latin typeface="Trebuchet MS" panose="020B0603020202020204" pitchFamily="34" charset="0"/>
            </a:endParaRPr>
          </a:p>
          <a:p>
            <a:pPr algn="ctr"/>
            <a:endParaRPr lang="ro-RO" b="1" dirty="0">
              <a:solidFill>
                <a:schemeClr val="tx1"/>
              </a:solidFill>
              <a:latin typeface="Trebuchet MS" panose="020B0603020202020204" pitchFamily="34" charset="0"/>
            </a:endParaRPr>
          </a:p>
          <a:p>
            <a:pPr algn="ctr"/>
            <a:endParaRPr lang="ro-RO" b="1" dirty="0">
              <a:solidFill>
                <a:schemeClr val="tx1"/>
              </a:solidFill>
              <a:latin typeface="Trebuchet MS" panose="020B0603020202020204" pitchFamily="34" charset="0"/>
            </a:endParaRPr>
          </a:p>
          <a:p>
            <a:pPr algn="ctr"/>
            <a:endParaRPr lang="ro-RO" b="1" dirty="0">
              <a:solidFill>
                <a:schemeClr val="tx1"/>
              </a:solidFill>
              <a:latin typeface="Trebuchet MS" panose="020B0603020202020204" pitchFamily="34" charset="0"/>
            </a:endParaRPr>
          </a:p>
          <a:p>
            <a:pPr marL="285750" indent="-285750" algn="just">
              <a:buFont typeface="Wingdings" panose="05000000000000000000" pitchFamily="2" charset="2"/>
              <a:buChar char="Ø"/>
            </a:pPr>
            <a:endParaRPr lang="en-US"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89599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92696"/>
            <a:ext cx="8856984" cy="5328592"/>
          </a:xfrm>
          <a:prstGeom prst="rect">
            <a:avLst/>
          </a:prstGeom>
          <a:solidFill>
            <a:schemeClr val="tx2">
              <a:lumMod val="20000"/>
              <a:lumOff val="80000"/>
            </a:schemeClr>
          </a:solidFill>
        </p:spPr>
        <p:txBody>
          <a:bodyPr wrap="square" rtlCol="0">
            <a:spAutoFit/>
          </a:bodyPr>
          <a:lstStyle/>
          <a:p>
            <a:endParaRPr lang="ro-RO" dirty="0"/>
          </a:p>
        </p:txBody>
      </p:sp>
      <p:graphicFrame>
        <p:nvGraphicFramePr>
          <p:cNvPr id="3" name="Table 2"/>
          <p:cNvGraphicFramePr>
            <a:graphicFrameLocks noGrp="1"/>
          </p:cNvGraphicFramePr>
          <p:nvPr>
            <p:extLst>
              <p:ext uri="{D42A27DB-BD31-4B8C-83A1-F6EECF244321}">
                <p14:modId xmlns:p14="http://schemas.microsoft.com/office/powerpoint/2010/main" val="2994261145"/>
              </p:ext>
            </p:extLst>
          </p:nvPr>
        </p:nvGraphicFramePr>
        <p:xfrm>
          <a:off x="0" y="0"/>
          <a:ext cx="9252520" cy="6788696"/>
        </p:xfrm>
        <a:graphic>
          <a:graphicData uri="http://schemas.openxmlformats.org/drawingml/2006/table">
            <a:tbl>
              <a:tblPr firstRow="1" bandRow="1">
                <a:tableStyleId>{5C22544A-7EE6-4342-B048-85BDC9FD1C3A}</a:tableStyleId>
              </a:tblPr>
              <a:tblGrid>
                <a:gridCol w="5264364">
                  <a:extLst>
                    <a:ext uri="{9D8B030D-6E8A-4147-A177-3AD203B41FA5}">
                      <a16:colId xmlns:a16="http://schemas.microsoft.com/office/drawing/2014/main" xmlns="" val="20000"/>
                    </a:ext>
                  </a:extLst>
                </a:gridCol>
                <a:gridCol w="2620004">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tblGrid>
              <a:tr h="916474">
                <a:tc>
                  <a:txBody>
                    <a:bodyPr/>
                    <a:lstStyle/>
                    <a:p>
                      <a:pPr algn="ctr"/>
                      <a:r>
                        <a:rPr lang="ro-RO" sz="1600" dirty="0">
                          <a:latin typeface="Trebuchet MS" panose="020B0603020202020204" pitchFamily="34" charset="0"/>
                        </a:rPr>
                        <a:t>EPV</a:t>
                      </a:r>
                      <a:endParaRPr lang="ro-RO" sz="1600" b="0" dirty="0">
                        <a:latin typeface="Trebuchet MS" panose="020B0603020202020204" pitchFamily="34" charset="0"/>
                      </a:endParaRPr>
                    </a:p>
                  </a:txBody>
                  <a:tcPr/>
                </a:tc>
                <a:tc>
                  <a:txBody>
                    <a:bodyPr/>
                    <a:lstStyle/>
                    <a:p>
                      <a:pPr algn="ctr"/>
                      <a:r>
                        <a:rPr lang="ro-RO" sz="1600" dirty="0">
                          <a:latin typeface="Trebuchet MS" panose="020B0603020202020204" pitchFamily="34" charset="0"/>
                        </a:rPr>
                        <a:t>GRLI</a:t>
                      </a:r>
                      <a:endParaRPr lang="ro-RO" sz="1600" b="0" dirty="0">
                        <a:latin typeface="Trebuchet MS" panose="020B0603020202020204" pitchFamily="34" charset="0"/>
                      </a:endParaRPr>
                    </a:p>
                  </a:txBody>
                  <a:tcPr/>
                </a:tc>
                <a:tc>
                  <a:txBody>
                    <a:bodyPr/>
                    <a:lstStyle/>
                    <a:p>
                      <a:pPr algn="ctr"/>
                      <a:r>
                        <a:rPr lang="ro-RO" sz="1600" dirty="0">
                          <a:latin typeface="Trebuchet MS" panose="020B0603020202020204" pitchFamily="34" charset="0"/>
                        </a:rPr>
                        <a:t>Reggio Emilia</a:t>
                      </a:r>
                      <a:endParaRPr lang="ro-RO" sz="1600" b="0" dirty="0">
                        <a:latin typeface="Trebuchet MS" panose="020B0603020202020204" pitchFamily="34" charset="0"/>
                      </a:endParaRPr>
                    </a:p>
                  </a:txBody>
                  <a:tcPr/>
                </a:tc>
                <a:extLst>
                  <a:ext uri="{0D108BD9-81ED-4DB2-BD59-A6C34878D82A}">
                    <a16:rowId xmlns:a16="http://schemas.microsoft.com/office/drawing/2014/main" xmlns="" val="10000"/>
                  </a:ext>
                </a:extLst>
              </a:tr>
              <a:tr h="5872222">
                <a:tc>
                  <a:txBody>
                    <a:bodyPr/>
                    <a:lstStyle/>
                    <a:p>
                      <a:pPr marL="285750" indent="-285750" algn="just">
                        <a:buFontTx/>
                        <a:buChar char="-"/>
                      </a:pPr>
                      <a:r>
                        <a:rPr lang="ro-RO" sz="12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Au fost desfășurate sesiuni de comunicări și referate pe tema Educația pentru valori, concursuri județene de creativitate didactică pe tema </a:t>
                      </a:r>
                      <a:r>
                        <a:rPr lang="ro-RO" sz="1200" b="0" i="0" u="sng" kern="1200" dirty="0" err="1">
                          <a:solidFill>
                            <a:schemeClr val="dk1"/>
                          </a:solidFill>
                          <a:effectLst/>
                          <a:latin typeface="Times New Roman" panose="02020603050405020304" pitchFamily="18" charset="0"/>
                          <a:ea typeface="+mn-ea"/>
                          <a:cs typeface="Times New Roman" panose="02020603050405020304" pitchFamily="18" charset="0"/>
                          <a:hlinkClick r:id="rId2"/>
                        </a:rPr>
                        <a:t>EPV.La</a:t>
                      </a:r>
                      <a:r>
                        <a:rPr lang="ro-RO" sz="12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nivelul unităților de învățământ s-au desfășurat următoarele activități:</a:t>
                      </a:r>
                    </a:p>
                    <a:p>
                      <a:pPr marL="285750" indent="-285750" algn="just">
                        <a:buFontTx/>
                        <a:buChar char="-"/>
                      </a:pPr>
                      <a:r>
                        <a:rPr lang="ro-RO" sz="12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-promovarea proiectului în rândul angajaților (personal nedidactic și didactic auxiliar, personal medical) și al părinților;</a:t>
                      </a:r>
                    </a:p>
                    <a:p>
                      <a:pPr marL="285750" indent="-285750" algn="just">
                        <a:buFontTx/>
                        <a:buChar char="-"/>
                      </a:pPr>
                      <a:r>
                        <a:rPr lang="ro-RO" sz="12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-promovarea programului EPV în comunitate;</a:t>
                      </a:r>
                    </a:p>
                    <a:p>
                      <a:pPr marL="285750" indent="-285750" algn="just">
                        <a:buFontTx/>
                        <a:buChar char="-"/>
                      </a:pPr>
                      <a:r>
                        <a:rPr lang="ro-RO" sz="12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-identificarea unor parteneri; încheierea parteneriatelor cu reprezentanți ai unor instituții de cultură, administrative, ONG-uri, asociațiile de părinți care pot contribui la educarea copiilor din perspectiva educației pentru valori; </a:t>
                      </a:r>
                    </a:p>
                    <a:p>
                      <a:pPr marL="285750" indent="-285750" algn="just">
                        <a:buFontTx/>
                        <a:buChar char="-"/>
                      </a:pPr>
                      <a:r>
                        <a:rPr lang="ro-RO" sz="12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-realizarea afișajelor în sălile de grupă, pe holuri, la aviziere sau pe panouri (regulile grupei, tabela responsabilităților, gazeta „Info” etc.);</a:t>
                      </a:r>
                    </a:p>
                    <a:p>
                      <a:pPr marL="285750" indent="-285750" algn="just">
                        <a:buFontTx/>
                        <a:buChar char="-"/>
                      </a:pPr>
                      <a:r>
                        <a:rPr lang="ro-RO" sz="12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-activități curriculare, </a:t>
                      </a:r>
                      <a:r>
                        <a:rPr lang="ro-RO" sz="1200" b="0" i="0" u="none" strike="noStrike" kern="1200" dirty="0" err="1">
                          <a:solidFill>
                            <a:schemeClr val="dk1"/>
                          </a:solidFill>
                          <a:effectLst/>
                          <a:latin typeface="Times New Roman" panose="02020603050405020304" pitchFamily="18" charset="0"/>
                          <a:ea typeface="+mn-ea"/>
                          <a:cs typeface="Times New Roman" panose="02020603050405020304" pitchFamily="18" charset="0"/>
                        </a:rPr>
                        <a:t>extracurriculare</a:t>
                      </a:r>
                      <a:r>
                        <a:rPr lang="ro-RO" sz="12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educative cu copiii. </a:t>
                      </a:r>
                      <a:r>
                        <a:rPr lang="ro-RO" sz="1600" dirty="0"/>
                        <a:t/>
                      </a:r>
                      <a:br>
                        <a:rPr lang="ro-RO" sz="1600" dirty="0"/>
                      </a:br>
                      <a:r>
                        <a:rPr lang="ro-RO" sz="1200" b="0" i="0" kern="1200" dirty="0">
                          <a:solidFill>
                            <a:schemeClr val="dk1"/>
                          </a:solidFill>
                          <a:effectLst/>
                          <a:latin typeface="Times New Roman" panose="02020603050405020304" pitchFamily="18" charset="0"/>
                          <a:ea typeface="+mn-ea"/>
                          <a:cs typeface="Times New Roman" panose="02020603050405020304" pitchFamily="18" charset="0"/>
                        </a:rPr>
                        <a:t>A fost organizat un curs internațional de formare destinat cadrelor didactice (pe teme de educație pentru valori)- ,, Educația pentru valori în învățământul preuniversitar” realizat la </a:t>
                      </a:r>
                      <a:r>
                        <a:rPr lang="ro-RO" sz="1200" b="0" i="0" kern="1200" dirty="0" err="1">
                          <a:solidFill>
                            <a:schemeClr val="dk1"/>
                          </a:solidFill>
                          <a:effectLst/>
                          <a:latin typeface="Times New Roman" panose="02020603050405020304" pitchFamily="18" charset="0"/>
                          <a:ea typeface="+mn-ea"/>
                          <a:cs typeface="Times New Roman" panose="02020603050405020304" pitchFamily="18" charset="0"/>
                        </a:rPr>
                        <a:t>Istambul</a:t>
                      </a:r>
                      <a:r>
                        <a:rPr lang="ro-RO" sz="1200" b="0" i="0" kern="1200" dirty="0">
                          <a:solidFill>
                            <a:schemeClr val="dk1"/>
                          </a:solidFill>
                          <a:effectLst/>
                          <a:latin typeface="Times New Roman" panose="02020603050405020304" pitchFamily="18" charset="0"/>
                          <a:ea typeface="+mn-ea"/>
                          <a:cs typeface="Times New Roman" panose="02020603050405020304" pitchFamily="18" charset="0"/>
                        </a:rPr>
                        <a:t>, Turcia, în colaborare cu CJRAE Vaslui, Asociația Interculturală Româno-elenă ,,Dacia” și Asociația Educatoarea în slujba copilului din Râmnicu-Vâlcea. Valorificarea rezultatelor obținute de cadrele didactice pe parcursul anului școlar prin activități la grupă și în cadrul cercurilor pedagogice, sesiunilor de comunicări și referate, schimburilor de experiență și altor activități metodice s-a </a:t>
                      </a:r>
                      <a:r>
                        <a:rPr lang="ro-RO" sz="1200" b="0" i="0" kern="1200" dirty="0" err="1">
                          <a:solidFill>
                            <a:schemeClr val="dk1"/>
                          </a:solidFill>
                          <a:effectLst/>
                          <a:latin typeface="Times New Roman" panose="02020603050405020304" pitchFamily="18" charset="0"/>
                          <a:ea typeface="+mn-ea"/>
                          <a:cs typeface="Times New Roman" panose="02020603050405020304" pitchFamily="18" charset="0"/>
                        </a:rPr>
                        <a:t>facut</a:t>
                      </a:r>
                      <a:r>
                        <a:rPr lang="ro-RO" sz="1200" b="0" i="0" kern="1200" dirty="0">
                          <a:solidFill>
                            <a:schemeClr val="dk1"/>
                          </a:solidFill>
                          <a:effectLst/>
                          <a:latin typeface="Times New Roman" panose="02020603050405020304" pitchFamily="18" charset="0"/>
                          <a:ea typeface="+mn-ea"/>
                          <a:cs typeface="Times New Roman" panose="02020603050405020304" pitchFamily="18" charset="0"/>
                        </a:rPr>
                        <a:t> prin editarea unei lucrări cu ISBN 978973 0 38187 0 EDIȚIE CD ROM, 2023 cu titlul ,,Educația pentru valori în învățământul preuniversitar” care cuprinde experiențe de învățare și referate pe tema educației pentru valori a cadrelor didactice din județ și din țară.</a:t>
                      </a:r>
                      <a:endParaRPr lang="ro-RO" sz="1200" baseline="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285750" indent="-285750">
                        <a:buFontTx/>
                        <a:buChar char="-"/>
                      </a:pPr>
                      <a:r>
                        <a:rPr lang="ro-RO" sz="1600" dirty="0">
                          <a:solidFill>
                            <a:srgbClr val="C00000"/>
                          </a:solidFill>
                        </a:rPr>
                        <a:t>26</a:t>
                      </a:r>
                      <a:r>
                        <a:rPr lang="ro-RO" sz="1600" baseline="0" dirty="0">
                          <a:solidFill>
                            <a:srgbClr val="C00000"/>
                          </a:solidFill>
                        </a:rPr>
                        <a:t> </a:t>
                      </a:r>
                      <a:r>
                        <a:rPr lang="ro-RO" sz="1600" dirty="0"/>
                        <a:t> </a:t>
                      </a:r>
                      <a:r>
                        <a:rPr lang="ro-RO" sz="1600" dirty="0">
                          <a:solidFill>
                            <a:schemeClr val="tx2"/>
                          </a:solidFill>
                        </a:rPr>
                        <a:t>unități;</a:t>
                      </a:r>
                    </a:p>
                    <a:p>
                      <a:pPr marL="285750" indent="-285750">
                        <a:buFontTx/>
                        <a:buChar char="-"/>
                      </a:pPr>
                      <a:r>
                        <a:rPr lang="ro-RO" sz="1600" dirty="0">
                          <a:solidFill>
                            <a:srgbClr val="C00000"/>
                          </a:solidFill>
                        </a:rPr>
                        <a:t>2500 </a:t>
                      </a:r>
                      <a:r>
                        <a:rPr lang="ro-RO" sz="1600" dirty="0">
                          <a:solidFill>
                            <a:schemeClr val="tx2"/>
                          </a:solidFill>
                        </a:rPr>
                        <a:t>copii;</a:t>
                      </a:r>
                    </a:p>
                    <a:p>
                      <a:pPr marL="285750" indent="-285750">
                        <a:buFontTx/>
                        <a:buChar char="-"/>
                      </a:pPr>
                      <a:r>
                        <a:rPr lang="ro-RO" sz="1600" dirty="0">
                          <a:solidFill>
                            <a:srgbClr val="C00000"/>
                          </a:solidFill>
                        </a:rPr>
                        <a:t>205 </a:t>
                      </a:r>
                      <a:r>
                        <a:rPr lang="ro-RO" sz="1600" dirty="0">
                          <a:solidFill>
                            <a:schemeClr val="tx2"/>
                          </a:solidFill>
                        </a:rPr>
                        <a:t>cadre didactice</a:t>
                      </a:r>
                      <a:r>
                        <a:rPr lang="ro-RO" sz="1600" baseline="0" dirty="0">
                          <a:solidFill>
                            <a:schemeClr val="tx2"/>
                          </a:solidFill>
                        </a:rPr>
                        <a:t> </a:t>
                      </a:r>
                      <a:r>
                        <a:rPr lang="ro-RO" sz="1600" dirty="0">
                          <a:solidFill>
                            <a:schemeClr val="tx2"/>
                          </a:solidFill>
                        </a:rPr>
                        <a:t>implicate;</a:t>
                      </a:r>
                    </a:p>
                    <a:p>
                      <a:pPr marL="285750" indent="-285750">
                        <a:buFontTx/>
                        <a:buChar char="-"/>
                      </a:pPr>
                      <a:r>
                        <a:rPr lang="ro-RO" sz="1600" dirty="0">
                          <a:solidFill>
                            <a:schemeClr val="tx2"/>
                          </a:solidFill>
                        </a:rPr>
                        <a:t>vizibilitate pe </a:t>
                      </a:r>
                      <a:r>
                        <a:rPr lang="ro-RO" sz="1600" dirty="0" err="1">
                          <a:solidFill>
                            <a:schemeClr val="tx2"/>
                          </a:solidFill>
                        </a:rPr>
                        <a:t>pag.FB</a:t>
                      </a:r>
                      <a:r>
                        <a:rPr lang="ro-RO" sz="1600" dirty="0">
                          <a:solidFill>
                            <a:schemeClr val="tx2"/>
                          </a:solidFill>
                        </a:rPr>
                        <a:t> a proiectului și pe paginile unit.de</a:t>
                      </a:r>
                      <a:r>
                        <a:rPr lang="ro-RO" sz="1600" baseline="0" dirty="0">
                          <a:solidFill>
                            <a:schemeClr val="tx2"/>
                          </a:solidFill>
                        </a:rPr>
                        <a:t> înv.;</a:t>
                      </a:r>
                    </a:p>
                    <a:p>
                      <a:pPr marL="285750" indent="-285750">
                        <a:buFontTx/>
                        <a:buChar char="-"/>
                      </a:pPr>
                      <a:r>
                        <a:rPr lang="ro-RO" sz="1600" b="0" i="0" kern="1200" dirty="0">
                          <a:solidFill>
                            <a:schemeClr val="tx2"/>
                          </a:solidFill>
                          <a:effectLst/>
                          <a:latin typeface="+mn-lt"/>
                          <a:ea typeface="+mn-ea"/>
                          <a:cs typeface="+mn-cs"/>
                        </a:rPr>
                        <a:t>rezultate: hărți conceptuale,</a:t>
                      </a:r>
                      <a:r>
                        <a:rPr lang="ro-RO" sz="1600" b="0" i="0" kern="1200" baseline="0" dirty="0">
                          <a:solidFill>
                            <a:schemeClr val="tx2"/>
                          </a:solidFill>
                          <a:effectLst/>
                          <a:latin typeface="+mn-lt"/>
                          <a:ea typeface="+mn-ea"/>
                          <a:cs typeface="+mn-cs"/>
                        </a:rPr>
                        <a:t> </a:t>
                      </a:r>
                      <a:r>
                        <a:rPr lang="ro-RO" sz="1600" b="0" i="0" kern="1200" dirty="0">
                          <a:solidFill>
                            <a:schemeClr val="tx2"/>
                          </a:solidFill>
                          <a:effectLst/>
                          <a:latin typeface="+mn-lt"/>
                          <a:ea typeface="+mn-ea"/>
                          <a:cs typeface="+mn-cs"/>
                        </a:rPr>
                        <a:t>spații interioare/exterioare, kit-uri tematice, materiale de prezentare,</a:t>
                      </a:r>
                      <a:r>
                        <a:rPr lang="ro-RO" sz="1600" b="0" i="0" kern="1200" baseline="0" dirty="0">
                          <a:solidFill>
                            <a:schemeClr val="tx2"/>
                          </a:solidFill>
                          <a:effectLst/>
                          <a:latin typeface="+mn-lt"/>
                          <a:ea typeface="+mn-ea"/>
                          <a:cs typeface="+mn-cs"/>
                        </a:rPr>
                        <a:t> </a:t>
                      </a:r>
                      <a:r>
                        <a:rPr lang="ro-RO" sz="1600" b="0" i="0" kern="1200" dirty="0">
                          <a:solidFill>
                            <a:schemeClr val="tx2"/>
                          </a:solidFill>
                          <a:effectLst/>
                          <a:latin typeface="+mn-lt"/>
                          <a:ea typeface="+mn-ea"/>
                          <a:cs typeface="+mn-cs"/>
                        </a:rPr>
                        <a:t>logo-uri grădinițe etc.</a:t>
                      </a:r>
                      <a:endParaRPr lang="ro-RO" sz="1600" dirty="0">
                        <a:solidFill>
                          <a:schemeClr val="tx2"/>
                        </a:solidFill>
                      </a:endParaRPr>
                    </a:p>
                  </a:txBody>
                  <a:tcPr/>
                </a:tc>
                <a:tc>
                  <a:txBody>
                    <a:bodyPr/>
                    <a:lstStyle/>
                    <a:p>
                      <a:pPr marL="285750" indent="-285750" algn="just">
                        <a:buFontTx/>
                        <a:buChar char="-"/>
                      </a:pPr>
                      <a:r>
                        <a:rPr lang="ro-RO" sz="1600" dirty="0">
                          <a:solidFill>
                            <a:srgbClr val="C00000"/>
                          </a:solidFill>
                        </a:rPr>
                        <a:t>1</a:t>
                      </a:r>
                      <a:r>
                        <a:rPr lang="ro-RO" sz="1600" dirty="0">
                          <a:solidFill>
                            <a:schemeClr val="tx2"/>
                          </a:solidFill>
                        </a:rPr>
                        <a:t> grupă;  de 24 copii;</a:t>
                      </a:r>
                    </a:p>
                    <a:p>
                      <a:pPr marL="285750" indent="-285750" algn="just">
                        <a:buFontTx/>
                        <a:buChar char="-"/>
                      </a:pPr>
                      <a:r>
                        <a:rPr lang="ro-RO" sz="1600" dirty="0">
                          <a:solidFill>
                            <a:srgbClr val="C00000"/>
                          </a:solidFill>
                        </a:rPr>
                        <a:t>2</a:t>
                      </a:r>
                      <a:r>
                        <a:rPr lang="ro-RO" sz="1600" dirty="0">
                          <a:solidFill>
                            <a:schemeClr val="tx2"/>
                          </a:solidFill>
                        </a:rPr>
                        <a:t> cadre didactice</a:t>
                      </a:r>
                      <a:r>
                        <a:rPr lang="ro-RO" sz="1600" baseline="0" dirty="0">
                          <a:solidFill>
                            <a:schemeClr val="tx2"/>
                          </a:solidFill>
                        </a:rPr>
                        <a:t> </a:t>
                      </a:r>
                      <a:r>
                        <a:rPr lang="ro-RO" sz="1600" dirty="0">
                          <a:solidFill>
                            <a:schemeClr val="tx2"/>
                          </a:solidFill>
                        </a:rPr>
                        <a:t>implicate; </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2335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77200"/>
            <a:ext cx="7920880" cy="6564168"/>
          </a:xfrm>
          <a:prstGeom prst="rect">
            <a:avLst/>
          </a:prstGeom>
          <a:solidFill>
            <a:schemeClr val="tx2">
              <a:lumMod val="20000"/>
              <a:lumOff val="80000"/>
            </a:schemeClr>
          </a:solidFill>
        </p:spPr>
        <p:txBody>
          <a:bodyPr wrap="square" rtlCol="0">
            <a:spAutoFit/>
          </a:bodyPr>
          <a:lstStyle/>
          <a:p>
            <a:endParaRPr lang="ro-RO" dirty="0"/>
          </a:p>
        </p:txBody>
      </p:sp>
      <p:graphicFrame>
        <p:nvGraphicFramePr>
          <p:cNvPr id="3" name="Table 2"/>
          <p:cNvGraphicFramePr>
            <a:graphicFrameLocks noGrp="1"/>
          </p:cNvGraphicFramePr>
          <p:nvPr>
            <p:extLst>
              <p:ext uri="{D42A27DB-BD31-4B8C-83A1-F6EECF244321}">
                <p14:modId xmlns:p14="http://schemas.microsoft.com/office/powerpoint/2010/main" val="1269595352"/>
              </p:ext>
            </p:extLst>
          </p:nvPr>
        </p:nvGraphicFramePr>
        <p:xfrm>
          <a:off x="539552" y="370320"/>
          <a:ext cx="7920882" cy="6329679"/>
        </p:xfrm>
        <a:graphic>
          <a:graphicData uri="http://schemas.openxmlformats.org/drawingml/2006/table">
            <a:tbl>
              <a:tblPr firstRow="1" bandRow="1">
                <a:tableStyleId>{5C22544A-7EE6-4342-B048-85BDC9FD1C3A}</a:tableStyleId>
              </a:tblPr>
              <a:tblGrid>
                <a:gridCol w="2533008">
                  <a:extLst>
                    <a:ext uri="{9D8B030D-6E8A-4147-A177-3AD203B41FA5}">
                      <a16:colId xmlns:a16="http://schemas.microsoft.com/office/drawing/2014/main" xmlns="" val="20000"/>
                    </a:ext>
                  </a:extLst>
                </a:gridCol>
                <a:gridCol w="2780839">
                  <a:extLst>
                    <a:ext uri="{9D8B030D-6E8A-4147-A177-3AD203B41FA5}">
                      <a16:colId xmlns:a16="http://schemas.microsoft.com/office/drawing/2014/main" xmlns="" val="20001"/>
                    </a:ext>
                  </a:extLst>
                </a:gridCol>
                <a:gridCol w="2607035">
                  <a:extLst>
                    <a:ext uri="{9D8B030D-6E8A-4147-A177-3AD203B41FA5}">
                      <a16:colId xmlns:a16="http://schemas.microsoft.com/office/drawing/2014/main" xmlns="" val="20002"/>
                    </a:ext>
                  </a:extLst>
                </a:gridCol>
              </a:tblGrid>
              <a:tr h="629919">
                <a:tc>
                  <a:txBody>
                    <a:bodyPr/>
                    <a:lstStyle/>
                    <a:p>
                      <a:pPr algn="ctr"/>
                      <a:r>
                        <a:rPr lang="ro-RO" sz="1600" dirty="0">
                          <a:latin typeface="Trebuchet MS" panose="020B0603020202020204" pitchFamily="34" charset="0"/>
                        </a:rPr>
                        <a:t>EPV</a:t>
                      </a:r>
                      <a:endParaRPr lang="ro-RO" sz="1600" b="0" dirty="0">
                        <a:latin typeface="Trebuchet MS" panose="020B0603020202020204" pitchFamily="34" charset="0"/>
                      </a:endParaRPr>
                    </a:p>
                  </a:txBody>
                  <a:tcPr/>
                </a:tc>
                <a:tc>
                  <a:txBody>
                    <a:bodyPr/>
                    <a:lstStyle/>
                    <a:p>
                      <a:pPr algn="ctr"/>
                      <a:r>
                        <a:rPr lang="ro-RO" sz="1600" dirty="0">
                          <a:latin typeface="Trebuchet MS" panose="020B0603020202020204" pitchFamily="34" charset="0"/>
                        </a:rPr>
                        <a:t>GRLI </a:t>
                      </a:r>
                      <a:endParaRPr lang="ro-RO" sz="1600" b="0" dirty="0">
                        <a:latin typeface="Trebuchet MS" panose="020B0603020202020204" pitchFamily="34" charset="0"/>
                      </a:endParaRPr>
                    </a:p>
                  </a:txBody>
                  <a:tcPr/>
                </a:tc>
                <a:tc>
                  <a:txBody>
                    <a:bodyPr/>
                    <a:lstStyle/>
                    <a:p>
                      <a:pPr algn="ctr"/>
                      <a:r>
                        <a:rPr lang="ro-RO" sz="1600" dirty="0">
                          <a:latin typeface="Trebuchet MS" panose="020B0603020202020204" pitchFamily="34" charset="0"/>
                        </a:rPr>
                        <a:t>Reggio Emilia</a:t>
                      </a:r>
                      <a:endParaRPr lang="ro-RO" sz="1600" b="0" dirty="0">
                        <a:latin typeface="Trebuchet MS" panose="020B0603020202020204" pitchFamily="34" charset="0"/>
                      </a:endParaRPr>
                    </a:p>
                  </a:txBody>
                  <a:tcPr/>
                </a:tc>
                <a:extLst>
                  <a:ext uri="{0D108BD9-81ED-4DB2-BD59-A6C34878D82A}">
                    <a16:rowId xmlns:a16="http://schemas.microsoft.com/office/drawing/2014/main" xmlns="" val="10000"/>
                  </a:ext>
                </a:extLst>
              </a:tr>
              <a:tr h="5237073">
                <a:tc>
                  <a:txBody>
                    <a:bodyPr/>
                    <a:lstStyle/>
                    <a:p>
                      <a:pPr marL="0" indent="0">
                        <a:buFontTx/>
                        <a:buNone/>
                      </a:pPr>
                      <a:r>
                        <a:rPr lang="ro-RO" sz="1600" baseline="0" dirty="0">
                          <a:solidFill>
                            <a:schemeClr val="tx2"/>
                          </a:solidFill>
                        </a:rPr>
                        <a:t>PLUSURI: </a:t>
                      </a:r>
                    </a:p>
                    <a:p>
                      <a:pPr marL="285750" indent="-285750">
                        <a:buFontTx/>
                        <a:buChar char="-"/>
                      </a:pPr>
                      <a:r>
                        <a:rPr lang="ro-RO" sz="1600" baseline="0" dirty="0">
                          <a:solidFill>
                            <a:schemeClr val="tx2"/>
                          </a:solidFill>
                        </a:rPr>
                        <a:t>număr mare de copii și părinți implicați;</a:t>
                      </a:r>
                    </a:p>
                    <a:p>
                      <a:pPr marL="285750" indent="-285750">
                        <a:buFontTx/>
                        <a:buChar char="-"/>
                      </a:pPr>
                      <a:r>
                        <a:rPr lang="ro-RO" sz="1600" baseline="0" dirty="0">
                          <a:solidFill>
                            <a:schemeClr val="tx2"/>
                          </a:solidFill>
                        </a:rPr>
                        <a:t>activități generatoare de modele valoroase pentru copii și părinți;</a:t>
                      </a:r>
                    </a:p>
                    <a:p>
                      <a:pPr marL="285750" indent="-285750">
                        <a:buFontTx/>
                        <a:buChar char="-"/>
                      </a:pPr>
                      <a:r>
                        <a:rPr lang="ro-RO" sz="1600" baseline="0" dirty="0">
                          <a:solidFill>
                            <a:schemeClr val="tx2"/>
                          </a:solidFill>
                        </a:rPr>
                        <a:t>creșterea implicării părinților și a altor parteneri în activ.unit.de înv. și în comunitățile de învățare create. </a:t>
                      </a:r>
                    </a:p>
                    <a:p>
                      <a:pPr marL="285750" indent="-285750">
                        <a:buFontTx/>
                        <a:buChar char="-"/>
                      </a:pPr>
                      <a:endParaRPr lang="ro-RO" sz="1600" baseline="0" dirty="0">
                        <a:solidFill>
                          <a:schemeClr val="tx2"/>
                        </a:solidFill>
                      </a:endParaRPr>
                    </a:p>
                    <a:p>
                      <a:pPr marL="0" indent="0">
                        <a:buFontTx/>
                        <a:buNone/>
                      </a:pPr>
                      <a:r>
                        <a:rPr lang="ro-RO" sz="1600" baseline="0" dirty="0">
                          <a:solidFill>
                            <a:schemeClr val="tx2"/>
                          </a:solidFill>
                        </a:rPr>
                        <a:t>MINUSURI:</a:t>
                      </a:r>
                    </a:p>
                    <a:p>
                      <a:pPr marL="0" indent="0">
                        <a:buFontTx/>
                        <a:buNone/>
                      </a:pPr>
                      <a:r>
                        <a:rPr lang="ro-RO" sz="1600" baseline="0" dirty="0">
                          <a:solidFill>
                            <a:schemeClr val="tx2"/>
                          </a:solidFill>
                        </a:rPr>
                        <a:t>- lipsa unei campanii;</a:t>
                      </a:r>
                    </a:p>
                    <a:p>
                      <a:pPr marL="0" indent="0">
                        <a:buFontTx/>
                        <a:buNone/>
                      </a:pPr>
                      <a:r>
                        <a:rPr lang="ro-RO" sz="1600" baseline="0" dirty="0">
                          <a:solidFill>
                            <a:schemeClr val="tx2"/>
                          </a:solidFill>
                        </a:rPr>
                        <a:t>- nu s-a respectat calendarul la nivel național;</a:t>
                      </a:r>
                    </a:p>
                    <a:p>
                      <a:pPr marL="0" indent="0">
                        <a:buFontTx/>
                        <a:buNone/>
                      </a:pPr>
                      <a:r>
                        <a:rPr lang="ro-RO" sz="1600" baseline="0" dirty="0">
                          <a:solidFill>
                            <a:schemeClr val="tx2"/>
                          </a:solidFill>
                        </a:rPr>
                        <a:t>- nu s-a derulat formarea la nivel național;</a:t>
                      </a:r>
                    </a:p>
                    <a:p>
                      <a:pPr marL="0" indent="0">
                        <a:buFontTx/>
                        <a:buNone/>
                      </a:pPr>
                      <a:r>
                        <a:rPr lang="ro-RO" sz="1600" baseline="0" dirty="0">
                          <a:solidFill>
                            <a:schemeClr val="tx2"/>
                          </a:solidFill>
                        </a:rPr>
                        <a:t>- suprapunerea cu alte proiecte/activități.</a:t>
                      </a:r>
                    </a:p>
                  </a:txBody>
                  <a:tcPr/>
                </a:tc>
                <a:tc>
                  <a:txBody>
                    <a:bodyPr/>
                    <a:lstStyle/>
                    <a:p>
                      <a:pPr marL="0" indent="0">
                        <a:buFontTx/>
                        <a:buNone/>
                      </a:pPr>
                      <a:r>
                        <a:rPr lang="ro-RO" sz="1600" dirty="0">
                          <a:solidFill>
                            <a:schemeClr val="tx2"/>
                          </a:solidFill>
                        </a:rPr>
                        <a:t>PLUSURI:</a:t>
                      </a:r>
                    </a:p>
                    <a:p>
                      <a:pPr marL="0" indent="0">
                        <a:buFontTx/>
                        <a:buNone/>
                      </a:pPr>
                      <a:r>
                        <a:rPr lang="ro-RO" sz="1600" dirty="0">
                          <a:solidFill>
                            <a:schemeClr val="tx2"/>
                          </a:solidFill>
                        </a:rPr>
                        <a:t>- învățare eficientă, în context outdoor și corelarea cu Curriculumul ET; </a:t>
                      </a:r>
                    </a:p>
                    <a:p>
                      <a:pPr marL="0" indent="0">
                        <a:buFontTx/>
                        <a:buNone/>
                      </a:pPr>
                      <a:r>
                        <a:rPr lang="ro-RO" sz="1600" dirty="0">
                          <a:solidFill>
                            <a:schemeClr val="tx2"/>
                          </a:solidFill>
                        </a:rPr>
                        <a:t>- implicare crescută a părinților și a copiilor în construirea spațiilor de învățare specifice;</a:t>
                      </a:r>
                    </a:p>
                    <a:p>
                      <a:pPr marL="0" indent="0">
                        <a:buFontTx/>
                        <a:buNone/>
                      </a:pPr>
                      <a:r>
                        <a:rPr lang="ro-RO" sz="1600" dirty="0">
                          <a:solidFill>
                            <a:schemeClr val="tx2"/>
                          </a:solidFill>
                        </a:rPr>
                        <a:t>- însușirea unor tehnici deosebite de relaxare și liniștire: </a:t>
                      </a:r>
                      <a:r>
                        <a:rPr lang="ro-RO" sz="1600" dirty="0" err="1">
                          <a:solidFill>
                            <a:schemeClr val="tx2"/>
                          </a:solidFill>
                        </a:rPr>
                        <a:t>Mandala</a:t>
                      </a:r>
                      <a:r>
                        <a:rPr lang="ro-RO" sz="1600" dirty="0">
                          <a:solidFill>
                            <a:schemeClr val="tx2"/>
                          </a:solidFill>
                        </a:rPr>
                        <a:t>, Arta tranzientă, Nisip și pietre, Emoții;</a:t>
                      </a:r>
                    </a:p>
                    <a:p>
                      <a:pPr marL="0" indent="0">
                        <a:buFontTx/>
                        <a:buNone/>
                      </a:pPr>
                      <a:r>
                        <a:rPr lang="ro-RO" sz="1600" dirty="0">
                          <a:solidFill>
                            <a:schemeClr val="tx2"/>
                          </a:solidFill>
                        </a:rPr>
                        <a:t>- parteneriate care au crescut prestigiul grădiniței.</a:t>
                      </a:r>
                    </a:p>
                    <a:p>
                      <a:pPr marL="0" indent="0">
                        <a:buFontTx/>
                        <a:buNone/>
                      </a:pPr>
                      <a:endParaRPr lang="ro-RO" sz="1600" dirty="0">
                        <a:solidFill>
                          <a:schemeClr val="tx2"/>
                        </a:solidFill>
                      </a:endParaRPr>
                    </a:p>
                    <a:p>
                      <a:pPr marL="0" indent="0">
                        <a:buFontTx/>
                        <a:buNone/>
                      </a:pPr>
                      <a:r>
                        <a:rPr lang="ro-RO" sz="1600" dirty="0">
                          <a:solidFill>
                            <a:schemeClr val="tx2"/>
                          </a:solidFill>
                        </a:rPr>
                        <a:t>MINUSURI:</a:t>
                      </a:r>
                    </a:p>
                    <a:p>
                      <a:pPr marL="0" indent="0">
                        <a:buFontTx/>
                        <a:buNone/>
                      </a:pPr>
                      <a:r>
                        <a:rPr lang="ro-RO" sz="1600" dirty="0">
                          <a:solidFill>
                            <a:schemeClr val="tx2"/>
                          </a:solidFill>
                        </a:rPr>
                        <a:t>- activitate redusă în timpul anotimpului rece (plus deteriorarea posibilă a mobilierul și a spațiilor și </a:t>
                      </a:r>
                      <a:r>
                        <a:rPr lang="ro-RO" sz="1600" dirty="0" err="1">
                          <a:solidFill>
                            <a:schemeClr val="tx2"/>
                          </a:solidFill>
                        </a:rPr>
                        <a:t>dificultățí</a:t>
                      </a:r>
                      <a:r>
                        <a:rPr lang="ro-RO" sz="1600" dirty="0">
                          <a:solidFill>
                            <a:schemeClr val="tx2"/>
                          </a:solidFill>
                        </a:rPr>
                        <a:t> în întreținere);</a:t>
                      </a:r>
                    </a:p>
                    <a:p>
                      <a:pPr marL="0" indent="0">
                        <a:buFontTx/>
                        <a:buNone/>
                      </a:pPr>
                      <a:r>
                        <a:rPr lang="ro-RO" sz="1600" dirty="0">
                          <a:solidFill>
                            <a:schemeClr val="tx2"/>
                          </a:solidFill>
                        </a:rPr>
                        <a:t>- resurse financiare limitate;</a:t>
                      </a:r>
                    </a:p>
                  </a:txBody>
                  <a:tcPr/>
                </a:tc>
                <a:tc>
                  <a:txBody>
                    <a:bodyPr/>
                    <a:lstStyle/>
                    <a:p>
                      <a:pPr marL="0" indent="0">
                        <a:buFontTx/>
                        <a:buNone/>
                      </a:pPr>
                      <a:r>
                        <a:rPr lang="ro-RO" sz="1600" dirty="0">
                          <a:solidFill>
                            <a:schemeClr val="tx2"/>
                          </a:solidFill>
                        </a:rPr>
                        <a:t> PLUSURI:</a:t>
                      </a:r>
                    </a:p>
                    <a:p>
                      <a:pPr marL="0" indent="0">
                        <a:buFontTx/>
                        <a:buNone/>
                      </a:pPr>
                      <a:r>
                        <a:rPr lang="ro-RO" sz="1600" dirty="0">
                          <a:solidFill>
                            <a:schemeClr val="tx2"/>
                          </a:solidFill>
                        </a:rPr>
                        <a:t>- joc liber mult mai calitativ și învățare centrată pe copil (diversificarea experiențelor de învățare);</a:t>
                      </a:r>
                    </a:p>
                    <a:p>
                      <a:pPr marL="0" indent="0">
                        <a:buFontTx/>
                        <a:buNone/>
                      </a:pPr>
                      <a:r>
                        <a:rPr lang="ro-RO" sz="1600" dirty="0">
                          <a:solidFill>
                            <a:schemeClr val="tx2"/>
                          </a:solidFill>
                        </a:rPr>
                        <a:t>- timpul alocat sarcinilor de lucru nu a fost limitat (atmosferă relaxantă și produse finite de calitate);</a:t>
                      </a:r>
                    </a:p>
                    <a:p>
                      <a:pPr marL="0" indent="0">
                        <a:buFontTx/>
                        <a:buNone/>
                      </a:pPr>
                      <a:r>
                        <a:rPr lang="ro-RO" sz="1600" dirty="0">
                          <a:solidFill>
                            <a:schemeClr val="tx2"/>
                          </a:solidFill>
                        </a:rPr>
                        <a:t>- documentare detaliată și eficientă a progreselor copiilor.</a:t>
                      </a:r>
                    </a:p>
                    <a:p>
                      <a:pPr marL="0" indent="0">
                        <a:buFontTx/>
                        <a:buNone/>
                      </a:pPr>
                      <a:endParaRPr lang="ro-RO" sz="1600" dirty="0">
                        <a:solidFill>
                          <a:schemeClr val="tx2"/>
                        </a:solidFill>
                      </a:endParaRPr>
                    </a:p>
                    <a:p>
                      <a:pPr marL="0" indent="0">
                        <a:buFontTx/>
                        <a:buNone/>
                      </a:pPr>
                      <a:r>
                        <a:rPr lang="ro-RO" sz="1600" dirty="0">
                          <a:solidFill>
                            <a:schemeClr val="tx2"/>
                          </a:solidFill>
                        </a:rPr>
                        <a:t>MINUSURI:</a:t>
                      </a:r>
                    </a:p>
                    <a:p>
                      <a:pPr marL="0" indent="0">
                        <a:buFontTx/>
                        <a:buNone/>
                      </a:pPr>
                      <a:r>
                        <a:rPr lang="ro-RO" sz="1600" dirty="0">
                          <a:solidFill>
                            <a:schemeClr val="tx2"/>
                          </a:solidFill>
                        </a:rPr>
                        <a:t>- resurse limitate </a:t>
                      </a:r>
                      <a:r>
                        <a:rPr lang="ro-RO" sz="1600" dirty="0" err="1">
                          <a:solidFill>
                            <a:schemeClr val="tx2"/>
                          </a:solidFill>
                        </a:rPr>
                        <a:t>pt.procurarea</a:t>
                      </a:r>
                      <a:r>
                        <a:rPr lang="ro-RO" sz="1600" dirty="0">
                          <a:solidFill>
                            <a:schemeClr val="tx2"/>
                          </a:solidFill>
                        </a:rPr>
                        <a:t> tehnologiei specifice;</a:t>
                      </a:r>
                    </a:p>
                    <a:p>
                      <a:pPr marL="0" indent="0">
                        <a:buFontTx/>
                        <a:buNone/>
                      </a:pPr>
                      <a:r>
                        <a:rPr lang="ro-RO" sz="1600" dirty="0">
                          <a:solidFill>
                            <a:schemeClr val="tx2"/>
                          </a:solidFill>
                        </a:rPr>
                        <a:t>- dificultăți în înregistrarea celor observate asupra copiilor;</a:t>
                      </a:r>
                    </a:p>
                    <a:p>
                      <a:pPr marL="0" indent="0">
                        <a:buFontTx/>
                        <a:buNone/>
                      </a:pPr>
                      <a:r>
                        <a:rPr lang="ro-RO" sz="1600" dirty="0">
                          <a:solidFill>
                            <a:schemeClr val="tx2"/>
                          </a:solidFill>
                        </a:rPr>
                        <a:t>- spațiu insuficient;</a:t>
                      </a:r>
                    </a:p>
                    <a:p>
                      <a:pPr marL="0" indent="0">
                        <a:buFontTx/>
                        <a:buNone/>
                      </a:pPr>
                      <a:r>
                        <a:rPr lang="ro-RO" sz="1600" dirty="0">
                          <a:solidFill>
                            <a:schemeClr val="tx2"/>
                          </a:solidFill>
                        </a:rPr>
                        <a:t>- lipsa unei formări specifice</a:t>
                      </a:r>
                    </a:p>
                    <a:p>
                      <a:pPr marL="0" indent="0">
                        <a:buFontTx/>
                        <a:buNone/>
                      </a:pPr>
                      <a:endParaRPr lang="ro-RO" sz="1600" dirty="0">
                        <a:solidFill>
                          <a:schemeClr val="tx2"/>
                        </a:solidFill>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0297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86528"/>
          </a:xfrm>
          <a:prstGeom prst="rect">
            <a:avLst/>
          </a:prstGeom>
          <a:solidFill>
            <a:schemeClr val="accent5">
              <a:lumMod val="20000"/>
              <a:lumOff val="80000"/>
            </a:schemeClr>
          </a:solidFill>
        </p:spPr>
        <p:txBody>
          <a:bodyPr wrap="square">
            <a:spAutoFit/>
          </a:bodyPr>
          <a:lstStyle/>
          <a:p>
            <a:endParaRPr lang="ro-RO" sz="1600" dirty="0">
              <a:latin typeface="+mj-lt"/>
            </a:endParaRPr>
          </a:p>
          <a:p>
            <a:endParaRPr lang="ro-RO" sz="1600" dirty="0">
              <a:latin typeface="+mj-lt"/>
            </a:endParaRPr>
          </a:p>
          <a:p>
            <a:r>
              <a:rPr lang="vi-VN" sz="1600" dirty="0">
                <a:latin typeface="+mj-lt"/>
              </a:rPr>
              <a:t>Au fost desfășurate </a:t>
            </a:r>
            <a:r>
              <a:rPr lang="vi-VN" sz="1600" b="1" dirty="0">
                <a:latin typeface="+mj-lt"/>
              </a:rPr>
              <a:t>proiecte locale, județene, nationale și europene:</a:t>
            </a:r>
          </a:p>
          <a:p>
            <a:endParaRPr lang="vi-VN" sz="1600" dirty="0">
              <a:latin typeface="+mj-lt"/>
            </a:endParaRPr>
          </a:p>
          <a:p>
            <a:pPr algn="just"/>
            <a:r>
              <a:rPr lang="vi-VN" sz="1600" dirty="0">
                <a:latin typeface="+mj-lt"/>
              </a:rPr>
              <a:t>•	,, UEFA Playmakers”, dedicat fetelor cu vârsta cuprinsă între 5 și 8 ani-gr</a:t>
            </a:r>
            <a:r>
              <a:rPr lang="ro-RO" sz="1600" dirty="0">
                <a:latin typeface="+mj-lt"/>
              </a:rPr>
              <a:t>a</a:t>
            </a:r>
            <a:r>
              <a:rPr lang="vi-VN" sz="1600" dirty="0">
                <a:latin typeface="+mj-lt"/>
              </a:rPr>
              <a:t>dinițe din Vaslui, Bârlad, Huși,</a:t>
            </a:r>
          </a:p>
          <a:p>
            <a:r>
              <a:rPr lang="vi-VN" sz="1600" dirty="0">
                <a:latin typeface="+mj-lt"/>
              </a:rPr>
              <a:t>•	„De la joc..la educație financiară” este adresat grădinițelor și funcționează în baza parteneriatului nr.11.517/22.12.2015 semnat între Ministerul Educației Naționale și Cercetării Științifice, Asociația pentru Promovarea Performanței în Educație, Banca Comercială Română și Infomedia Pro-grădinițe din județ;</a:t>
            </a:r>
          </a:p>
          <a:p>
            <a:r>
              <a:rPr lang="vi-VN" sz="1600" dirty="0">
                <a:latin typeface="+mj-lt"/>
              </a:rPr>
              <a:t>•	,,Săptămâna Europeană a Sportului/Ziua Europeană a Sportului-” activități de promovare cât mai vizibilă a educației fizice și sportului la nivel european #ESSD2021#BeActive#FRSPT , parte a conceptului #BeActive al Uniunii Europene, în cadrul Săptămânii Europene a Sportului 25-30.09.2020.#ESSD2021#BeActive#FRSPT Organizația națională coordonatoare: Federația Română Sportul pentru Toți; Organizația europeană coordonatoare : Federația Maghiară a Sportului Școlar, cu Cofinanțarea Comisiei Europene prin Programul Erasmus + Mobilizare generală: SPORTUL PENTRU TOȚI! –Gradinițe din județ;</a:t>
            </a:r>
          </a:p>
          <a:p>
            <a:r>
              <a:rPr lang="vi-VN" sz="1600" dirty="0">
                <a:latin typeface="+mj-lt"/>
              </a:rPr>
              <a:t>•	 „Micii campioni FLASH MOVE” proiect interjudețean –Grădinița cu P.P. Nr.3 Vaslui;</a:t>
            </a:r>
          </a:p>
          <a:p>
            <a:r>
              <a:rPr lang="vi-VN" sz="1600" dirty="0">
                <a:latin typeface="+mj-lt"/>
              </a:rPr>
              <a:t>•	,,Împreună pentru o educație de calitate”proiect județean–Grădinița cu P.P. Nr.3 Vaslui;</a:t>
            </a:r>
          </a:p>
          <a:p>
            <a:r>
              <a:rPr lang="vi-VN" sz="1600" dirty="0">
                <a:latin typeface="+mj-lt"/>
              </a:rPr>
              <a:t>•	,,Emoții în suflet de copil,” -proiect județean-–Grădinița cu P.P. Nr.3 Vaslui;</a:t>
            </a:r>
          </a:p>
          <a:p>
            <a:r>
              <a:rPr lang="vi-VN" sz="1600" dirty="0">
                <a:latin typeface="+mj-lt"/>
              </a:rPr>
              <a:t>•	Proiect  ERASMUS ”REDUSE-REUSE-RECYCLE, Gradinița cu p.p. nr.3 Vaslui;</a:t>
            </a:r>
          </a:p>
          <a:p>
            <a:r>
              <a:rPr lang="vi-VN" sz="1600" dirty="0">
                <a:latin typeface="+mj-lt"/>
              </a:rPr>
              <a:t>•	PROIECT ECO SCHOOL, Gradinița cu p.p. nr.3 Vaslui</a:t>
            </a:r>
          </a:p>
          <a:p>
            <a:r>
              <a:rPr lang="vi-VN" sz="1600" dirty="0">
                <a:latin typeface="+mj-lt"/>
              </a:rPr>
              <a:t>•	,,Patrula de reciclare”, Gradinița cu p.p. nr.3 Vaslui</a:t>
            </a:r>
          </a:p>
          <a:p>
            <a:r>
              <a:rPr lang="vi-VN" sz="1600" dirty="0">
                <a:latin typeface="+mj-lt"/>
              </a:rPr>
              <a:t>•	,,Grădinița mea-tărâm de joc și învățare”, Gradinița cu p.p. nr.3 Vaslui</a:t>
            </a:r>
          </a:p>
          <a:p>
            <a:r>
              <a:rPr lang="vi-VN" sz="1600" dirty="0">
                <a:latin typeface="+mj-lt"/>
              </a:rPr>
              <a:t>•	,,Lumea poveștilor”-Grădinița cu P.P. Nr.3 Vaslui;</a:t>
            </a:r>
          </a:p>
          <a:p>
            <a:r>
              <a:rPr lang="vi-VN" sz="1600" dirty="0">
                <a:latin typeface="+mj-lt"/>
              </a:rPr>
              <a:t>•	Proiect educațional „BIBLIOZOOM. Biblioteca, mai aproape de tine!”-Grădinița cu P.P. Nr.3 Vaslui;</a:t>
            </a:r>
          </a:p>
          <a:p>
            <a:r>
              <a:rPr lang="vi-VN" sz="1600" dirty="0">
                <a:latin typeface="+mj-lt"/>
              </a:rPr>
              <a:t>•	Proiect Erasmus de Mobilitate ”Inovatia incepe de La Grădinița cu Steam”-Grădinița cu P.P. Nr.3 Vaslui;</a:t>
            </a:r>
          </a:p>
        </p:txBody>
      </p:sp>
    </p:spTree>
    <p:extLst>
      <p:ext uri="{BB962C8B-B14F-4D97-AF65-F5344CB8AC3E}">
        <p14:creationId xmlns:p14="http://schemas.microsoft.com/office/powerpoint/2010/main" val="4216473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95152"/>
            <a:ext cx="9144000" cy="6863417"/>
          </a:xfrm>
          <a:prstGeom prst="rect">
            <a:avLst/>
          </a:prstGeom>
          <a:solidFill>
            <a:schemeClr val="accent5">
              <a:lumMod val="20000"/>
              <a:lumOff val="80000"/>
            </a:schemeClr>
          </a:solidFill>
        </p:spPr>
        <p:txBody>
          <a:bodyPr wrap="square">
            <a:spAutoFit/>
          </a:bodyPr>
          <a:lstStyle/>
          <a:p>
            <a:pPr marL="342900" lvl="0" indent="-342900" algn="just">
              <a:spcAft>
                <a:spcPts val="0"/>
              </a:spcAft>
              <a:buFont typeface="Symbol"/>
              <a:buChar char=""/>
            </a:pPr>
            <a:r>
              <a:rPr lang="ro-RO" sz="2000" dirty="0">
                <a:latin typeface="Times New Roman"/>
                <a:ea typeface="Times New Roman"/>
              </a:rPr>
              <a:t>,,Armonii de culoare”-Grădinița cu P.P. Nr.18 Vaslui;</a:t>
            </a:r>
          </a:p>
          <a:p>
            <a:pPr marL="342900" lvl="0" indent="-342900" algn="just">
              <a:spcAft>
                <a:spcPts val="0"/>
              </a:spcAft>
              <a:buFont typeface="Symbol"/>
              <a:buChar char=""/>
            </a:pPr>
            <a:endParaRPr lang="en-GB" sz="2000" dirty="0">
              <a:latin typeface="Times New Roman"/>
              <a:ea typeface="Times New Roman"/>
            </a:endParaRPr>
          </a:p>
          <a:p>
            <a:pPr marL="342900" lvl="0" indent="-342900" algn="just">
              <a:spcAft>
                <a:spcPts val="0"/>
              </a:spcAft>
              <a:buFont typeface="Symbol"/>
              <a:buChar char=""/>
            </a:pPr>
            <a:r>
              <a:rPr lang="ro-RO" sz="2000" dirty="0">
                <a:latin typeface="Times New Roman"/>
                <a:ea typeface="Times New Roman"/>
              </a:rPr>
              <a:t>„Micii artişti” – proiect județean -Grădinița cu P.P. Nr.5 Bârlad,</a:t>
            </a:r>
          </a:p>
          <a:p>
            <a:pPr marL="342900" lvl="0" indent="-342900" algn="just">
              <a:spcAft>
                <a:spcPts val="0"/>
              </a:spcAft>
              <a:buFont typeface="Symbol"/>
              <a:buChar char=""/>
            </a:pPr>
            <a:endParaRPr lang="en-GB" sz="2000" dirty="0">
              <a:latin typeface="Times New Roman"/>
              <a:ea typeface="Times New Roman"/>
            </a:endParaRPr>
          </a:p>
          <a:p>
            <a:pPr marL="342900" lvl="0" indent="-342900" algn="just">
              <a:spcAft>
                <a:spcPts val="0"/>
              </a:spcAft>
              <a:buFont typeface="Symbol"/>
              <a:buChar char=""/>
            </a:pPr>
            <a:r>
              <a:rPr lang="ro-RO" sz="2000" dirty="0">
                <a:latin typeface="Times New Roman"/>
                <a:ea typeface="Times New Roman"/>
              </a:rPr>
              <a:t>„Soarele strălucește pentru toți” – proiect județean  - Grădinița cu P.P. Nr.5 Bârlad;</a:t>
            </a:r>
            <a:endParaRPr lang="en-GB" sz="2000" dirty="0">
              <a:latin typeface="Times New Roman"/>
              <a:ea typeface="Times New Roman"/>
            </a:endParaRPr>
          </a:p>
          <a:p>
            <a:pPr marL="342900" lvl="0" indent="-342900" algn="just">
              <a:spcAft>
                <a:spcPts val="0"/>
              </a:spcAft>
              <a:buFont typeface="Symbol"/>
              <a:buChar char=""/>
            </a:pPr>
            <a:r>
              <a:rPr lang="ro-RO" sz="2000" dirty="0">
                <a:latin typeface="Times New Roman"/>
                <a:ea typeface="Times New Roman"/>
              </a:rPr>
              <a:t>„Fii prietenos, nu răutăcios!” – proiect local -Grădinița cu P.P. Nr.5 Bârlad;</a:t>
            </a:r>
          </a:p>
          <a:p>
            <a:pPr marL="342900" lvl="0" indent="-342900" algn="just">
              <a:spcAft>
                <a:spcPts val="0"/>
              </a:spcAft>
              <a:buFont typeface="Symbol"/>
              <a:buChar char=""/>
            </a:pPr>
            <a:endParaRPr lang="en-GB" sz="2000" dirty="0">
              <a:latin typeface="Times New Roman"/>
              <a:ea typeface="Times New Roman"/>
            </a:endParaRPr>
          </a:p>
          <a:p>
            <a:pPr marL="342900" lvl="0" indent="-342900" algn="just">
              <a:spcAft>
                <a:spcPts val="0"/>
              </a:spcAft>
              <a:buFont typeface="Symbol"/>
              <a:buChar char=""/>
            </a:pPr>
            <a:r>
              <a:rPr lang="ro-RO" sz="2000" dirty="0">
                <a:latin typeface="Times New Roman"/>
                <a:ea typeface="Times New Roman"/>
              </a:rPr>
              <a:t>„Imaginea mea din oglindă” – proiect local -Grădinița cu P.P. Nr.5 Bârlad;</a:t>
            </a:r>
            <a:endParaRPr lang="en-GB" sz="2000" dirty="0">
              <a:latin typeface="Times New Roman"/>
              <a:ea typeface="Times New Roman"/>
            </a:endParaRPr>
          </a:p>
          <a:p>
            <a:pPr marL="342900" lvl="0" indent="-342900" algn="just">
              <a:spcAft>
                <a:spcPts val="0"/>
              </a:spcAft>
              <a:buFont typeface="Symbol"/>
              <a:buChar char=""/>
            </a:pPr>
            <a:r>
              <a:rPr lang="en-US" sz="2000" dirty="0">
                <a:latin typeface="Times New Roman"/>
                <a:ea typeface="Times New Roman"/>
              </a:rPr>
              <a:t>”</a:t>
            </a:r>
            <a:r>
              <a:rPr lang="en-US" sz="2000" dirty="0" err="1">
                <a:latin typeface="Times New Roman"/>
                <a:ea typeface="Times New Roman"/>
              </a:rPr>
              <a:t>Eu</a:t>
            </a:r>
            <a:r>
              <a:rPr lang="en-US" sz="2000" dirty="0">
                <a:latin typeface="Times New Roman"/>
                <a:ea typeface="Times New Roman"/>
              </a:rPr>
              <a:t> </a:t>
            </a:r>
            <a:r>
              <a:rPr lang="en-US" sz="2000" dirty="0" err="1">
                <a:latin typeface="Times New Roman"/>
                <a:ea typeface="Times New Roman"/>
              </a:rPr>
              <a:t>sunt</a:t>
            </a:r>
            <a:r>
              <a:rPr lang="en-US" sz="2000" dirty="0">
                <a:latin typeface="Times New Roman"/>
                <a:ea typeface="Times New Roman"/>
              </a:rPr>
              <a:t> </a:t>
            </a:r>
            <a:r>
              <a:rPr lang="en-US" sz="2000" dirty="0" err="1">
                <a:latin typeface="Times New Roman"/>
                <a:ea typeface="Times New Roman"/>
              </a:rPr>
              <a:t>mândru</a:t>
            </a:r>
            <a:r>
              <a:rPr lang="en-US" sz="2000" dirty="0">
                <a:latin typeface="Times New Roman"/>
                <a:ea typeface="Times New Roman"/>
              </a:rPr>
              <a:t> </a:t>
            </a:r>
            <a:r>
              <a:rPr lang="en-US" sz="2000" dirty="0" err="1">
                <a:latin typeface="Times New Roman"/>
                <a:ea typeface="Times New Roman"/>
              </a:rPr>
              <a:t>românaș</a:t>
            </a:r>
            <a:r>
              <a:rPr lang="en-US" sz="2000" dirty="0">
                <a:latin typeface="Times New Roman"/>
                <a:ea typeface="Times New Roman"/>
              </a:rPr>
              <a:t>” – </a:t>
            </a:r>
            <a:r>
              <a:rPr lang="en-US" sz="2000" dirty="0" err="1">
                <a:latin typeface="Times New Roman"/>
                <a:ea typeface="Times New Roman"/>
              </a:rPr>
              <a:t>proiect</a:t>
            </a:r>
            <a:r>
              <a:rPr lang="en-US" sz="2000" dirty="0">
                <a:latin typeface="Times New Roman"/>
                <a:ea typeface="Times New Roman"/>
              </a:rPr>
              <a:t> local</a:t>
            </a:r>
            <a:r>
              <a:rPr lang="ro-RO" sz="2000" dirty="0">
                <a:latin typeface="Times New Roman"/>
                <a:ea typeface="Times New Roman"/>
              </a:rPr>
              <a:t>-Grădinița cu P.P. Nr.5 Bârlad;</a:t>
            </a:r>
          </a:p>
          <a:p>
            <a:pPr marL="342900" lvl="0" indent="-342900" algn="just">
              <a:spcAft>
                <a:spcPts val="0"/>
              </a:spcAft>
              <a:buFont typeface="Symbol"/>
              <a:buChar char=""/>
            </a:pPr>
            <a:endParaRPr lang="en-GB" sz="2000" dirty="0">
              <a:latin typeface="Times New Roman"/>
              <a:ea typeface="Times New Roman"/>
            </a:endParaRPr>
          </a:p>
          <a:p>
            <a:pPr marL="342900" lvl="0" indent="-342900" algn="just">
              <a:spcAft>
                <a:spcPts val="0"/>
              </a:spcAft>
              <a:buFont typeface="Symbol"/>
              <a:buChar char=""/>
            </a:pPr>
            <a:r>
              <a:rPr lang="en-US" sz="2000" dirty="0">
                <a:latin typeface="Times New Roman"/>
                <a:ea typeface="Times New Roman"/>
              </a:rPr>
              <a:t>”</a:t>
            </a:r>
            <a:r>
              <a:rPr lang="en-US" sz="2000" dirty="0" err="1">
                <a:latin typeface="Times New Roman"/>
                <a:ea typeface="Times New Roman"/>
              </a:rPr>
              <a:t>Prietenii</a:t>
            </a:r>
            <a:r>
              <a:rPr lang="en-US" sz="2000" dirty="0">
                <a:latin typeface="Times New Roman"/>
                <a:ea typeface="Times New Roman"/>
              </a:rPr>
              <a:t> </a:t>
            </a:r>
            <a:r>
              <a:rPr lang="en-US" sz="2000" dirty="0" err="1">
                <a:latin typeface="Times New Roman"/>
                <a:ea typeface="Times New Roman"/>
              </a:rPr>
              <a:t>naturii</a:t>
            </a:r>
            <a:r>
              <a:rPr lang="en-US" sz="2000" dirty="0">
                <a:latin typeface="Times New Roman"/>
                <a:ea typeface="Times New Roman"/>
              </a:rPr>
              <a:t>” – </a:t>
            </a:r>
            <a:r>
              <a:rPr lang="en-US" sz="2000" dirty="0" err="1">
                <a:latin typeface="Times New Roman"/>
                <a:ea typeface="Times New Roman"/>
              </a:rPr>
              <a:t>proiect</a:t>
            </a:r>
            <a:r>
              <a:rPr lang="en-US" sz="2000" dirty="0">
                <a:latin typeface="Times New Roman"/>
                <a:ea typeface="Times New Roman"/>
              </a:rPr>
              <a:t> local-</a:t>
            </a:r>
            <a:r>
              <a:rPr lang="ro-RO" sz="2000" dirty="0">
                <a:latin typeface="Times New Roman"/>
                <a:ea typeface="Times New Roman"/>
              </a:rPr>
              <a:t>Grădinița cu P.P. Nr.5 Bârlad;</a:t>
            </a:r>
          </a:p>
          <a:p>
            <a:pPr marL="342900" lvl="0" indent="-342900" algn="just">
              <a:spcAft>
                <a:spcPts val="0"/>
              </a:spcAft>
              <a:buFont typeface="Symbol"/>
              <a:buChar char=""/>
            </a:pPr>
            <a:endParaRPr lang="en-GB" sz="2000" dirty="0">
              <a:latin typeface="Times New Roman"/>
              <a:ea typeface="Times New Roman"/>
            </a:endParaRPr>
          </a:p>
          <a:p>
            <a:pPr marL="342900" lvl="0" indent="-342900" algn="just">
              <a:spcAft>
                <a:spcPts val="0"/>
              </a:spcAft>
              <a:buFont typeface="Symbol"/>
              <a:buChar char=""/>
            </a:pPr>
            <a:r>
              <a:rPr lang="ro-RO" sz="2000" dirty="0">
                <a:latin typeface="Times New Roman"/>
                <a:ea typeface="Times New Roman"/>
              </a:rPr>
              <a:t>„Daruri din zâmbet, joc și emoții” – proiect local -Grădinița cu P.P. Nr.5 Bârlad;</a:t>
            </a:r>
          </a:p>
          <a:p>
            <a:pPr marL="342900" lvl="0" indent="-342900" algn="just">
              <a:spcAft>
                <a:spcPts val="0"/>
              </a:spcAft>
              <a:buFont typeface="Symbol"/>
              <a:buChar char=""/>
            </a:pPr>
            <a:endParaRPr lang="en-GB" sz="2000" dirty="0">
              <a:latin typeface="Times New Roman"/>
              <a:ea typeface="Times New Roman"/>
            </a:endParaRPr>
          </a:p>
          <a:p>
            <a:pPr marL="342900" lvl="0" indent="-342900" algn="just">
              <a:spcAft>
                <a:spcPts val="0"/>
              </a:spcAft>
              <a:buFont typeface="Symbol"/>
              <a:buChar char=""/>
            </a:pPr>
            <a:r>
              <a:rPr lang="ro-RO" sz="2000" dirty="0">
                <a:latin typeface="Times New Roman"/>
                <a:ea typeface="Times New Roman"/>
              </a:rPr>
              <a:t>„Ecogrădinița” – proiect local -Grădinița cu P.P. Nr.5 Bârlad;</a:t>
            </a:r>
          </a:p>
          <a:p>
            <a:pPr marL="342900" lvl="0" indent="-342900" algn="just">
              <a:spcAft>
                <a:spcPts val="0"/>
              </a:spcAft>
              <a:buFont typeface="Symbol"/>
              <a:buChar char=""/>
            </a:pPr>
            <a:endParaRPr lang="en-GB" sz="2000" dirty="0">
              <a:latin typeface="Times New Roman"/>
              <a:ea typeface="Times New Roman"/>
            </a:endParaRPr>
          </a:p>
          <a:p>
            <a:pPr marL="342900" lvl="0" indent="-342900" algn="just">
              <a:spcAft>
                <a:spcPts val="0"/>
              </a:spcAft>
              <a:buFont typeface="Symbol"/>
              <a:buChar char=""/>
              <a:tabLst>
                <a:tab pos="685800" algn="l"/>
              </a:tabLst>
            </a:pPr>
            <a:r>
              <a:rPr lang="ro-RO" sz="2000" dirty="0">
                <a:latin typeface="Times New Roman"/>
                <a:ea typeface="Times New Roman"/>
              </a:rPr>
              <a:t>„O faptă bună, un zâmbet” – proiect local -Grădinița cu P.P. Nr.5 Bârlad;</a:t>
            </a:r>
          </a:p>
          <a:p>
            <a:pPr marL="342900" lvl="0" indent="-342900" algn="just">
              <a:spcAft>
                <a:spcPts val="0"/>
              </a:spcAft>
              <a:buFont typeface="Symbol"/>
              <a:buChar char=""/>
              <a:tabLst>
                <a:tab pos="685800" algn="l"/>
              </a:tabLst>
            </a:pPr>
            <a:endParaRPr lang="en-GB" sz="2000" dirty="0">
              <a:latin typeface="Times New Roman"/>
              <a:ea typeface="Times New Roman"/>
            </a:endParaRPr>
          </a:p>
          <a:p>
            <a:pPr marL="342900" lvl="0" indent="-342900" algn="just">
              <a:spcAft>
                <a:spcPts val="0"/>
              </a:spcAft>
              <a:buFont typeface="Symbol"/>
              <a:buChar char=""/>
            </a:pPr>
            <a:r>
              <a:rPr lang="ro-RO" sz="2000" dirty="0">
                <a:latin typeface="Times New Roman"/>
                <a:ea typeface="Times New Roman"/>
              </a:rPr>
              <a:t>Proiect educaţional județean: „Micii artişti” în colaborare cu </a:t>
            </a:r>
            <a:r>
              <a:rPr lang="en-US" sz="2000" dirty="0" err="1">
                <a:latin typeface="Times New Roman"/>
                <a:ea typeface="Times New Roman"/>
              </a:rPr>
              <a:t>Grădinița</a:t>
            </a:r>
            <a:r>
              <a:rPr lang="en-US" sz="2000" dirty="0">
                <a:latin typeface="Times New Roman"/>
                <a:ea typeface="Times New Roman"/>
              </a:rPr>
              <a:t> cu P.P. Nr.4 </a:t>
            </a:r>
            <a:r>
              <a:rPr lang="en-US" sz="2000" dirty="0" err="1">
                <a:latin typeface="Times New Roman"/>
                <a:ea typeface="Times New Roman"/>
              </a:rPr>
              <a:t>Bârlad</a:t>
            </a:r>
            <a:r>
              <a:rPr lang="en-US" sz="2000" dirty="0">
                <a:latin typeface="Times New Roman"/>
                <a:ea typeface="Times New Roman"/>
              </a:rPr>
              <a:t> </a:t>
            </a:r>
            <a:r>
              <a:rPr lang="en-US" sz="2000" dirty="0" err="1">
                <a:latin typeface="Times New Roman"/>
                <a:ea typeface="Times New Roman"/>
              </a:rPr>
              <a:t>structură</a:t>
            </a:r>
            <a:r>
              <a:rPr lang="en-US" sz="2000" dirty="0">
                <a:latin typeface="Times New Roman"/>
                <a:ea typeface="Times New Roman"/>
              </a:rPr>
              <a:t> a </a:t>
            </a:r>
            <a:r>
              <a:rPr lang="en-US" sz="2000" dirty="0" err="1">
                <a:latin typeface="Times New Roman"/>
                <a:ea typeface="Times New Roman"/>
              </a:rPr>
              <a:t>Şcolii</a:t>
            </a:r>
            <a:r>
              <a:rPr lang="en-US" sz="2000" dirty="0">
                <a:latin typeface="Times New Roman"/>
                <a:ea typeface="Times New Roman"/>
              </a:rPr>
              <a:t> </a:t>
            </a:r>
            <a:r>
              <a:rPr lang="en-US" sz="2000" dirty="0" err="1">
                <a:latin typeface="Times New Roman"/>
                <a:ea typeface="Times New Roman"/>
              </a:rPr>
              <a:t>Gimnaziale</a:t>
            </a:r>
            <a:r>
              <a:rPr lang="en-US" sz="2000" dirty="0">
                <a:latin typeface="Times New Roman"/>
                <a:ea typeface="Times New Roman"/>
              </a:rPr>
              <a:t> de Arte ”N.N. </a:t>
            </a:r>
            <a:r>
              <a:rPr lang="en-US" sz="2000" dirty="0" err="1">
                <a:latin typeface="Times New Roman"/>
                <a:ea typeface="Times New Roman"/>
              </a:rPr>
              <a:t>Tonitza</a:t>
            </a:r>
            <a:r>
              <a:rPr lang="en-US" sz="2000" dirty="0">
                <a:latin typeface="Times New Roman"/>
                <a:ea typeface="Times New Roman"/>
              </a:rPr>
              <a:t>” </a:t>
            </a:r>
            <a:r>
              <a:rPr lang="en-US" sz="2000" dirty="0" err="1">
                <a:latin typeface="Times New Roman"/>
                <a:ea typeface="Times New Roman"/>
              </a:rPr>
              <a:t>Bârlad</a:t>
            </a:r>
            <a:r>
              <a:rPr lang="en-US" sz="2000" dirty="0">
                <a:latin typeface="Times New Roman"/>
                <a:ea typeface="Times New Roman"/>
              </a:rPr>
              <a:t>, </a:t>
            </a:r>
            <a:r>
              <a:rPr lang="en-US" sz="2000" dirty="0" err="1">
                <a:latin typeface="Times New Roman"/>
                <a:ea typeface="Times New Roman"/>
              </a:rPr>
              <a:t>Grădinița</a:t>
            </a:r>
            <a:r>
              <a:rPr lang="en-US" sz="2000" dirty="0">
                <a:latin typeface="Times New Roman"/>
                <a:ea typeface="Times New Roman"/>
              </a:rPr>
              <a:t> cu P.P. nr.2- </a:t>
            </a:r>
            <a:r>
              <a:rPr lang="en-US" sz="2000" dirty="0" err="1">
                <a:latin typeface="Times New Roman"/>
                <a:ea typeface="Times New Roman"/>
              </a:rPr>
              <a:t>Bârlad</a:t>
            </a:r>
            <a:r>
              <a:rPr lang="en-US" sz="2000" dirty="0">
                <a:latin typeface="Times New Roman"/>
                <a:ea typeface="Times New Roman"/>
              </a:rPr>
              <a:t>., </a:t>
            </a:r>
            <a:r>
              <a:rPr lang="en-US" sz="2000" dirty="0" err="1">
                <a:latin typeface="Times New Roman"/>
                <a:ea typeface="Times New Roman"/>
              </a:rPr>
              <a:t>Grădinița</a:t>
            </a:r>
            <a:r>
              <a:rPr lang="en-US" sz="2000" dirty="0">
                <a:latin typeface="Times New Roman"/>
                <a:ea typeface="Times New Roman"/>
              </a:rPr>
              <a:t> cu P.P. nr.8- </a:t>
            </a:r>
            <a:r>
              <a:rPr lang="en-US" sz="2000" dirty="0" err="1">
                <a:latin typeface="Times New Roman"/>
                <a:ea typeface="Times New Roman"/>
              </a:rPr>
              <a:t>Bârlad</a:t>
            </a:r>
            <a:r>
              <a:rPr lang="en-US" sz="2000" dirty="0">
                <a:latin typeface="Times New Roman"/>
                <a:ea typeface="Times New Roman"/>
              </a:rPr>
              <a:t>, </a:t>
            </a:r>
            <a:r>
              <a:rPr lang="en-US" sz="2000" dirty="0" err="1">
                <a:latin typeface="Times New Roman"/>
                <a:ea typeface="Times New Roman"/>
              </a:rPr>
              <a:t>Grădinița</a:t>
            </a:r>
            <a:r>
              <a:rPr lang="en-US" sz="2000" dirty="0">
                <a:latin typeface="Times New Roman"/>
                <a:ea typeface="Times New Roman"/>
              </a:rPr>
              <a:t> cu P.P. nr.9- </a:t>
            </a:r>
            <a:r>
              <a:rPr lang="en-US" sz="2000" dirty="0" err="1">
                <a:latin typeface="Times New Roman"/>
                <a:ea typeface="Times New Roman"/>
              </a:rPr>
              <a:t>Bârlad</a:t>
            </a:r>
            <a:r>
              <a:rPr lang="en-US" sz="2000" dirty="0">
                <a:latin typeface="Times New Roman"/>
                <a:ea typeface="Times New Roman"/>
              </a:rPr>
              <a:t> </a:t>
            </a:r>
            <a:r>
              <a:rPr lang="en-US" sz="2000" dirty="0" err="1">
                <a:latin typeface="Times New Roman"/>
                <a:ea typeface="Times New Roman"/>
              </a:rPr>
              <a:t>Grădinița</a:t>
            </a:r>
            <a:r>
              <a:rPr lang="en-US" sz="2000" dirty="0">
                <a:latin typeface="Times New Roman"/>
                <a:ea typeface="Times New Roman"/>
              </a:rPr>
              <a:t> cu P.P. nr.11-Bd., </a:t>
            </a:r>
            <a:r>
              <a:rPr lang="en-US" sz="2000" dirty="0" err="1">
                <a:latin typeface="Times New Roman"/>
                <a:ea typeface="Times New Roman"/>
              </a:rPr>
              <a:t>Șc</a:t>
            </a:r>
            <a:r>
              <a:rPr lang="en-US" sz="2000" dirty="0">
                <a:latin typeface="Times New Roman"/>
                <a:ea typeface="Times New Roman"/>
              </a:rPr>
              <a:t> ”</a:t>
            </a:r>
            <a:r>
              <a:rPr lang="en-US" sz="2000" dirty="0" err="1">
                <a:latin typeface="Times New Roman"/>
                <a:ea typeface="Times New Roman"/>
              </a:rPr>
              <a:t>Episcop</a:t>
            </a:r>
            <a:r>
              <a:rPr lang="en-US" sz="2000" dirty="0">
                <a:latin typeface="Times New Roman"/>
                <a:ea typeface="Times New Roman"/>
              </a:rPr>
              <a:t> </a:t>
            </a:r>
            <a:r>
              <a:rPr lang="en-US" sz="2000" dirty="0" err="1">
                <a:latin typeface="Times New Roman"/>
                <a:ea typeface="Times New Roman"/>
              </a:rPr>
              <a:t>Iacov</a:t>
            </a:r>
            <a:r>
              <a:rPr lang="en-US" sz="2000" dirty="0">
                <a:latin typeface="Times New Roman"/>
                <a:ea typeface="Times New Roman"/>
              </a:rPr>
              <a:t> </a:t>
            </a:r>
            <a:r>
              <a:rPr lang="en-US" sz="2000" dirty="0" err="1">
                <a:latin typeface="Times New Roman"/>
                <a:ea typeface="Times New Roman"/>
              </a:rPr>
              <a:t>Antonovici</a:t>
            </a:r>
            <a:r>
              <a:rPr lang="en-US" sz="2000" dirty="0">
                <a:latin typeface="Times New Roman"/>
                <a:ea typeface="Times New Roman"/>
              </a:rPr>
              <a:t>”-</a:t>
            </a:r>
            <a:r>
              <a:rPr lang="en-US" sz="2000" dirty="0" err="1">
                <a:latin typeface="Times New Roman"/>
                <a:ea typeface="Times New Roman"/>
              </a:rPr>
              <a:t>Bârlad</a:t>
            </a:r>
            <a:r>
              <a:rPr lang="en-US" sz="2000" dirty="0">
                <a:latin typeface="Times New Roman"/>
                <a:ea typeface="Times New Roman"/>
              </a:rPr>
              <a:t>.;</a:t>
            </a:r>
            <a:endParaRPr lang="en-GB" sz="2000" dirty="0">
              <a:effectLst/>
              <a:latin typeface="Times New Roman"/>
              <a:ea typeface="Times New Roman"/>
            </a:endParaRPr>
          </a:p>
        </p:txBody>
      </p:sp>
    </p:spTree>
    <p:extLst>
      <p:ext uri="{BB962C8B-B14F-4D97-AF65-F5344CB8AC3E}">
        <p14:creationId xmlns:p14="http://schemas.microsoft.com/office/powerpoint/2010/main" val="1705361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7693"/>
            <a:ext cx="9144000" cy="6740307"/>
          </a:xfrm>
          <a:prstGeom prst="rect">
            <a:avLst/>
          </a:prstGeom>
          <a:solidFill>
            <a:schemeClr val="accent5">
              <a:lumMod val="20000"/>
              <a:lumOff val="80000"/>
            </a:schemeClr>
          </a:solidFill>
        </p:spPr>
        <p:txBody>
          <a:bodyPr wrap="square">
            <a:spAutoFit/>
          </a:bodyPr>
          <a:lstStyle/>
          <a:p>
            <a:r>
              <a:rPr lang="vi-VN" dirty="0"/>
              <a:t>•	,,Copilăria nu trebuie să doară!”-Grădinița 4 Bârlad;</a:t>
            </a:r>
          </a:p>
          <a:p>
            <a:r>
              <a:rPr lang="vi-VN" dirty="0"/>
              <a:t>•	,,Copilărie, lume de vis”- proiect județean-Grădinița cu P.P. Nr.6 Vaslui;</a:t>
            </a:r>
          </a:p>
          <a:p>
            <a:r>
              <a:rPr lang="vi-VN" dirty="0"/>
              <a:t>•	,,Natură-armonie și culoare” se desfăşoară în colaborare cu:  Agenţia Pentru Protecţia Mediului  Vaslui, Direcţia  Silvică  Vaslui,    Casa Corpului Didactic Vaslui- Grădinița cu P.P. NR.9 Vaslui ;</a:t>
            </a:r>
          </a:p>
          <a:p>
            <a:r>
              <a:rPr lang="vi-VN" dirty="0"/>
              <a:t>•	,,Universul copilăriei” se desfăşoară  în colaborare cu CJRAE Vaslui, CCD Vaslui, Centrul Şcolar de Educaţie Incluzivă ,,Elisabeta Polihroniade” Vaslui, Şcoala Gimnazială „Al. I. Cuza” Vaslui - Şcoala cu clasele I-IV Rediu, Şcoala Gimnazială „Ştefan cel Mare” Vaslui- Grădinița cu P.P. NR.9 Vaslui;</a:t>
            </a:r>
          </a:p>
          <a:p>
            <a:r>
              <a:rPr lang="vi-VN" dirty="0"/>
              <a:t>•	,,Învățarea socială și emoțională pentru o evoluție ideală a preșcolarului”-Grădinița cu P.P. Nr.5 Vaslui;</a:t>
            </a:r>
          </a:p>
          <a:p>
            <a:r>
              <a:rPr lang="vi-VN" dirty="0"/>
              <a:t>•	Proiect Educațional-Concurs Regional ”Pământul – Planeta Verde”- Gradinița cu P.P. Nr.5 Vaslui;</a:t>
            </a:r>
          </a:p>
          <a:p>
            <a:r>
              <a:rPr lang="vi-VN" dirty="0"/>
              <a:t>•	Proiect educaţional Regional ”Micii Cercetaşi”- Grădinița cu P.P. Nr.5 Vaslui;</a:t>
            </a:r>
          </a:p>
          <a:p>
            <a:r>
              <a:rPr lang="vi-VN" dirty="0"/>
              <a:t>•	Proiect județean,,Cu dragoste din suflet de copil”- Grădinița cu P.P. Nr.5 Vaslui;</a:t>
            </a:r>
          </a:p>
          <a:p>
            <a:r>
              <a:rPr lang="vi-VN" dirty="0"/>
              <a:t>•	Proiect Educativ Interşcolar Interjudetean: Program de Dezvoltarea  Abilităților Socio-Emoționale ale Preșcolarilor in Cadrul Alternativelor Educationale”- Grădinița cu P.P. Nr.5 Vaslui;</a:t>
            </a:r>
          </a:p>
          <a:p>
            <a:r>
              <a:rPr lang="vi-VN" dirty="0"/>
              <a:t>•	Proiect educațional național ,,Eco pași spre mâine”-Grădinița cu P.P. Nr.5 Vaslui;</a:t>
            </a:r>
          </a:p>
          <a:p>
            <a:r>
              <a:rPr lang="vi-VN" dirty="0"/>
              <a:t>•	Proiectul transnațional ”Prăjiturile copilăriei” din cadrul proiectului „Educație on-line fără hotare”-Grădinița cu P.P. Nr.1 Huși;</a:t>
            </a:r>
          </a:p>
          <a:p>
            <a:r>
              <a:rPr lang="vi-VN" dirty="0"/>
              <a:t>•	,, Să salvăm un copăcel’’ -Grădinița cu P.P. Nr.1 Huși;</a:t>
            </a:r>
          </a:p>
          <a:p>
            <a:r>
              <a:rPr lang="vi-VN" dirty="0"/>
              <a:t>•	Proiect județean ,,Să mâncăm sănătos împreună” -Grădinița cu P.P. Nr.1 Huși;</a:t>
            </a:r>
          </a:p>
        </p:txBody>
      </p:sp>
    </p:spTree>
    <p:extLst>
      <p:ext uri="{BB962C8B-B14F-4D97-AF65-F5344CB8AC3E}">
        <p14:creationId xmlns:p14="http://schemas.microsoft.com/office/powerpoint/2010/main" val="1916883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04" y="40"/>
            <a:ext cx="9120368" cy="6771084"/>
          </a:xfrm>
          <a:prstGeom prst="rect">
            <a:avLst/>
          </a:prstGeom>
          <a:solidFill>
            <a:schemeClr val="accent5">
              <a:lumMod val="20000"/>
              <a:lumOff val="80000"/>
            </a:schemeClr>
          </a:solidFill>
        </p:spPr>
        <p:txBody>
          <a:bodyPr wrap="square">
            <a:spAutoFit/>
          </a:bodyPr>
          <a:lstStyle/>
          <a:p>
            <a:r>
              <a:rPr lang="vi-VN" dirty="0"/>
              <a:t>•	</a:t>
            </a:r>
            <a:r>
              <a:rPr lang="vi-VN" sz="1600" dirty="0"/>
              <a:t>,,Educația preșcolarilor în spiritul valorilor identității naționale”-Gradinita 9 Bârlad;</a:t>
            </a:r>
            <a:endParaRPr lang="ro-RO" sz="1600" dirty="0"/>
          </a:p>
          <a:p>
            <a:endParaRPr lang="vi-VN" sz="1600" dirty="0"/>
          </a:p>
          <a:p>
            <a:r>
              <a:rPr lang="vi-VN" sz="1600" dirty="0"/>
              <a:t>•	,,Copilăria, o lume minunată”-Grădinița cu P.P. Nr.8 Bârlad;</a:t>
            </a:r>
          </a:p>
          <a:p>
            <a:r>
              <a:rPr lang="vi-VN" sz="1600" dirty="0"/>
              <a:t>•	,,Emoții în culori”-Grădinița cu P.P. Nr.8 Bârlad,</a:t>
            </a:r>
          </a:p>
          <a:p>
            <a:r>
              <a:rPr lang="vi-VN" sz="1600" dirty="0"/>
              <a:t>•	„Ajută-mă să cresc frumos!” – proiect local- Grădinița ,,Norocel” Negrești;</a:t>
            </a:r>
          </a:p>
          <a:p>
            <a:r>
              <a:rPr lang="vi-VN" sz="1600" dirty="0"/>
              <a:t>•	„Împreună vom reuși!” – proiect județean - Grădinița ,,Norocel” Negrești;</a:t>
            </a:r>
          </a:p>
          <a:p>
            <a:r>
              <a:rPr lang="vi-VN" sz="1600" dirty="0"/>
              <a:t>•	„Micul creștin” – proiect local -Grădinița ,,Norocel” Negrești;</a:t>
            </a:r>
          </a:p>
          <a:p>
            <a:r>
              <a:rPr lang="vi-VN" sz="1600" dirty="0"/>
              <a:t>•	„Poveștile ne-nvață” – proiect județean - Grădinița ,,Norocel” Negrești;</a:t>
            </a:r>
          </a:p>
          <a:p>
            <a:r>
              <a:rPr lang="vi-VN" sz="1600" dirty="0"/>
              <a:t>•	”Învățând să circulăm, viața ne-o asigurăm!” – proiect județean Grădinița ,,Norocel” Negrești;</a:t>
            </a:r>
          </a:p>
          <a:p>
            <a:r>
              <a:rPr lang="vi-VN" sz="1600" dirty="0"/>
              <a:t>•	,,O carte mică pentru un copil cu suflet mare” – proiect județean Grădinița ,,Norocel” Negrești;</a:t>
            </a:r>
          </a:p>
          <a:p>
            <a:r>
              <a:rPr lang="vi-VN" sz="1600" dirty="0"/>
              <a:t>•	,,Binele și prichindeii” – proiect județean Grădinița ,,Norocel” Negrești;</a:t>
            </a:r>
          </a:p>
          <a:p>
            <a:r>
              <a:rPr lang="vi-VN" sz="1600" dirty="0"/>
              <a:t>•	"O grădi antibullying" - proiect județean Grădinița ,,Norocel” Negrești;</a:t>
            </a:r>
          </a:p>
          <a:p>
            <a:r>
              <a:rPr lang="vi-VN" sz="1600" dirty="0"/>
              <a:t>•	,, Cu natura la joacă,” - proiect educațional regional- Grădinița 12 Huși;</a:t>
            </a:r>
            <a:endParaRPr lang="ro-RO" sz="1600" dirty="0"/>
          </a:p>
          <a:p>
            <a:endParaRPr lang="vi-VN" sz="1600" dirty="0"/>
          </a:p>
          <a:p>
            <a:r>
              <a:rPr lang="vi-VN" sz="1600" dirty="0"/>
              <a:t>•	,,Zâmbet de copil’’-Proiect  transfrontalier-Gradinița 17 Vaslui, Gradinita cu P.P. Nr.9 Vaslui;</a:t>
            </a:r>
          </a:p>
          <a:p>
            <a:r>
              <a:rPr lang="vi-VN" sz="1600" dirty="0"/>
              <a:t>•	,,Stop accidentelor rutiere, viața are prioritate”, ,,Sănătatea, mină de aur” Gradinița 17 Vaslui;</a:t>
            </a:r>
          </a:p>
          <a:p>
            <a:r>
              <a:rPr lang="vi-VN" sz="1600" dirty="0"/>
              <a:t>•	Program  cofinanțat din Fondul Social European –POCU-ABANDON DIMINUAT PRIN MĂSURI INTEGRATE SUSTENABILE ÎN ÎNVĂȚĂMÂNT- Gradinita cu P.P. NR.9 Vaslui;</a:t>
            </a:r>
          </a:p>
          <a:p>
            <a:r>
              <a:rPr lang="vi-VN" sz="1600" dirty="0"/>
              <a:t>•	Proiect-concurs judetean ,, Natura râde,natura plânge”-Gradinita cu P.P. Nr.5 Bârlad;</a:t>
            </a:r>
          </a:p>
          <a:p>
            <a:r>
              <a:rPr lang="vi-VN" sz="1600" dirty="0"/>
              <a:t>•	Proiect educaţional județean: „Soarele strălucește pentru toți”- Gradinita cu P.P. Nr.5 Bârlad;</a:t>
            </a:r>
          </a:p>
          <a:p>
            <a:r>
              <a:rPr lang="vi-VN" sz="1600" dirty="0"/>
              <a:t>•	”Campioni in lumea povestilor’’-Gradinița cu P.P. NR. 10 Huși</a:t>
            </a:r>
          </a:p>
          <a:p>
            <a:r>
              <a:rPr lang="vi-VN" sz="1600" dirty="0"/>
              <a:t>•	,,Apă, energie, viață” -Gradinița  cu P.P.Nr.15 Vaslui;</a:t>
            </a:r>
          </a:p>
        </p:txBody>
      </p:sp>
    </p:spTree>
    <p:extLst>
      <p:ext uri="{BB962C8B-B14F-4D97-AF65-F5344CB8AC3E}">
        <p14:creationId xmlns:p14="http://schemas.microsoft.com/office/powerpoint/2010/main" val="414299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7D2A7CD4-96B1-1A5A-13BF-EEA4EC37C5C4}"/>
              </a:ext>
            </a:extLst>
          </p:cNvPr>
          <p:cNvSpPr/>
          <p:nvPr/>
        </p:nvSpPr>
        <p:spPr>
          <a:xfrm>
            <a:off x="0" y="0"/>
            <a:ext cx="9144000" cy="6858000"/>
          </a:xfrm>
          <a:prstGeom prst="rect">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2400" b="1" dirty="0">
              <a:solidFill>
                <a:schemeClr val="bg2">
                  <a:lumMod val="25000"/>
                </a:schemeClr>
              </a:solidFill>
              <a:latin typeface="Trebuchet MS" panose="020B0603020202020204" pitchFamily="34" charset="0"/>
            </a:endParaRPr>
          </a:p>
          <a:p>
            <a:pPr algn="ctr"/>
            <a:r>
              <a:rPr lang="ro-RO" sz="2400" b="1" dirty="0">
                <a:solidFill>
                  <a:schemeClr val="bg2">
                    <a:lumMod val="25000"/>
                  </a:schemeClr>
                </a:solidFill>
                <a:latin typeface="Trebuchet MS" panose="020B0603020202020204" pitchFamily="34" charset="0"/>
              </a:rPr>
              <a:t>PUNCTE DE DISCUȚIE</a:t>
            </a:r>
          </a:p>
          <a:p>
            <a:pPr algn="ctr"/>
            <a:endParaRPr lang="ro-RO" b="1" dirty="0">
              <a:solidFill>
                <a:schemeClr val="bg2">
                  <a:lumMod val="25000"/>
                </a:schemeClr>
              </a:solidFill>
              <a:latin typeface="Trebuchet MS" panose="020B0603020202020204" pitchFamily="34" charset="0"/>
            </a:endParaRPr>
          </a:p>
          <a:p>
            <a:pPr marL="342900" lvl="0" indent="-342900" algn="just">
              <a:lnSpc>
                <a:spcPct val="115000"/>
              </a:lnSpc>
              <a:spcAft>
                <a:spcPts val="1000"/>
              </a:spcAft>
              <a:buFont typeface="Wingdings" panose="05000000000000000000" pitchFamily="2" charset="2"/>
              <a:buChar char="Ø"/>
              <a:tabLst>
                <a:tab pos="4733925" algn="l"/>
                <a:tab pos="5940425" algn="r"/>
              </a:tabLst>
            </a:pPr>
            <a:r>
              <a:rPr lang="ro-RO" b="1"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diagnoza</a:t>
            </a:r>
            <a:r>
              <a:rPr lang="ro-RO"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 procesului educațional,</a:t>
            </a:r>
            <a:r>
              <a:rPr lang="ro-RO" b="1"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 </a:t>
            </a:r>
            <a:r>
              <a:rPr lang="ro-RO"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pentru </a:t>
            </a:r>
            <a:r>
              <a:rPr lang="ro-RO" b="1"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anul școlar 2022-2023</a:t>
            </a:r>
            <a:r>
              <a:rPr lang="ro-RO"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 diseminarea activităților de bună practică,  precum </a:t>
            </a:r>
            <a:r>
              <a:rPr lang="ro-RO" b="1" dirty="0" err="1">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şi</a:t>
            </a:r>
            <a:r>
              <a:rPr lang="ro-RO" b="1"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 identificarea </a:t>
            </a:r>
            <a:r>
              <a:rPr lang="ro-RO" b="1" dirty="0" err="1">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priorităţilor</a:t>
            </a:r>
            <a:r>
              <a:rPr lang="ro-RO" b="1"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 pentru anul </a:t>
            </a:r>
            <a:r>
              <a:rPr lang="ro-RO" b="1" dirty="0" err="1">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şcolar</a:t>
            </a:r>
            <a:r>
              <a:rPr lang="ro-RO" b="1"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 2023-2024; </a:t>
            </a:r>
          </a:p>
          <a:p>
            <a:pPr marL="285750" lvl="0" indent="-285750" algn="just">
              <a:lnSpc>
                <a:spcPct val="115000"/>
              </a:lnSpc>
              <a:spcAft>
                <a:spcPts val="1000"/>
              </a:spcAft>
              <a:buFont typeface="Wingdings" panose="05000000000000000000" pitchFamily="2" charset="2"/>
              <a:buChar char="Ø"/>
              <a:tabLst>
                <a:tab pos="4733925" algn="l"/>
                <a:tab pos="5940425" algn="r"/>
              </a:tabLst>
            </a:pPr>
            <a:r>
              <a:rPr lang="ro-RO" b="1"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aplicarea unitară a prevederilor legale </a:t>
            </a:r>
            <a:r>
              <a:rPr lang="ro-RO"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în vigoare </a:t>
            </a:r>
            <a:r>
              <a:rPr lang="en-US" b="1" dirty="0" err="1">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privind</a:t>
            </a:r>
            <a:r>
              <a:rPr lang="en-US" b="1"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b="1" dirty="0" err="1">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organizarea</a:t>
            </a:r>
            <a:r>
              <a:rPr lang="en-US" b="1"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b="1" dirty="0" err="1">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şi</a:t>
            </a:r>
            <a:r>
              <a:rPr lang="en-US" b="1"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b="1" dirty="0" err="1">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funcţionarea</a:t>
            </a:r>
            <a:r>
              <a:rPr lang="en-US" b="1"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b="1" dirty="0" err="1">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creşelor</a:t>
            </a:r>
            <a:r>
              <a:rPr lang="en-US"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dirty="0" err="1">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şi</a:t>
            </a:r>
            <a:r>
              <a:rPr lang="en-US"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 a </a:t>
            </a:r>
            <a:r>
              <a:rPr lang="en-US" dirty="0" err="1">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altor</a:t>
            </a:r>
            <a:r>
              <a:rPr lang="en-US"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dirty="0" err="1">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unităţi</a:t>
            </a:r>
            <a:r>
              <a:rPr lang="en-US"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 de </a:t>
            </a:r>
            <a:r>
              <a:rPr lang="en-US" dirty="0" err="1">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educaţie</a:t>
            </a:r>
            <a:r>
              <a:rPr lang="en-US"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dirty="0" err="1">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timpurie</a:t>
            </a:r>
            <a:r>
              <a:rPr lang="en-US"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dirty="0" err="1">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antepreşcolară</a:t>
            </a:r>
            <a:r>
              <a:rPr lang="en-US"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a:t>
            </a:r>
            <a:endParaRPr lang="ro-RO" dirty="0">
              <a:solidFill>
                <a:schemeClr val="bg2">
                  <a:lumMod val="25000"/>
                </a:schemeClr>
              </a:solidFill>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lnSpc>
                <a:spcPct val="115000"/>
              </a:lnSpc>
              <a:spcAft>
                <a:spcPts val="1000"/>
              </a:spcAft>
              <a:buFont typeface="Wingdings" panose="05000000000000000000" pitchFamily="2" charset="2"/>
              <a:buChar char="Ø"/>
              <a:tabLst>
                <a:tab pos="4733925" algn="l"/>
                <a:tab pos="5940425" algn="r"/>
              </a:tabLst>
            </a:pPr>
            <a:r>
              <a:rPr lang="ro-RO" b="1"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aplicarea curriculumului național  în vigoare</a:t>
            </a:r>
            <a:r>
              <a:rPr lang="ro-RO"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 cu accent pe aplicarea acestuia în creșe;</a:t>
            </a:r>
          </a:p>
          <a:p>
            <a:pPr marL="285750" lvl="0" indent="-285750">
              <a:lnSpc>
                <a:spcPct val="115000"/>
              </a:lnSpc>
              <a:spcAft>
                <a:spcPts val="1000"/>
              </a:spcAft>
              <a:buFont typeface="Wingdings" panose="05000000000000000000" pitchFamily="2" charset="2"/>
              <a:buChar char="Ø"/>
              <a:tabLst>
                <a:tab pos="4733925" algn="l"/>
                <a:tab pos="5940425" algn="r"/>
              </a:tabLst>
            </a:pPr>
            <a:r>
              <a:rPr lang="ro-RO" b="1"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proiectarea curriculară </a:t>
            </a:r>
            <a:r>
              <a:rPr lang="ro-RO"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conform structurii anului școlar 2023 - 2024 aprobată prin OM nr.3.800/2023;</a:t>
            </a:r>
          </a:p>
          <a:p>
            <a:pPr marL="285750" lvl="0" indent="-285750">
              <a:lnSpc>
                <a:spcPct val="115000"/>
              </a:lnSpc>
              <a:spcAft>
                <a:spcPts val="1000"/>
              </a:spcAft>
              <a:buFont typeface="Wingdings" panose="05000000000000000000" pitchFamily="2" charset="2"/>
              <a:buChar char="Ø"/>
              <a:tabLst>
                <a:tab pos="4733925" algn="l"/>
                <a:tab pos="5940425" algn="r"/>
              </a:tabLst>
            </a:pPr>
            <a:r>
              <a:rPr lang="ro-RO" b="1"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formarea continuă a resursei umane din creșe</a:t>
            </a:r>
            <a:r>
              <a:rPr lang="ro-RO"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 atât prin programul de formare derulat de Ministerul Educației în parteneriat cu Casele </a:t>
            </a:r>
            <a:r>
              <a:rPr lang="ro-RO" dirty="0">
                <a:solidFill>
                  <a:schemeClr val="bg2">
                    <a:lumMod val="25000"/>
                  </a:schemeClr>
                </a:solidFill>
                <a:latin typeface="Trebuchet MS" panose="020B0603020202020204" pitchFamily="34" charset="0"/>
                <a:ea typeface="Calibri" panose="020F0502020204030204" pitchFamily="34" charset="0"/>
                <a:cs typeface="Times New Roman" panose="02020603050405020304" pitchFamily="18" charset="0"/>
              </a:rPr>
              <a:t>C</a:t>
            </a:r>
            <a:r>
              <a:rPr lang="ro-RO"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orpului </a:t>
            </a:r>
            <a:r>
              <a:rPr lang="ro-RO" dirty="0">
                <a:solidFill>
                  <a:schemeClr val="bg2">
                    <a:lumMod val="25000"/>
                  </a:schemeClr>
                </a:solidFill>
                <a:latin typeface="Trebuchet MS" panose="020B0603020202020204" pitchFamily="34" charset="0"/>
                <a:ea typeface="Calibri" panose="020F0502020204030204" pitchFamily="34" charset="0"/>
                <a:cs typeface="Times New Roman" panose="02020603050405020304" pitchFamily="18" charset="0"/>
              </a:rPr>
              <a:t>D</a:t>
            </a:r>
            <a:r>
              <a:rPr lang="ro-RO"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idactic de la nivel județean, cât și prin programul oferit de Centrul pentru Educație și Dezvoltare Profesională Step </a:t>
            </a:r>
            <a:r>
              <a:rPr lang="ro-RO" dirty="0" err="1">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by</a:t>
            </a:r>
            <a:r>
              <a:rPr lang="ro-RO" dirty="0">
                <a:solidFill>
                  <a:schemeClr val="bg2">
                    <a:lumMod val="25000"/>
                  </a:schemeClr>
                </a:solidFill>
                <a:effectLst/>
                <a:latin typeface="Trebuchet MS" panose="020B0603020202020204" pitchFamily="34" charset="0"/>
                <a:ea typeface="Calibri" panose="020F0502020204030204" pitchFamily="34" charset="0"/>
                <a:cs typeface="Times New Roman" panose="02020603050405020304" pitchFamily="18" charset="0"/>
              </a:rPr>
              <a:t> Step;</a:t>
            </a:r>
          </a:p>
          <a:p>
            <a:pPr marL="285750" indent="-285750" algn="just">
              <a:buFont typeface="Wingdings" panose="05000000000000000000" pitchFamily="2" charset="2"/>
              <a:buChar char="Ø"/>
            </a:pPr>
            <a:endParaRPr lang="en-US"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4235939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620688"/>
            <a:ext cx="3657600" cy="5112568"/>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2000815"/>
            <a:ext cx="3048000" cy="2246769"/>
          </a:xfrm>
          <a:prstGeom prst="rect">
            <a:avLst/>
          </a:prstGeom>
          <a:noFill/>
        </p:spPr>
        <p:txBody>
          <a:bodyPr wrap="square" rtlCol="0">
            <a:spAutoFit/>
          </a:bodyPr>
          <a:lstStyle/>
          <a:p>
            <a:pPr algn="ctr"/>
            <a:r>
              <a:rPr lang="ro-RO" sz="2800" dirty="0">
                <a:solidFill>
                  <a:schemeClr val="bg1"/>
                </a:solidFill>
                <a:latin typeface="Trebuchet MS" panose="020B0603020202020204" pitchFamily="34" charset="0"/>
                <a:cs typeface="Cavolini" panose="020B0502040204020203" pitchFamily="66" charset="0"/>
              </a:rPr>
              <a:t>PRIORITĂȚI ȘI DIRECȚII DE ACȚIUNE </a:t>
            </a:r>
          </a:p>
          <a:p>
            <a:pPr algn="ctr"/>
            <a:r>
              <a:rPr lang="ro-RO" sz="2800" dirty="0">
                <a:solidFill>
                  <a:schemeClr val="bg1"/>
                </a:solidFill>
                <a:latin typeface="Trebuchet MS" panose="020B0603020202020204" pitchFamily="34" charset="0"/>
                <a:cs typeface="Cavolini" panose="020B0502040204020203" pitchFamily="66" charset="0"/>
              </a:rPr>
              <a:t>AN ȘCOLAR </a:t>
            </a:r>
          </a:p>
          <a:p>
            <a:pPr algn="ctr"/>
            <a:r>
              <a:rPr lang="ro-RO" sz="2800" dirty="0">
                <a:solidFill>
                  <a:schemeClr val="bg1"/>
                </a:solidFill>
                <a:latin typeface="Trebuchet MS" panose="020B0603020202020204" pitchFamily="34" charset="0"/>
                <a:cs typeface="Cavolini" panose="020B0502040204020203" pitchFamily="66" charset="0"/>
              </a:rPr>
              <a:t>2023-2024</a:t>
            </a:r>
          </a:p>
        </p:txBody>
      </p:sp>
      <p:sp>
        <p:nvSpPr>
          <p:cNvPr id="38" name="Freeform 5"/>
          <p:cNvSpPr>
            <a:spLocks/>
          </p:cNvSpPr>
          <p:nvPr/>
        </p:nvSpPr>
        <p:spPr bwMode="auto">
          <a:xfrm flipH="1" flipV="1">
            <a:off x="1905000" y="1506776"/>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972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26395282"/>
              </p:ext>
            </p:extLst>
          </p:nvPr>
        </p:nvGraphicFramePr>
        <p:xfrm>
          <a:off x="1524000" y="764704"/>
          <a:ext cx="71524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5886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4" y="116632"/>
            <a:ext cx="8568952" cy="6407908"/>
          </a:xfrm>
          <a:prstGeom prst="rect">
            <a:avLst/>
          </a:prstGeom>
          <a:solidFill>
            <a:schemeClr val="tx2">
              <a:lumMod val="20000"/>
              <a:lumOff val="80000"/>
            </a:schemeClr>
          </a:solidFill>
        </p:spPr>
        <p:txBody>
          <a:bodyPr wrap="square" rtlCol="0">
            <a:spAutoFit/>
          </a:bodyPr>
          <a:lstStyle/>
          <a:p>
            <a:pPr algn="ctr"/>
            <a:r>
              <a:rPr lang="ro-RO" b="1" dirty="0">
                <a:solidFill>
                  <a:schemeClr val="tx2"/>
                </a:solidFill>
              </a:rPr>
              <a:t>PRIORITĂȚI 2023 – 2024</a:t>
            </a:r>
          </a:p>
          <a:p>
            <a:pPr algn="ctr"/>
            <a:endParaRPr lang="ro-RO" b="1" dirty="0">
              <a:solidFill>
                <a:schemeClr val="tx2"/>
              </a:solidFill>
              <a:latin typeface="Trebuchet MS" panose="020B0603020202020204" pitchFamily="34" charset="0"/>
            </a:endParaRPr>
          </a:p>
          <a:p>
            <a:pPr marL="285750" indent="-285750" algn="just">
              <a:lnSpc>
                <a:spcPct val="80000"/>
              </a:lnSpc>
              <a:buFont typeface="Courier New" panose="02070309020205020404" pitchFamily="49" charset="0"/>
              <a:buChar char="o"/>
            </a:pPr>
            <a:r>
              <a:rPr lang="ro-RO" altLang="ro-RO" dirty="0">
                <a:solidFill>
                  <a:srgbClr val="0070C0"/>
                </a:solidFill>
                <a:latin typeface="Trebuchet MS" panose="020B0603020202020204" pitchFamily="34" charset="0"/>
                <a:cs typeface="Arial" panose="020B0604020202020204" pitchFamily="34" charset="0"/>
              </a:rPr>
              <a:t>Implementarea măsurilor care privesc educația timpurie din legislația specifică (</a:t>
            </a:r>
            <a:r>
              <a:rPr lang="ro-RO" altLang="ro-RO" dirty="0">
                <a:solidFill>
                  <a:srgbClr val="C00000"/>
                </a:solidFill>
                <a:latin typeface="Trebuchet MS" panose="020B0603020202020204" pitchFamily="34" charset="0"/>
                <a:cs typeface="Arial" panose="020B0604020202020204" pitchFamily="34" charset="0"/>
              </a:rPr>
              <a:t>LÎP nr.198/2023</a:t>
            </a:r>
            <a:r>
              <a:rPr lang="ro-RO" altLang="ro-RO" dirty="0">
                <a:solidFill>
                  <a:srgbClr val="0070C0"/>
                </a:solidFill>
                <a:latin typeface="Trebuchet MS" panose="020B0603020202020204" pitchFamily="34" charset="0"/>
                <a:cs typeface="Arial" panose="020B0604020202020204" pitchFamily="34" charset="0"/>
              </a:rPr>
              <a:t>, </a:t>
            </a:r>
            <a:r>
              <a:rPr lang="ro-RO" altLang="ro-RO" dirty="0">
                <a:solidFill>
                  <a:srgbClr val="C00000"/>
                </a:solidFill>
                <a:latin typeface="Trebuchet MS" panose="020B0603020202020204" pitchFamily="34" charset="0"/>
                <a:cs typeface="Arial" panose="020B0604020202020204" pitchFamily="34" charset="0"/>
              </a:rPr>
              <a:t>HG.566/2022</a:t>
            </a:r>
            <a:r>
              <a:rPr lang="ro-RO" altLang="ro-RO" dirty="0">
                <a:solidFill>
                  <a:srgbClr val="0070C0"/>
                </a:solidFill>
                <a:latin typeface="Trebuchet MS" panose="020B0603020202020204" pitchFamily="34" charset="0"/>
                <a:cs typeface="Arial" panose="020B0604020202020204" pitchFamily="34" charset="0"/>
              </a:rPr>
              <a:t>) ; </a:t>
            </a:r>
          </a:p>
          <a:p>
            <a:pPr marL="285750" indent="-285750" algn="just">
              <a:lnSpc>
                <a:spcPct val="80000"/>
              </a:lnSpc>
              <a:buFont typeface="Courier New" panose="02070309020205020404" pitchFamily="49" charset="0"/>
              <a:buChar char="o"/>
            </a:pPr>
            <a:r>
              <a:rPr lang="ro-RO" altLang="ro-RO" dirty="0">
                <a:solidFill>
                  <a:srgbClr val="0070C0"/>
                </a:solidFill>
                <a:latin typeface="Trebuchet MS" panose="020B0603020202020204" pitchFamily="34" charset="0"/>
                <a:cs typeface="Arial" panose="020B0604020202020204" pitchFamily="34" charset="0"/>
              </a:rPr>
              <a:t>Activități de </a:t>
            </a:r>
            <a:r>
              <a:rPr lang="ro-RO" altLang="ro-RO" dirty="0">
                <a:solidFill>
                  <a:srgbClr val="C00000"/>
                </a:solidFill>
                <a:latin typeface="Trebuchet MS" panose="020B0603020202020204" pitchFamily="34" charset="0"/>
                <a:cs typeface="Arial" panose="020B0604020202020204" pitchFamily="34" charset="0"/>
              </a:rPr>
              <a:t>monitorizare și consiliere</a:t>
            </a:r>
            <a:r>
              <a:rPr lang="ro-RO" altLang="ro-RO" dirty="0">
                <a:solidFill>
                  <a:srgbClr val="0070C0"/>
                </a:solidFill>
                <a:latin typeface="Trebuchet MS" panose="020B0603020202020204" pitchFamily="34" charset="0"/>
                <a:cs typeface="Arial" panose="020B0604020202020204" pitchFamily="34" charset="0"/>
              </a:rPr>
              <a:t>, în scopul îmbunătățirii calității educației, la nivelul inspectoratului școlar județean și la nivel național;</a:t>
            </a:r>
          </a:p>
          <a:p>
            <a:pPr marL="285750" indent="-285750" algn="just">
              <a:lnSpc>
                <a:spcPct val="80000"/>
              </a:lnSpc>
              <a:buFont typeface="Courier New" panose="02070309020205020404" pitchFamily="49" charset="0"/>
              <a:buChar char="o"/>
            </a:pPr>
            <a:r>
              <a:rPr lang="ro-RO" altLang="ro-RO" dirty="0">
                <a:solidFill>
                  <a:srgbClr val="C00000"/>
                </a:solidFill>
                <a:latin typeface="Trebuchet MS" panose="020B0603020202020204" pitchFamily="34" charset="0"/>
                <a:cs typeface="Arial" panose="020B0604020202020204" pitchFamily="34" charset="0"/>
              </a:rPr>
              <a:t>Măsuri</a:t>
            </a:r>
            <a:r>
              <a:rPr lang="ro-RO" altLang="ro-RO" dirty="0">
                <a:solidFill>
                  <a:srgbClr val="0070C0"/>
                </a:solidFill>
                <a:latin typeface="Trebuchet MS" panose="020B0603020202020204" pitchFamily="34" charset="0"/>
                <a:cs typeface="Arial" panose="020B0604020202020204" pitchFamily="34" charset="0"/>
              </a:rPr>
              <a:t> care trebuie întreprinse la nivelul unității de învățământ </a:t>
            </a:r>
            <a:r>
              <a:rPr lang="ro-RO" altLang="ro-RO" dirty="0">
                <a:solidFill>
                  <a:srgbClr val="C00000"/>
                </a:solidFill>
                <a:latin typeface="Trebuchet MS" panose="020B0603020202020204" pitchFamily="34" charset="0"/>
                <a:cs typeface="Arial" panose="020B0604020202020204" pitchFamily="34" charset="0"/>
              </a:rPr>
              <a:t>în scopul asigurării unei educații de calitate</a:t>
            </a:r>
            <a:r>
              <a:rPr lang="ro-RO" altLang="ro-RO" dirty="0">
                <a:solidFill>
                  <a:srgbClr val="0070C0"/>
                </a:solidFill>
                <a:latin typeface="Trebuchet MS" panose="020B0603020202020204" pitchFamily="34" charset="0"/>
                <a:cs typeface="Arial" panose="020B0604020202020204" pitchFamily="34" charset="0"/>
              </a:rPr>
              <a:t>, vizând următoarele domenii:</a:t>
            </a:r>
          </a:p>
          <a:p>
            <a:pPr marL="285750" indent="-285750" algn="just">
              <a:lnSpc>
                <a:spcPct val="80000"/>
              </a:lnSpc>
              <a:buFont typeface="Courier New" panose="02070309020205020404" pitchFamily="49" charset="0"/>
              <a:buChar char="o"/>
            </a:pPr>
            <a:endParaRPr lang="en-US" altLang="ro-RO" dirty="0">
              <a:solidFill>
                <a:srgbClr val="0070C0"/>
              </a:solidFill>
              <a:latin typeface="Trebuchet MS" panose="020B0603020202020204" pitchFamily="34" charset="0"/>
              <a:cs typeface="Arial" panose="020B0604020202020204" pitchFamily="34" charset="0"/>
            </a:endParaRPr>
          </a:p>
          <a:p>
            <a:pPr marL="285750" indent="-285750" algn="just">
              <a:lnSpc>
                <a:spcPct val="80000"/>
              </a:lnSpc>
              <a:buFontTx/>
              <a:buChar char="-"/>
            </a:pPr>
            <a:r>
              <a:rPr lang="ro-RO" altLang="ro-RO" i="1" dirty="0">
                <a:solidFill>
                  <a:srgbClr val="0070C0"/>
                </a:solidFill>
                <a:latin typeface="Trebuchet MS" panose="020B0603020202020204" pitchFamily="34" charset="0"/>
                <a:cs typeface="Arial" panose="020B0604020202020204" pitchFamily="34" charset="0"/>
              </a:rPr>
              <a:t>organizarea și desfășurarea procesului instructiv-educativ, cu accent pe   respectarea reglementărilor în vigoare (ROFUIP, curriculumul național  aprobat, RFÎDTC revizuite); </a:t>
            </a:r>
            <a:endParaRPr lang="en-US" altLang="ro-RO" i="1" dirty="0">
              <a:solidFill>
                <a:srgbClr val="0070C0"/>
              </a:solidFill>
              <a:latin typeface="Trebuchet MS" panose="020B0603020202020204" pitchFamily="34" charset="0"/>
              <a:cs typeface="Arial" panose="020B0604020202020204" pitchFamily="34" charset="0"/>
            </a:endParaRPr>
          </a:p>
          <a:p>
            <a:pPr marL="285750" indent="-285750" algn="just">
              <a:lnSpc>
                <a:spcPct val="80000"/>
              </a:lnSpc>
              <a:buFontTx/>
              <a:buChar char="-"/>
            </a:pPr>
            <a:r>
              <a:rPr lang="ro-RO" altLang="ro-RO" i="1" dirty="0">
                <a:solidFill>
                  <a:srgbClr val="0070C0"/>
                </a:solidFill>
                <a:latin typeface="Trebuchet MS" panose="020B0603020202020204" pitchFamily="34" charset="0"/>
                <a:cs typeface="Arial" panose="020B0604020202020204" pitchFamily="34" charset="0"/>
              </a:rPr>
              <a:t>tratarea diferențiată și individualizarea predării - învățării – evaluării, astfel încât să se asigure progresul școlar al tuturor copiilor;</a:t>
            </a:r>
          </a:p>
          <a:p>
            <a:pPr marL="285750" indent="-285750" algn="just">
              <a:lnSpc>
                <a:spcPct val="80000"/>
              </a:lnSpc>
              <a:buFontTx/>
              <a:buChar char="-"/>
            </a:pPr>
            <a:r>
              <a:rPr lang="ro-RO" altLang="ro-RO" i="1" dirty="0">
                <a:solidFill>
                  <a:srgbClr val="0070C0"/>
                </a:solidFill>
                <a:latin typeface="Trebuchet MS" panose="020B0603020202020204" pitchFamily="34" charset="0"/>
                <a:cs typeface="Arial" panose="020B0604020202020204" pitchFamily="34" charset="0"/>
              </a:rPr>
              <a:t>evaluarea continuă a copiilor și aplicarea evaluării cu scopul orientării și  optimizării procesului de învățare;</a:t>
            </a:r>
          </a:p>
          <a:p>
            <a:pPr marL="285750" indent="-285750" algn="just">
              <a:lnSpc>
                <a:spcPct val="80000"/>
              </a:lnSpc>
              <a:buFontTx/>
              <a:buChar char="-"/>
            </a:pPr>
            <a:r>
              <a:rPr lang="ro-RO" altLang="ro-RO" i="1" dirty="0">
                <a:solidFill>
                  <a:srgbClr val="0070C0"/>
                </a:solidFill>
                <a:latin typeface="Trebuchet MS" panose="020B0603020202020204" pitchFamily="34" charset="0"/>
                <a:cs typeface="Arial" panose="020B0604020202020204" pitchFamily="34" charset="0"/>
              </a:rPr>
              <a:t>reducerea absenteismului (vezi: Legea 248/2015 privind stimularea participării în învățământul preșcolar a copiilor din grupuri defavorizate și celelalte programe de sprijin);</a:t>
            </a:r>
          </a:p>
          <a:p>
            <a:pPr marL="285750" indent="-285750" algn="just">
              <a:lnSpc>
                <a:spcPct val="80000"/>
              </a:lnSpc>
              <a:buFontTx/>
              <a:buChar char="-"/>
            </a:pPr>
            <a:r>
              <a:rPr lang="ro-RO" altLang="ro-RO" i="1" dirty="0">
                <a:solidFill>
                  <a:srgbClr val="0070C0"/>
                </a:solidFill>
                <a:latin typeface="Trebuchet MS" panose="020B0603020202020204" pitchFamily="34" charset="0"/>
                <a:cs typeface="Arial" panose="020B0604020202020204" pitchFamily="34" charset="0"/>
              </a:rPr>
              <a:t>promovarea de programe și proiecte educaționale naționale și internaționale care să vizeze nevoile reale ale educației timpurii;</a:t>
            </a:r>
          </a:p>
          <a:p>
            <a:pPr marL="285750" indent="-285750" algn="just">
              <a:lnSpc>
                <a:spcPct val="80000"/>
              </a:lnSpc>
              <a:buFontTx/>
              <a:buChar char="-"/>
            </a:pPr>
            <a:r>
              <a:rPr lang="ro-RO" altLang="ro-RO" i="1" dirty="0">
                <a:solidFill>
                  <a:srgbClr val="0070C0"/>
                </a:solidFill>
                <a:latin typeface="Trebuchet MS" panose="020B0603020202020204" pitchFamily="34" charset="0"/>
                <a:cs typeface="Arial" panose="020B0604020202020204" pitchFamily="34" charset="0"/>
              </a:rPr>
              <a:t>promovarea unui parteneriat educațional real și viabil, cu implicarea tuturor actorilor educaționali.</a:t>
            </a:r>
          </a:p>
          <a:p>
            <a:pPr>
              <a:lnSpc>
                <a:spcPct val="80000"/>
              </a:lnSpc>
            </a:pPr>
            <a:endParaRPr lang="en-US" altLang="ro-RO" dirty="0">
              <a:solidFill>
                <a:srgbClr val="0070C0"/>
              </a:solidFill>
              <a:latin typeface="Trebuchet MS" panose="020B0603020202020204" pitchFamily="34" charset="0"/>
              <a:cs typeface="Arial" panose="020B0604020202020204" pitchFamily="34" charset="0"/>
            </a:endParaRPr>
          </a:p>
          <a:p>
            <a:pPr marL="285750" indent="-285750">
              <a:lnSpc>
                <a:spcPct val="80000"/>
              </a:lnSpc>
              <a:buFont typeface="Courier New" panose="02070309020205020404" pitchFamily="49" charset="0"/>
              <a:buChar char="o"/>
            </a:pPr>
            <a:r>
              <a:rPr lang="ro-RO" altLang="ro-RO" dirty="0">
                <a:solidFill>
                  <a:srgbClr val="0070C0"/>
                </a:solidFill>
                <a:latin typeface="Trebuchet MS" panose="020B0603020202020204" pitchFamily="34" charset="0"/>
                <a:cs typeface="Arial" panose="020B0604020202020204" pitchFamily="34" charset="0"/>
              </a:rPr>
              <a:t>Elaborarea și implementarea de </a:t>
            </a:r>
            <a:r>
              <a:rPr lang="ro-RO" altLang="ro-RO" dirty="0">
                <a:solidFill>
                  <a:srgbClr val="C00000"/>
                </a:solidFill>
                <a:latin typeface="Trebuchet MS" panose="020B0603020202020204" pitchFamily="34" charset="0"/>
                <a:cs typeface="Arial" panose="020B0604020202020204" pitchFamily="34" charset="0"/>
              </a:rPr>
              <a:t>programe/proiecte/activități de abilitare curriculară</a:t>
            </a:r>
            <a:r>
              <a:rPr lang="ro-RO" altLang="ro-RO" dirty="0">
                <a:solidFill>
                  <a:srgbClr val="0070C0"/>
                </a:solidFill>
                <a:latin typeface="Trebuchet MS" panose="020B0603020202020204" pitchFamily="34" charset="0"/>
                <a:cs typeface="Arial" panose="020B0604020202020204" pitchFamily="34" charset="0"/>
              </a:rPr>
              <a:t>, cu accent pe: proiectare curriculară, observarea și evaluarea copilului în scop ameliorativ și stimulativ, amenajarea mediului educațional, activități STEAM etc. </a:t>
            </a:r>
            <a:endParaRPr lang="en-US" altLang="ro-RO" dirty="0">
              <a:solidFill>
                <a:srgbClr val="0070C0"/>
              </a:solidFill>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097113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620688"/>
            <a:ext cx="3657600" cy="5112568"/>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2000815"/>
            <a:ext cx="3048000" cy="1815882"/>
          </a:xfrm>
          <a:prstGeom prst="rect">
            <a:avLst/>
          </a:prstGeom>
          <a:noFill/>
        </p:spPr>
        <p:txBody>
          <a:bodyPr wrap="square" rtlCol="0">
            <a:spAutoFit/>
          </a:bodyPr>
          <a:lstStyle/>
          <a:p>
            <a:pPr algn="ctr"/>
            <a:r>
              <a:rPr lang="ro-RO" sz="2800" dirty="0">
                <a:solidFill>
                  <a:schemeClr val="bg1"/>
                </a:solidFill>
                <a:latin typeface="Trebuchet MS" panose="020B0603020202020204" pitchFamily="34" charset="0"/>
                <a:cs typeface="Cavolini" panose="020B0502040204020203" pitchFamily="66" charset="0"/>
              </a:rPr>
              <a:t>MESAJE ȘI IDEI PENTRU </a:t>
            </a:r>
          </a:p>
          <a:p>
            <a:pPr algn="ctr"/>
            <a:r>
              <a:rPr lang="ro-RO" sz="2800" dirty="0">
                <a:solidFill>
                  <a:schemeClr val="bg1"/>
                </a:solidFill>
                <a:latin typeface="Trebuchet MS" panose="020B0603020202020204" pitchFamily="34" charset="0"/>
                <a:cs typeface="Cavolini" panose="020B0502040204020203" pitchFamily="66" charset="0"/>
              </a:rPr>
              <a:t>ANUL ȘCOLAR </a:t>
            </a:r>
          </a:p>
          <a:p>
            <a:pPr algn="ctr"/>
            <a:r>
              <a:rPr lang="ro-RO" sz="2800" dirty="0">
                <a:solidFill>
                  <a:schemeClr val="bg1"/>
                </a:solidFill>
                <a:latin typeface="Trebuchet MS" panose="020B0603020202020204" pitchFamily="34" charset="0"/>
                <a:cs typeface="Cavolini" panose="020B0502040204020203" pitchFamily="66" charset="0"/>
              </a:rPr>
              <a:t>2023-2024</a:t>
            </a:r>
          </a:p>
        </p:txBody>
      </p:sp>
      <p:sp>
        <p:nvSpPr>
          <p:cNvPr id="38" name="Freeform 5"/>
          <p:cNvSpPr>
            <a:spLocks/>
          </p:cNvSpPr>
          <p:nvPr/>
        </p:nvSpPr>
        <p:spPr bwMode="auto">
          <a:xfrm flipH="1" flipV="1">
            <a:off x="1905000" y="1506776"/>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63360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700808"/>
            <a:ext cx="7704856" cy="4278094"/>
          </a:xfrm>
          <a:prstGeom prst="rect">
            <a:avLst/>
          </a:prstGeom>
          <a:solidFill>
            <a:schemeClr val="tx2">
              <a:lumMod val="20000"/>
              <a:lumOff val="80000"/>
            </a:schemeClr>
          </a:solidFill>
        </p:spPr>
        <p:txBody>
          <a:bodyPr wrap="square" rtlCol="0">
            <a:spAutoFit/>
          </a:bodyPr>
          <a:lstStyle/>
          <a:p>
            <a:pPr algn="ctr"/>
            <a:r>
              <a:rPr lang="ro-RO" sz="2000" b="1" dirty="0">
                <a:solidFill>
                  <a:srgbClr val="C00000"/>
                </a:solidFill>
                <a:latin typeface="Trebuchet MS" panose="020B0603020202020204" pitchFamily="34" charset="0"/>
              </a:rPr>
              <a:t>DIRECȚII DE ACȚIUNE 2023 – 2024</a:t>
            </a:r>
          </a:p>
          <a:p>
            <a:pPr algn="ctr"/>
            <a:endParaRPr lang="ro-RO" b="1" dirty="0">
              <a:solidFill>
                <a:schemeClr val="tx2"/>
              </a:solidFill>
            </a:endParaRPr>
          </a:p>
          <a:p>
            <a:pPr marL="285750" indent="-285750" algn="just">
              <a:spcBef>
                <a:spcPct val="0"/>
              </a:spcBef>
              <a:buFont typeface="Courier New" panose="02070309020205020404" pitchFamily="49" charset="0"/>
              <a:buChar char="o"/>
            </a:pPr>
            <a:r>
              <a:rPr lang="ro-RO" altLang="ro-RO" dirty="0">
                <a:solidFill>
                  <a:schemeClr val="tx2">
                    <a:lumMod val="75000"/>
                  </a:schemeClr>
                </a:solidFill>
                <a:latin typeface="Trebuchet MS" panose="020B0603020202020204" pitchFamily="34" charset="0"/>
                <a:cs typeface="Arial" panose="020B0604020202020204" pitchFamily="34" charset="0"/>
              </a:rPr>
              <a:t>Revizuirea și promovarea unor documente legislative și metodologice care să sprijine implementarea măsurilor de dezvoltare a sistemului de educație timpurie din România (</a:t>
            </a:r>
            <a:r>
              <a:rPr lang="ro-RO" altLang="ro-RO" i="1" dirty="0">
                <a:solidFill>
                  <a:schemeClr val="tx2">
                    <a:lumMod val="75000"/>
                  </a:schemeClr>
                </a:solidFill>
                <a:latin typeface="Trebuchet MS" panose="020B0603020202020204" pitchFamily="34" charset="0"/>
                <a:cs typeface="Arial" panose="020B0604020202020204" pitchFamily="34" charset="0"/>
              </a:rPr>
              <a:t>Regulament-cadru de organizare și funcționare a educației timpurii,  Profilul de formare al absolventului, Metodologie de recunoaștere</a:t>
            </a:r>
            <a:r>
              <a:rPr lang="ro-RO" i="1" dirty="0">
                <a:solidFill>
                  <a:schemeClr val="tx2">
                    <a:lumMod val="75000"/>
                  </a:schemeClr>
                </a:solidFill>
                <a:latin typeface="Trebuchet MS" panose="020B0603020202020204" pitchFamily="34" charset="0"/>
                <a:cs typeface="Arial" panose="020B0604020202020204" pitchFamily="34" charset="0"/>
              </a:rPr>
              <a:t> și atestare a competențelor profesionale pentru ocuparea funcției de educator-</a:t>
            </a:r>
            <a:r>
              <a:rPr lang="ro-RO" i="1" dirty="0" err="1">
                <a:solidFill>
                  <a:schemeClr val="tx2">
                    <a:lumMod val="75000"/>
                  </a:schemeClr>
                </a:solidFill>
                <a:latin typeface="Trebuchet MS" panose="020B0603020202020204" pitchFamily="34" charset="0"/>
                <a:cs typeface="Arial" panose="020B0604020202020204" pitchFamily="34" charset="0"/>
              </a:rPr>
              <a:t>puericultor</a:t>
            </a:r>
            <a:r>
              <a:rPr lang="ro-RO" i="1" dirty="0">
                <a:solidFill>
                  <a:schemeClr val="tx2">
                    <a:lumMod val="75000"/>
                  </a:schemeClr>
                </a:solidFill>
                <a:latin typeface="Trebuchet MS" panose="020B0603020202020204" pitchFamily="34" charset="0"/>
                <a:cs typeface="Arial" panose="020B0604020202020204" pitchFamily="34" charset="0"/>
              </a:rPr>
              <a:t>,</a:t>
            </a:r>
            <a:r>
              <a:rPr lang="ro-RO" altLang="ro-RO" i="1" dirty="0">
                <a:solidFill>
                  <a:schemeClr val="tx2">
                    <a:lumMod val="75000"/>
                  </a:schemeClr>
                </a:solidFill>
                <a:latin typeface="Trebuchet MS" panose="020B0603020202020204" pitchFamily="34" charset="0"/>
                <a:cs typeface="Arial" panose="020B0604020202020204" pitchFamily="34" charset="0"/>
              </a:rPr>
              <a:t> Standarde de calitate privind serviciile complementare, Standarde de program pentru serviciile de educație timpurie </a:t>
            </a:r>
            <a:r>
              <a:rPr lang="ro-RO" altLang="ro-RO" dirty="0">
                <a:solidFill>
                  <a:schemeClr val="tx2">
                    <a:lumMod val="75000"/>
                  </a:schemeClr>
                </a:solidFill>
                <a:latin typeface="Trebuchet MS" panose="020B0603020202020204" pitchFamily="34" charset="0"/>
                <a:cs typeface="Arial" panose="020B0604020202020204" pitchFamily="34" charset="0"/>
              </a:rPr>
              <a:t>etc.); </a:t>
            </a:r>
          </a:p>
          <a:p>
            <a:pPr marL="285750" indent="-285750" algn="just">
              <a:spcBef>
                <a:spcPct val="0"/>
              </a:spcBef>
              <a:buFont typeface="Courier New" panose="02070309020205020404" pitchFamily="49" charset="0"/>
              <a:buChar char="o"/>
            </a:pPr>
            <a:endParaRPr lang="ro-RO" altLang="ro-RO" dirty="0">
              <a:solidFill>
                <a:schemeClr val="tx2">
                  <a:lumMod val="75000"/>
                </a:schemeClr>
              </a:solidFill>
              <a:latin typeface="Trebuchet MS" panose="020B0603020202020204" pitchFamily="34" charset="0"/>
              <a:cs typeface="Arial" panose="020B0604020202020204" pitchFamily="34" charset="0"/>
            </a:endParaRPr>
          </a:p>
          <a:p>
            <a:pPr marL="285750" indent="-285750" algn="just">
              <a:spcBef>
                <a:spcPct val="0"/>
              </a:spcBef>
              <a:buFont typeface="Courier New" panose="02070309020205020404" pitchFamily="49" charset="0"/>
              <a:buChar char="o"/>
            </a:pPr>
            <a:r>
              <a:rPr lang="ro-RO" altLang="ro-RO" dirty="0">
                <a:solidFill>
                  <a:schemeClr val="tx2">
                    <a:lumMod val="75000"/>
                  </a:schemeClr>
                </a:solidFill>
                <a:latin typeface="Trebuchet MS" panose="020B0603020202020204" pitchFamily="34" charset="0"/>
                <a:cs typeface="Arial" panose="020B0604020202020204" pitchFamily="34" charset="0"/>
              </a:rPr>
              <a:t>Continuarea proiectelor educaționale lansate anterior și abordarea lor integrat</a:t>
            </a:r>
            <a:r>
              <a:rPr lang="ro-RO" altLang="ro-RO" i="1" dirty="0">
                <a:solidFill>
                  <a:schemeClr val="tx2">
                    <a:lumMod val="75000"/>
                  </a:schemeClr>
                </a:solidFill>
                <a:latin typeface="Trebuchet MS" panose="020B0603020202020204" pitchFamily="34" charset="0"/>
                <a:cs typeface="Arial" panose="020B0604020202020204" pitchFamily="34" charset="0"/>
              </a:rPr>
              <a:t>, </a:t>
            </a:r>
            <a:r>
              <a:rPr lang="ro-RO" altLang="ro-RO" dirty="0">
                <a:solidFill>
                  <a:schemeClr val="tx2">
                    <a:lumMod val="75000"/>
                  </a:schemeClr>
                </a:solidFill>
                <a:latin typeface="Trebuchet MS" panose="020B0603020202020204" pitchFamily="34" charset="0"/>
                <a:cs typeface="Arial" panose="020B0604020202020204" pitchFamily="34" charset="0"/>
              </a:rPr>
              <a:t>urmărind</a:t>
            </a:r>
            <a:r>
              <a:rPr lang="ro-RO" altLang="ro-RO" i="1" dirty="0">
                <a:solidFill>
                  <a:schemeClr val="tx2">
                    <a:lumMod val="75000"/>
                  </a:schemeClr>
                </a:solidFill>
                <a:latin typeface="Trebuchet MS" panose="020B0603020202020204" pitchFamily="34" charset="0"/>
                <a:cs typeface="Arial" panose="020B0604020202020204" pitchFamily="34" charset="0"/>
              </a:rPr>
              <a:t> Profilul de formare al absolventului (nivelul preșcolar); </a:t>
            </a:r>
            <a:endParaRPr lang="ro-RO" altLang="ro-RO" dirty="0">
              <a:solidFill>
                <a:schemeClr val="tx2">
                  <a:lumMod val="75000"/>
                </a:schemeClr>
              </a:solidFill>
              <a:latin typeface="Trebuchet MS" panose="020B0603020202020204" pitchFamily="34" charset="0"/>
              <a:cs typeface="Arial" panose="020B0604020202020204" pitchFamily="34" charset="0"/>
            </a:endParaRPr>
          </a:p>
          <a:p>
            <a:pPr algn="just">
              <a:spcBef>
                <a:spcPct val="0"/>
              </a:spcBef>
            </a:pPr>
            <a:endParaRPr lang="ro-RO" altLang="ro-RO" dirty="0">
              <a:solidFill>
                <a:srgbClr val="0070C0"/>
              </a:solidFill>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562367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700808"/>
            <a:ext cx="7488832" cy="4278094"/>
          </a:xfrm>
          <a:prstGeom prst="rect">
            <a:avLst/>
          </a:prstGeom>
          <a:solidFill>
            <a:schemeClr val="tx2">
              <a:lumMod val="20000"/>
              <a:lumOff val="80000"/>
            </a:schemeClr>
          </a:solidFill>
        </p:spPr>
        <p:txBody>
          <a:bodyPr wrap="square" rtlCol="0">
            <a:spAutoFit/>
          </a:bodyPr>
          <a:lstStyle/>
          <a:p>
            <a:pPr algn="ctr"/>
            <a:r>
              <a:rPr lang="ro-RO" sz="2000" b="1" dirty="0">
                <a:solidFill>
                  <a:srgbClr val="C00000"/>
                </a:solidFill>
                <a:latin typeface="Trebuchet MS" panose="020B0603020202020204" pitchFamily="34" charset="0"/>
              </a:rPr>
              <a:t>DIRECȚII DE ACȚIUNE 2023 – 2024</a:t>
            </a:r>
          </a:p>
          <a:p>
            <a:pPr algn="ctr"/>
            <a:endParaRPr lang="ro-RO" b="1" dirty="0">
              <a:solidFill>
                <a:schemeClr val="tx2"/>
              </a:solidFill>
            </a:endParaRPr>
          </a:p>
          <a:p>
            <a:pPr marL="285750" indent="-285750" algn="just">
              <a:spcBef>
                <a:spcPct val="0"/>
              </a:spcBef>
              <a:buFont typeface="Courier New" panose="02070309020205020404" pitchFamily="49" charset="0"/>
              <a:buChar char="o"/>
            </a:pPr>
            <a:r>
              <a:rPr lang="ro-RO" altLang="ro-RO" dirty="0">
                <a:solidFill>
                  <a:schemeClr val="tx2">
                    <a:lumMod val="75000"/>
                  </a:schemeClr>
                </a:solidFill>
                <a:latin typeface="Trebuchet MS" panose="020B0603020202020204" pitchFamily="34" charset="0"/>
                <a:cs typeface="Arial" panose="020B0604020202020204" pitchFamily="34" charset="0"/>
              </a:rPr>
              <a:t>Dezvoltarea unor proiecte județene de educație parentală; </a:t>
            </a:r>
          </a:p>
          <a:p>
            <a:pPr marL="285750" indent="-285750" algn="just">
              <a:spcBef>
                <a:spcPct val="0"/>
              </a:spcBef>
              <a:buFont typeface="Courier New" panose="02070309020205020404" pitchFamily="49" charset="0"/>
              <a:buChar char="o"/>
            </a:pPr>
            <a:endParaRPr lang="ro-RO" altLang="ro-RO" dirty="0">
              <a:solidFill>
                <a:schemeClr val="tx2">
                  <a:lumMod val="75000"/>
                </a:schemeClr>
              </a:solidFill>
              <a:latin typeface="Trebuchet MS" panose="020B0603020202020204" pitchFamily="34" charset="0"/>
              <a:cs typeface="Arial" panose="020B0604020202020204" pitchFamily="34" charset="0"/>
            </a:endParaRPr>
          </a:p>
          <a:p>
            <a:pPr marL="285750" indent="-285750" algn="just">
              <a:spcBef>
                <a:spcPct val="0"/>
              </a:spcBef>
              <a:buFont typeface="Courier New" panose="02070309020205020404" pitchFamily="49" charset="0"/>
              <a:buChar char="o"/>
            </a:pPr>
            <a:r>
              <a:rPr lang="ro-RO" altLang="ro-RO" dirty="0">
                <a:solidFill>
                  <a:schemeClr val="tx2">
                    <a:lumMod val="75000"/>
                  </a:schemeClr>
                </a:solidFill>
                <a:latin typeface="Trebuchet MS" panose="020B0603020202020204" pitchFamily="34" charset="0"/>
                <a:cs typeface="Arial" panose="020B0604020202020204" pitchFamily="34" charset="0"/>
              </a:rPr>
              <a:t>Dezvoltarea unor proiecte județene de dezvoltare profesională a cadrelor didactice care să vizeze creșterea calității în domeniul abordării curriculare și care să valorifice atât rezultatele diagnozei realizate de echipele inițiatoare, cât și diferite exemple în domeniul demersurilor </a:t>
            </a:r>
            <a:r>
              <a:rPr lang="ro-RO" altLang="ro-RO" dirty="0" err="1">
                <a:solidFill>
                  <a:schemeClr val="tx2">
                    <a:lumMod val="75000"/>
                  </a:schemeClr>
                </a:solidFill>
                <a:latin typeface="Trebuchet MS" panose="020B0603020202020204" pitchFamily="34" charset="0"/>
                <a:cs typeface="Arial" panose="020B0604020202020204" pitchFamily="34" charset="0"/>
              </a:rPr>
              <a:t>intergeneraționale</a:t>
            </a:r>
            <a:r>
              <a:rPr lang="ro-RO" altLang="ro-RO" dirty="0">
                <a:solidFill>
                  <a:schemeClr val="tx2">
                    <a:lumMod val="75000"/>
                  </a:schemeClr>
                </a:solidFill>
                <a:latin typeface="Trebuchet MS" panose="020B0603020202020204" pitchFamily="34" charset="0"/>
                <a:cs typeface="Arial" panose="020B0604020202020204" pitchFamily="34" charset="0"/>
              </a:rPr>
              <a:t> de la nivel european. Acest gen de proiecte se vor regăsi sub genericul </a:t>
            </a:r>
            <a:r>
              <a:rPr lang="ro-RO" altLang="ro-RO" i="1" dirty="0">
                <a:solidFill>
                  <a:schemeClr val="tx2">
                    <a:lumMod val="75000"/>
                  </a:schemeClr>
                </a:solidFill>
                <a:latin typeface="Trebuchet MS" panose="020B0603020202020204" pitchFamily="34" charset="0"/>
                <a:cs typeface="Arial" panose="020B0604020202020204" pitchFamily="34" charset="0"/>
              </a:rPr>
              <a:t>Joc și învățare; </a:t>
            </a:r>
          </a:p>
          <a:p>
            <a:pPr marL="285750" indent="-285750" algn="just">
              <a:spcBef>
                <a:spcPct val="0"/>
              </a:spcBef>
              <a:buFont typeface="Courier New" panose="02070309020205020404" pitchFamily="49" charset="0"/>
              <a:buChar char="o"/>
            </a:pPr>
            <a:endParaRPr lang="ro-RO" altLang="ro-RO" dirty="0">
              <a:solidFill>
                <a:schemeClr val="tx2">
                  <a:lumMod val="75000"/>
                </a:schemeClr>
              </a:solidFill>
              <a:latin typeface="Trebuchet MS" panose="020B0603020202020204" pitchFamily="34" charset="0"/>
              <a:cs typeface="Arial" panose="020B0604020202020204" pitchFamily="34" charset="0"/>
            </a:endParaRPr>
          </a:p>
          <a:p>
            <a:pPr marL="285750" indent="-285750" algn="just">
              <a:spcBef>
                <a:spcPct val="0"/>
              </a:spcBef>
              <a:buFont typeface="Courier New" panose="02070309020205020404" pitchFamily="49" charset="0"/>
              <a:buChar char="o"/>
            </a:pPr>
            <a:r>
              <a:rPr lang="ro-RO" altLang="ro-RO" dirty="0">
                <a:solidFill>
                  <a:schemeClr val="tx2">
                    <a:lumMod val="75000"/>
                  </a:schemeClr>
                </a:solidFill>
                <a:latin typeface="Trebuchet MS" panose="020B0603020202020204" pitchFamily="34" charset="0"/>
                <a:cs typeface="Arial" panose="020B0604020202020204" pitchFamily="34" charset="0"/>
              </a:rPr>
              <a:t>Monitorizarea, cu atenție, a activităților cu copiii din creșe (consiliere și sprijin permanent; activități de dezvoltare profesională derulate împreună – grădiniță și creșă);  </a:t>
            </a:r>
          </a:p>
          <a:p>
            <a:pPr algn="just">
              <a:spcBef>
                <a:spcPct val="0"/>
              </a:spcBef>
            </a:pPr>
            <a:endParaRPr lang="ro-RO" altLang="ro-RO" dirty="0">
              <a:solidFill>
                <a:srgbClr val="0070C0"/>
              </a:solidFill>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476727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700808"/>
            <a:ext cx="7488832" cy="4678204"/>
          </a:xfrm>
          <a:prstGeom prst="rect">
            <a:avLst/>
          </a:prstGeom>
          <a:solidFill>
            <a:schemeClr val="tx2">
              <a:lumMod val="20000"/>
              <a:lumOff val="80000"/>
            </a:schemeClr>
          </a:solidFill>
        </p:spPr>
        <p:txBody>
          <a:bodyPr wrap="square" rtlCol="0">
            <a:spAutoFit/>
          </a:bodyPr>
          <a:lstStyle/>
          <a:p>
            <a:pPr algn="ctr"/>
            <a:r>
              <a:rPr lang="ro-RO" sz="2000" b="1" dirty="0">
                <a:solidFill>
                  <a:srgbClr val="C00000"/>
                </a:solidFill>
                <a:latin typeface="Trebuchet MS" panose="020B0603020202020204" pitchFamily="34" charset="0"/>
              </a:rPr>
              <a:t>DIRECȚII DE ACȚIUNE 2023 – 2024</a:t>
            </a:r>
          </a:p>
          <a:p>
            <a:pPr algn="ctr"/>
            <a:endParaRPr lang="ro-RO" sz="2000" b="1" dirty="0">
              <a:solidFill>
                <a:schemeClr val="tx2"/>
              </a:solidFill>
            </a:endParaRPr>
          </a:p>
          <a:p>
            <a:pPr marL="285750" indent="-285750">
              <a:spcBef>
                <a:spcPct val="0"/>
              </a:spcBef>
              <a:buFont typeface="Courier New" panose="02070309020205020404" pitchFamily="49" charset="0"/>
              <a:buChar char="o"/>
            </a:pPr>
            <a:r>
              <a:rPr lang="ro-RO" altLang="ro-RO" sz="2000" dirty="0">
                <a:solidFill>
                  <a:schemeClr val="tx2">
                    <a:lumMod val="75000"/>
                  </a:schemeClr>
                </a:solidFill>
                <a:latin typeface="Trebuchet MS" panose="020B0603020202020204" pitchFamily="34" charset="0"/>
                <a:cs typeface="Arial" panose="020B0604020202020204" pitchFamily="34" charset="0"/>
              </a:rPr>
              <a:t>E</a:t>
            </a:r>
            <a:r>
              <a:rPr lang="en-US" altLang="ro-RO" sz="2000" dirty="0" err="1">
                <a:solidFill>
                  <a:schemeClr val="tx2">
                    <a:lumMod val="75000"/>
                  </a:schemeClr>
                </a:solidFill>
                <a:latin typeface="Trebuchet MS" panose="020B0603020202020204" pitchFamily="34" charset="0"/>
                <a:cs typeface="Arial" panose="020B0604020202020204" pitchFamily="34" charset="0"/>
              </a:rPr>
              <a:t>xtinderea</a:t>
            </a:r>
            <a:r>
              <a:rPr lang="en-US" altLang="ro-RO" sz="2000" dirty="0">
                <a:solidFill>
                  <a:schemeClr val="tx2">
                    <a:lumMod val="75000"/>
                  </a:schemeClr>
                </a:solidFill>
                <a:latin typeface="Trebuchet MS" panose="020B0603020202020204" pitchFamily="34" charset="0"/>
                <a:cs typeface="Arial" panose="020B0604020202020204" pitchFamily="34" charset="0"/>
              </a:rPr>
              <a:t> m</a:t>
            </a:r>
            <a:r>
              <a:rPr lang="ro-RO" altLang="ro-RO" sz="2000" dirty="0" err="1">
                <a:solidFill>
                  <a:schemeClr val="tx2">
                    <a:lumMod val="75000"/>
                  </a:schemeClr>
                </a:solidFill>
                <a:latin typeface="Trebuchet MS" panose="020B0603020202020204" pitchFamily="34" charset="0"/>
                <a:cs typeface="Arial" panose="020B0604020202020204" pitchFamily="34" charset="0"/>
              </a:rPr>
              <a:t>ăsurilor</a:t>
            </a:r>
            <a:r>
              <a:rPr lang="ro-RO" altLang="ro-RO" sz="2000" dirty="0">
                <a:solidFill>
                  <a:schemeClr val="tx2">
                    <a:lumMod val="75000"/>
                  </a:schemeClr>
                </a:solidFill>
                <a:latin typeface="Trebuchet MS" panose="020B0603020202020204" pitchFamily="34" charset="0"/>
                <a:cs typeface="Arial" panose="020B0604020202020204" pitchFamily="34" charset="0"/>
              </a:rPr>
              <a:t>/inițiativelor alternative/comunitare de succes, pentru grupurile dezavantajate și o</a:t>
            </a:r>
            <a:r>
              <a:rPr lang="fr-FR" altLang="ro-RO" sz="2000" dirty="0" err="1">
                <a:solidFill>
                  <a:schemeClr val="tx2">
                    <a:lumMod val="75000"/>
                  </a:schemeClr>
                </a:solidFill>
                <a:latin typeface="Trebuchet MS" panose="020B0603020202020204" pitchFamily="34" charset="0"/>
                <a:cs typeface="Arial" panose="020B0604020202020204" pitchFamily="34" charset="0"/>
              </a:rPr>
              <a:t>ferirea</a:t>
            </a:r>
            <a:r>
              <a:rPr lang="fr-FR" altLang="ro-RO" sz="2000" dirty="0">
                <a:solidFill>
                  <a:schemeClr val="tx2">
                    <a:lumMod val="75000"/>
                  </a:schemeClr>
                </a:solidFill>
                <a:latin typeface="Trebuchet MS" panose="020B0603020202020204" pitchFamily="34" charset="0"/>
                <a:cs typeface="Arial" panose="020B0604020202020204" pitchFamily="34" charset="0"/>
              </a:rPr>
              <a:t> de </a:t>
            </a:r>
            <a:r>
              <a:rPr lang="fr-FR" altLang="ro-RO" sz="2000" dirty="0" err="1">
                <a:solidFill>
                  <a:schemeClr val="tx2">
                    <a:lumMod val="75000"/>
                  </a:schemeClr>
                </a:solidFill>
                <a:latin typeface="Trebuchet MS" panose="020B0603020202020204" pitchFamily="34" charset="0"/>
                <a:cs typeface="Arial" panose="020B0604020202020204" pitchFamily="34" charset="0"/>
              </a:rPr>
              <a:t>suport</a:t>
            </a:r>
            <a:r>
              <a:rPr lang="fr-FR" altLang="ro-RO" sz="2000" dirty="0">
                <a:solidFill>
                  <a:schemeClr val="tx2">
                    <a:lumMod val="75000"/>
                  </a:schemeClr>
                </a:solidFill>
                <a:latin typeface="Trebuchet MS" panose="020B0603020202020204" pitchFamily="34" charset="0"/>
                <a:cs typeface="Arial" panose="020B0604020202020204" pitchFamily="34" charset="0"/>
              </a:rPr>
              <a:t> (</a:t>
            </a:r>
            <a:r>
              <a:rPr lang="fr-FR" altLang="ro-RO" sz="2000" dirty="0" err="1">
                <a:solidFill>
                  <a:schemeClr val="tx2">
                    <a:lumMod val="75000"/>
                  </a:schemeClr>
                </a:solidFill>
                <a:latin typeface="Trebuchet MS" panose="020B0603020202020204" pitchFamily="34" charset="0"/>
                <a:cs typeface="Arial" panose="020B0604020202020204" pitchFamily="34" charset="0"/>
              </a:rPr>
              <a:t>material</a:t>
            </a:r>
            <a:r>
              <a:rPr lang="fr-FR" altLang="ro-RO" sz="2000" dirty="0">
                <a:solidFill>
                  <a:schemeClr val="tx2">
                    <a:lumMod val="75000"/>
                  </a:schemeClr>
                </a:solidFill>
                <a:latin typeface="Trebuchet MS" panose="020B0603020202020204" pitchFamily="34" charset="0"/>
                <a:cs typeface="Arial" panose="020B0604020202020204" pitchFamily="34" charset="0"/>
              </a:rPr>
              <a:t> </a:t>
            </a:r>
            <a:r>
              <a:rPr lang="fr-FR" altLang="ro-RO" sz="2000" dirty="0" err="1">
                <a:solidFill>
                  <a:schemeClr val="tx2">
                    <a:lumMod val="75000"/>
                  </a:schemeClr>
                </a:solidFill>
                <a:latin typeface="Trebuchet MS" panose="020B0603020202020204" pitchFamily="34" charset="0"/>
                <a:cs typeface="Arial" panose="020B0604020202020204" pitchFamily="34" charset="0"/>
              </a:rPr>
              <a:t>și</a:t>
            </a:r>
            <a:r>
              <a:rPr lang="fr-FR" altLang="ro-RO" sz="2000" dirty="0">
                <a:solidFill>
                  <a:schemeClr val="tx2">
                    <a:lumMod val="75000"/>
                  </a:schemeClr>
                </a:solidFill>
                <a:latin typeface="Trebuchet MS" panose="020B0603020202020204" pitchFamily="34" charset="0"/>
                <a:cs typeface="Arial" panose="020B0604020202020204" pitchFamily="34" charset="0"/>
              </a:rPr>
              <a:t> socio-</a:t>
            </a:r>
            <a:r>
              <a:rPr lang="fr-FR" altLang="ro-RO" sz="2000" dirty="0" err="1">
                <a:solidFill>
                  <a:schemeClr val="tx2">
                    <a:lumMod val="75000"/>
                  </a:schemeClr>
                </a:solidFill>
                <a:latin typeface="Trebuchet MS" panose="020B0603020202020204" pitchFamily="34" charset="0"/>
                <a:cs typeface="Arial" panose="020B0604020202020204" pitchFamily="34" charset="0"/>
              </a:rPr>
              <a:t>emoțional</a:t>
            </a:r>
            <a:r>
              <a:rPr lang="fr-FR" altLang="ro-RO" sz="2000" dirty="0">
                <a:solidFill>
                  <a:schemeClr val="tx2">
                    <a:lumMod val="75000"/>
                  </a:schemeClr>
                </a:solidFill>
                <a:latin typeface="Trebuchet MS" panose="020B0603020202020204" pitchFamily="34" charset="0"/>
                <a:cs typeface="Arial" panose="020B0604020202020204" pitchFamily="34" charset="0"/>
              </a:rPr>
              <a:t>) </a:t>
            </a:r>
            <a:r>
              <a:rPr lang="fr-FR" altLang="ro-RO" sz="2000" dirty="0" err="1">
                <a:solidFill>
                  <a:schemeClr val="tx2">
                    <a:lumMod val="75000"/>
                  </a:schemeClr>
                </a:solidFill>
                <a:latin typeface="Trebuchet MS" panose="020B0603020202020204" pitchFamily="34" charset="0"/>
                <a:cs typeface="Arial" panose="020B0604020202020204" pitchFamily="34" charset="0"/>
              </a:rPr>
              <a:t>copiilor</a:t>
            </a:r>
            <a:r>
              <a:rPr lang="fr-FR" altLang="ro-RO" sz="2000" dirty="0">
                <a:solidFill>
                  <a:schemeClr val="tx2">
                    <a:lumMod val="75000"/>
                  </a:schemeClr>
                </a:solidFill>
                <a:latin typeface="Trebuchet MS" panose="020B0603020202020204" pitchFamily="34" charset="0"/>
                <a:cs typeface="Arial" panose="020B0604020202020204" pitchFamily="34" charset="0"/>
              </a:rPr>
              <a:t> </a:t>
            </a:r>
            <a:r>
              <a:rPr lang="fr-FR" altLang="ro-RO" sz="2000" dirty="0" err="1">
                <a:solidFill>
                  <a:schemeClr val="tx2">
                    <a:lumMod val="75000"/>
                  </a:schemeClr>
                </a:solidFill>
                <a:latin typeface="Trebuchet MS" panose="020B0603020202020204" pitchFamily="34" charset="0"/>
                <a:cs typeface="Arial" panose="020B0604020202020204" pitchFamily="34" charset="0"/>
              </a:rPr>
              <a:t>din</a:t>
            </a:r>
            <a:r>
              <a:rPr lang="fr-FR" altLang="ro-RO" sz="2000" dirty="0">
                <a:solidFill>
                  <a:schemeClr val="tx2">
                    <a:lumMod val="75000"/>
                  </a:schemeClr>
                </a:solidFill>
                <a:latin typeface="Trebuchet MS" panose="020B0603020202020204" pitchFamily="34" charset="0"/>
                <a:cs typeface="Arial" panose="020B0604020202020204" pitchFamily="34" charset="0"/>
              </a:rPr>
              <a:t> </a:t>
            </a:r>
            <a:r>
              <a:rPr lang="fr-FR" altLang="ro-RO" sz="2000" dirty="0" err="1">
                <a:solidFill>
                  <a:schemeClr val="tx2">
                    <a:lumMod val="75000"/>
                  </a:schemeClr>
                </a:solidFill>
                <a:latin typeface="Trebuchet MS" panose="020B0603020202020204" pitchFamily="34" charset="0"/>
                <a:cs typeface="Arial" panose="020B0604020202020204" pitchFamily="34" charset="0"/>
              </a:rPr>
              <a:t>grupuri</a:t>
            </a:r>
            <a:r>
              <a:rPr lang="fr-FR" altLang="ro-RO" sz="2000" dirty="0">
                <a:solidFill>
                  <a:schemeClr val="tx2">
                    <a:lumMod val="75000"/>
                  </a:schemeClr>
                </a:solidFill>
                <a:latin typeface="Trebuchet MS" panose="020B0603020202020204" pitchFamily="34" charset="0"/>
                <a:cs typeface="Arial" panose="020B0604020202020204" pitchFamily="34" charset="0"/>
              </a:rPr>
              <a:t> </a:t>
            </a:r>
            <a:r>
              <a:rPr lang="fr-FR" altLang="ro-RO" sz="2000" dirty="0" err="1">
                <a:solidFill>
                  <a:schemeClr val="tx2">
                    <a:lumMod val="75000"/>
                  </a:schemeClr>
                </a:solidFill>
                <a:latin typeface="Trebuchet MS" panose="020B0603020202020204" pitchFamily="34" charset="0"/>
                <a:cs typeface="Arial" panose="020B0604020202020204" pitchFamily="34" charset="0"/>
              </a:rPr>
              <a:t>dezavantajate</a:t>
            </a:r>
            <a:r>
              <a:rPr lang="fr-FR" altLang="ro-RO" sz="2000" dirty="0">
                <a:solidFill>
                  <a:schemeClr val="tx2">
                    <a:lumMod val="75000"/>
                  </a:schemeClr>
                </a:solidFill>
                <a:latin typeface="Trebuchet MS" panose="020B0603020202020204" pitchFamily="34" charset="0"/>
                <a:cs typeface="Arial" panose="020B0604020202020204" pitchFamily="34" charset="0"/>
              </a:rPr>
              <a:t>, </a:t>
            </a:r>
            <a:r>
              <a:rPr lang="fr-FR" altLang="ro-RO" sz="2000" dirty="0" err="1">
                <a:solidFill>
                  <a:schemeClr val="tx2">
                    <a:lumMod val="75000"/>
                  </a:schemeClr>
                </a:solidFill>
                <a:latin typeface="Trebuchet MS" panose="020B0603020202020204" pitchFamily="34" charset="0"/>
                <a:cs typeface="Arial" panose="020B0604020202020204" pitchFamily="34" charset="0"/>
              </a:rPr>
              <a:t>pentru</a:t>
            </a:r>
            <a:r>
              <a:rPr lang="fr-FR" altLang="ro-RO" sz="2000" dirty="0">
                <a:solidFill>
                  <a:schemeClr val="tx2">
                    <a:lumMod val="75000"/>
                  </a:schemeClr>
                </a:solidFill>
                <a:latin typeface="Trebuchet MS" panose="020B0603020202020204" pitchFamily="34" charset="0"/>
                <a:cs typeface="Arial" panose="020B0604020202020204" pitchFamily="34" charset="0"/>
              </a:rPr>
              <a:t> </a:t>
            </a:r>
            <a:r>
              <a:rPr lang="fr-FR" altLang="ro-RO" sz="2000" dirty="0" err="1">
                <a:solidFill>
                  <a:schemeClr val="tx2">
                    <a:lumMod val="75000"/>
                  </a:schemeClr>
                </a:solidFill>
                <a:latin typeface="Trebuchet MS" panose="020B0603020202020204" pitchFamily="34" charset="0"/>
                <a:cs typeface="Arial" panose="020B0604020202020204" pitchFamily="34" charset="0"/>
              </a:rPr>
              <a:t>menținerea</a:t>
            </a:r>
            <a:r>
              <a:rPr lang="fr-FR" altLang="ro-RO" sz="2000" dirty="0">
                <a:solidFill>
                  <a:schemeClr val="tx2">
                    <a:lumMod val="75000"/>
                  </a:schemeClr>
                </a:solidFill>
                <a:latin typeface="Trebuchet MS" panose="020B0603020202020204" pitchFamily="34" charset="0"/>
                <a:cs typeface="Arial" panose="020B0604020202020204" pitchFamily="34" charset="0"/>
              </a:rPr>
              <a:t> </a:t>
            </a:r>
            <a:r>
              <a:rPr lang="fr-FR" altLang="ro-RO" sz="2000" dirty="0" err="1">
                <a:solidFill>
                  <a:schemeClr val="tx2">
                    <a:lumMod val="75000"/>
                  </a:schemeClr>
                </a:solidFill>
                <a:latin typeface="Trebuchet MS" panose="020B0603020202020204" pitchFamily="34" charset="0"/>
                <a:cs typeface="Arial" panose="020B0604020202020204" pitchFamily="34" charset="0"/>
              </a:rPr>
              <a:t>acestora</a:t>
            </a:r>
            <a:r>
              <a:rPr lang="fr-FR" altLang="ro-RO" sz="2000" dirty="0">
                <a:solidFill>
                  <a:schemeClr val="tx2">
                    <a:lumMod val="75000"/>
                  </a:schemeClr>
                </a:solidFill>
                <a:latin typeface="Trebuchet MS" panose="020B0603020202020204" pitchFamily="34" charset="0"/>
                <a:cs typeface="Arial" panose="020B0604020202020204" pitchFamily="34" charset="0"/>
              </a:rPr>
              <a:t> </a:t>
            </a:r>
            <a:r>
              <a:rPr lang="fr-FR" altLang="ro-RO" sz="2000" dirty="0" err="1">
                <a:solidFill>
                  <a:schemeClr val="tx2">
                    <a:lumMod val="75000"/>
                  </a:schemeClr>
                </a:solidFill>
                <a:latin typeface="Trebuchet MS" panose="020B0603020202020204" pitchFamily="34" charset="0"/>
                <a:cs typeface="Arial" panose="020B0604020202020204" pitchFamily="34" charset="0"/>
              </a:rPr>
              <a:t>în</a:t>
            </a:r>
            <a:r>
              <a:rPr lang="fr-FR" altLang="ro-RO" sz="2000" dirty="0">
                <a:solidFill>
                  <a:schemeClr val="tx2">
                    <a:lumMod val="75000"/>
                  </a:schemeClr>
                </a:solidFill>
                <a:latin typeface="Trebuchet MS" panose="020B0603020202020204" pitchFamily="34" charset="0"/>
                <a:cs typeface="Arial" panose="020B0604020202020204" pitchFamily="34" charset="0"/>
              </a:rPr>
              <a:t> </a:t>
            </a:r>
            <a:r>
              <a:rPr lang="fr-FR" altLang="ro-RO" sz="2000" dirty="0" err="1">
                <a:solidFill>
                  <a:schemeClr val="tx2">
                    <a:lumMod val="75000"/>
                  </a:schemeClr>
                </a:solidFill>
                <a:latin typeface="Trebuchet MS" panose="020B0603020202020204" pitchFamily="34" charset="0"/>
                <a:cs typeface="Arial" panose="020B0604020202020204" pitchFamily="34" charset="0"/>
              </a:rPr>
              <a:t>sistemul</a:t>
            </a:r>
            <a:r>
              <a:rPr lang="fr-FR" altLang="ro-RO" sz="2000" dirty="0">
                <a:solidFill>
                  <a:schemeClr val="tx2">
                    <a:lumMod val="75000"/>
                  </a:schemeClr>
                </a:solidFill>
                <a:latin typeface="Trebuchet MS" panose="020B0603020202020204" pitchFamily="34" charset="0"/>
                <a:cs typeface="Arial" panose="020B0604020202020204" pitchFamily="34" charset="0"/>
              </a:rPr>
              <a:t> de </a:t>
            </a:r>
            <a:r>
              <a:rPr lang="fr-FR" altLang="ro-RO" sz="2000" dirty="0" err="1">
                <a:solidFill>
                  <a:schemeClr val="tx2">
                    <a:lumMod val="75000"/>
                  </a:schemeClr>
                </a:solidFill>
                <a:latin typeface="Trebuchet MS" panose="020B0603020202020204" pitchFamily="34" charset="0"/>
                <a:cs typeface="Arial" panose="020B0604020202020204" pitchFamily="34" charset="0"/>
              </a:rPr>
              <a:t>educație</a:t>
            </a:r>
            <a:r>
              <a:rPr lang="ro-RO" altLang="ro-RO" sz="2000" dirty="0">
                <a:solidFill>
                  <a:schemeClr val="tx2">
                    <a:lumMod val="75000"/>
                  </a:schemeClr>
                </a:solidFill>
                <a:latin typeface="Trebuchet MS" panose="020B0603020202020204" pitchFamily="34" charset="0"/>
                <a:cs typeface="Arial" panose="020B0604020202020204" pitchFamily="34" charset="0"/>
              </a:rPr>
              <a:t> – PNRR și POEO;</a:t>
            </a:r>
          </a:p>
          <a:p>
            <a:pPr>
              <a:spcBef>
                <a:spcPct val="0"/>
              </a:spcBef>
            </a:pPr>
            <a:endParaRPr lang="ro-RO" altLang="ro-RO" sz="2000" dirty="0">
              <a:solidFill>
                <a:schemeClr val="tx2">
                  <a:lumMod val="75000"/>
                </a:schemeClr>
              </a:solidFill>
              <a:latin typeface="Trebuchet MS" panose="020B0603020202020204" pitchFamily="34" charset="0"/>
              <a:cs typeface="Arial" panose="020B0604020202020204" pitchFamily="34" charset="0"/>
            </a:endParaRPr>
          </a:p>
          <a:p>
            <a:pPr marL="285750" indent="-285750">
              <a:spcBef>
                <a:spcPct val="0"/>
              </a:spcBef>
              <a:buFont typeface="Courier New" panose="02070309020205020404" pitchFamily="49" charset="0"/>
              <a:buChar char="o"/>
            </a:pPr>
            <a:r>
              <a:rPr lang="ro-RO" altLang="ro-RO" sz="2000" dirty="0">
                <a:solidFill>
                  <a:schemeClr val="tx2">
                    <a:lumMod val="75000"/>
                  </a:schemeClr>
                </a:solidFill>
                <a:latin typeface="Trebuchet MS" panose="020B0603020202020204" pitchFamily="34" charset="0"/>
                <a:cs typeface="Arial" panose="020B0604020202020204" pitchFamily="34" charset="0"/>
              </a:rPr>
              <a:t>D</a:t>
            </a:r>
            <a:r>
              <a:rPr lang="en-US" altLang="ro-RO" sz="2000" dirty="0" err="1">
                <a:solidFill>
                  <a:schemeClr val="tx2">
                    <a:lumMod val="75000"/>
                  </a:schemeClr>
                </a:solidFill>
                <a:latin typeface="Trebuchet MS" panose="020B0603020202020204" pitchFamily="34" charset="0"/>
                <a:cs typeface="Arial" panose="020B0604020202020204" pitchFamily="34" charset="0"/>
              </a:rPr>
              <a:t>ezvoltarea</a:t>
            </a:r>
            <a:r>
              <a:rPr lang="en-US" altLang="ro-RO" sz="2000" dirty="0">
                <a:solidFill>
                  <a:schemeClr val="tx2">
                    <a:lumMod val="75000"/>
                  </a:schemeClr>
                </a:solidFill>
                <a:latin typeface="Trebuchet MS" panose="020B0603020202020204" pitchFamily="34" charset="0"/>
                <a:cs typeface="Arial" panose="020B0604020202020204" pitchFamily="34" charset="0"/>
              </a:rPr>
              <a:t> </a:t>
            </a:r>
            <a:r>
              <a:rPr lang="ro-RO" altLang="ro-RO" sz="2000" dirty="0">
                <a:solidFill>
                  <a:schemeClr val="tx2">
                    <a:lumMod val="75000"/>
                  </a:schemeClr>
                </a:solidFill>
                <a:latin typeface="Trebuchet MS" panose="020B0603020202020204" pitchFamily="34" charset="0"/>
                <a:cs typeface="Arial" panose="020B0604020202020204" pitchFamily="34" charset="0"/>
              </a:rPr>
              <a:t>ș</a:t>
            </a:r>
            <a:r>
              <a:rPr lang="en-US" altLang="ro-RO" sz="2000" dirty="0" err="1">
                <a:solidFill>
                  <a:schemeClr val="tx2">
                    <a:lumMod val="75000"/>
                  </a:schemeClr>
                </a:solidFill>
                <a:latin typeface="Trebuchet MS" panose="020B0603020202020204" pitchFamily="34" charset="0"/>
                <a:cs typeface="Arial" panose="020B0604020202020204" pitchFamily="34" charset="0"/>
              </a:rPr>
              <a:t>i</a:t>
            </a:r>
            <a:r>
              <a:rPr lang="en-US" altLang="ro-RO" sz="2000" dirty="0">
                <a:solidFill>
                  <a:schemeClr val="tx2">
                    <a:lumMod val="75000"/>
                  </a:schemeClr>
                </a:solidFill>
                <a:latin typeface="Trebuchet MS" panose="020B0603020202020204" pitchFamily="34" charset="0"/>
                <a:cs typeface="Arial" panose="020B0604020202020204" pitchFamily="34" charset="0"/>
              </a:rPr>
              <a:t> </a:t>
            </a:r>
            <a:r>
              <a:rPr lang="en-US" altLang="ro-RO" sz="2000" dirty="0" err="1">
                <a:solidFill>
                  <a:schemeClr val="tx2">
                    <a:lumMod val="75000"/>
                  </a:schemeClr>
                </a:solidFill>
                <a:latin typeface="Trebuchet MS" panose="020B0603020202020204" pitchFamily="34" charset="0"/>
                <a:cs typeface="Arial" panose="020B0604020202020204" pitchFamily="34" charset="0"/>
              </a:rPr>
              <a:t>cre</a:t>
            </a:r>
            <a:r>
              <a:rPr lang="ro-RO" altLang="ro-RO" sz="2000" dirty="0">
                <a:solidFill>
                  <a:schemeClr val="tx2">
                    <a:lumMod val="75000"/>
                  </a:schemeClr>
                </a:solidFill>
                <a:latin typeface="Trebuchet MS" panose="020B0603020202020204" pitchFamily="34" charset="0"/>
                <a:cs typeface="Arial" panose="020B0604020202020204" pitchFamily="34" charset="0"/>
              </a:rPr>
              <a:t>ș</a:t>
            </a:r>
            <a:r>
              <a:rPr lang="en-US" altLang="ro-RO" sz="2000" dirty="0" err="1">
                <a:solidFill>
                  <a:schemeClr val="tx2">
                    <a:lumMod val="75000"/>
                  </a:schemeClr>
                </a:solidFill>
                <a:latin typeface="Trebuchet MS" panose="020B0603020202020204" pitchFamily="34" charset="0"/>
                <a:cs typeface="Arial" panose="020B0604020202020204" pitchFamily="34" charset="0"/>
              </a:rPr>
              <a:t>terea</a:t>
            </a:r>
            <a:r>
              <a:rPr lang="en-US" altLang="ro-RO" sz="2000" dirty="0">
                <a:solidFill>
                  <a:schemeClr val="tx2">
                    <a:lumMod val="75000"/>
                  </a:schemeClr>
                </a:solidFill>
                <a:latin typeface="Trebuchet MS" panose="020B0603020202020204" pitchFamily="34" charset="0"/>
                <a:cs typeface="Arial" panose="020B0604020202020204" pitchFamily="34" charset="0"/>
              </a:rPr>
              <a:t> </a:t>
            </a:r>
            <a:r>
              <a:rPr lang="en-US" altLang="ro-RO" sz="2000" dirty="0" err="1">
                <a:solidFill>
                  <a:schemeClr val="tx2">
                    <a:lumMod val="75000"/>
                  </a:schemeClr>
                </a:solidFill>
                <a:latin typeface="Trebuchet MS" panose="020B0603020202020204" pitchFamily="34" charset="0"/>
                <a:cs typeface="Arial" panose="020B0604020202020204" pitchFamily="34" charset="0"/>
              </a:rPr>
              <a:t>calit</a:t>
            </a:r>
            <a:r>
              <a:rPr lang="ro-RO" altLang="ro-RO" sz="2000" dirty="0" err="1">
                <a:solidFill>
                  <a:schemeClr val="tx2">
                    <a:lumMod val="75000"/>
                  </a:schemeClr>
                </a:solidFill>
                <a:latin typeface="Trebuchet MS" panose="020B0603020202020204" pitchFamily="34" charset="0"/>
                <a:cs typeface="Arial" panose="020B0604020202020204" pitchFamily="34" charset="0"/>
              </a:rPr>
              <a:t>ății</a:t>
            </a:r>
            <a:r>
              <a:rPr lang="ro-RO" altLang="ro-RO" sz="2000" dirty="0">
                <a:solidFill>
                  <a:schemeClr val="tx2">
                    <a:lumMod val="75000"/>
                  </a:schemeClr>
                </a:solidFill>
                <a:latin typeface="Trebuchet MS" panose="020B0603020202020204" pitchFamily="34" charset="0"/>
                <a:cs typeface="Arial" panose="020B0604020202020204" pitchFamily="34" charset="0"/>
              </a:rPr>
              <a:t> sistemului de formare continuă și inițială a personalului didactic din educația timpurie – POEO și PNRR;</a:t>
            </a:r>
          </a:p>
          <a:p>
            <a:pPr>
              <a:spcBef>
                <a:spcPct val="0"/>
              </a:spcBef>
            </a:pPr>
            <a:endParaRPr lang="ro-RO" altLang="ro-RO" sz="2000" dirty="0">
              <a:solidFill>
                <a:schemeClr val="tx2">
                  <a:lumMod val="75000"/>
                </a:schemeClr>
              </a:solidFill>
              <a:latin typeface="Trebuchet MS" panose="020B0603020202020204" pitchFamily="34" charset="0"/>
              <a:cs typeface="Arial" panose="020B0604020202020204" pitchFamily="34" charset="0"/>
            </a:endParaRPr>
          </a:p>
          <a:p>
            <a:pPr marL="285750" indent="-285750">
              <a:spcBef>
                <a:spcPct val="0"/>
              </a:spcBef>
              <a:buFont typeface="Courier New" panose="02070309020205020404" pitchFamily="49" charset="0"/>
              <a:buChar char="o"/>
            </a:pPr>
            <a:r>
              <a:rPr lang="ro-RO" altLang="ro-RO" sz="2000" dirty="0">
                <a:solidFill>
                  <a:schemeClr val="tx2">
                    <a:lumMod val="75000"/>
                  </a:schemeClr>
                </a:solidFill>
                <a:latin typeface="Trebuchet MS" panose="020B0603020202020204" pitchFamily="34" charset="0"/>
                <a:cs typeface="Arial" panose="020B0604020202020204" pitchFamily="34" charset="0"/>
              </a:rPr>
              <a:t>D</a:t>
            </a:r>
            <a:r>
              <a:rPr lang="fr-FR" altLang="ro-RO" sz="2000" dirty="0" err="1">
                <a:solidFill>
                  <a:schemeClr val="tx2">
                    <a:lumMod val="75000"/>
                  </a:schemeClr>
                </a:solidFill>
                <a:latin typeface="Trebuchet MS" panose="020B0603020202020204" pitchFamily="34" charset="0"/>
                <a:cs typeface="Arial" panose="020B0604020202020204" pitchFamily="34" charset="0"/>
              </a:rPr>
              <a:t>ezvoltarea</a:t>
            </a:r>
            <a:r>
              <a:rPr lang="fr-FR" altLang="ro-RO" sz="2000" dirty="0">
                <a:solidFill>
                  <a:schemeClr val="tx2">
                    <a:lumMod val="75000"/>
                  </a:schemeClr>
                </a:solidFill>
                <a:latin typeface="Trebuchet MS" panose="020B0603020202020204" pitchFamily="34" charset="0"/>
                <a:cs typeface="Arial" panose="020B0604020202020204" pitchFamily="34" charset="0"/>
              </a:rPr>
              <a:t> </a:t>
            </a:r>
            <a:r>
              <a:rPr lang="ro-RO" altLang="ro-RO" sz="2000" dirty="0">
                <a:solidFill>
                  <a:schemeClr val="tx2">
                    <a:lumMod val="75000"/>
                  </a:schemeClr>
                </a:solidFill>
                <a:latin typeface="Trebuchet MS" panose="020B0603020202020204" pitchFamily="34" charset="0"/>
                <a:cs typeface="Arial" panose="020B0604020202020204" pitchFamily="34" charset="0"/>
              </a:rPr>
              <a:t>unui nou </a:t>
            </a:r>
            <a:r>
              <a:rPr lang="fr-FR" altLang="ro-RO" sz="2000" dirty="0">
                <a:solidFill>
                  <a:schemeClr val="tx2">
                    <a:lumMod val="75000"/>
                  </a:schemeClr>
                </a:solidFill>
                <a:latin typeface="Trebuchet MS" panose="020B0603020202020204" pitchFamily="34" charset="0"/>
                <a:cs typeface="Arial" panose="020B0604020202020204" pitchFamily="34" charset="0"/>
              </a:rPr>
              <a:t>program de mentorat </a:t>
            </a:r>
            <a:r>
              <a:rPr lang="ro-RO" altLang="ro-RO" sz="2000" dirty="0">
                <a:solidFill>
                  <a:schemeClr val="tx2">
                    <a:lumMod val="75000"/>
                  </a:schemeClr>
                </a:solidFill>
                <a:latin typeface="Trebuchet MS" panose="020B0603020202020204" pitchFamily="34" charset="0"/>
                <a:cs typeface="Arial" panose="020B0604020202020204" pitchFamily="34" charset="0"/>
              </a:rPr>
              <a:t>(după modelul celui </a:t>
            </a:r>
            <a:r>
              <a:rPr lang="fr-FR" altLang="ro-RO" sz="2000" dirty="0" err="1">
                <a:solidFill>
                  <a:schemeClr val="tx2">
                    <a:lumMod val="75000"/>
                  </a:schemeClr>
                </a:solidFill>
                <a:latin typeface="Trebuchet MS" panose="020B0603020202020204" pitchFamily="34" charset="0"/>
                <a:cs typeface="Arial" panose="020B0604020202020204" pitchFamily="34" charset="0"/>
              </a:rPr>
              <a:t>din</a:t>
            </a:r>
            <a:r>
              <a:rPr lang="fr-FR" altLang="ro-RO" sz="2000" dirty="0">
                <a:solidFill>
                  <a:schemeClr val="tx2">
                    <a:lumMod val="75000"/>
                  </a:schemeClr>
                </a:solidFill>
                <a:latin typeface="Trebuchet MS" panose="020B0603020202020204" pitchFamily="34" charset="0"/>
                <a:cs typeface="Arial" panose="020B0604020202020204" pitchFamily="34" charset="0"/>
              </a:rPr>
              <a:t> PRET </a:t>
            </a:r>
            <a:r>
              <a:rPr lang="fr-FR" altLang="ro-RO" sz="2000" dirty="0" err="1">
                <a:solidFill>
                  <a:schemeClr val="tx2">
                    <a:lumMod val="75000"/>
                  </a:schemeClr>
                </a:solidFill>
                <a:latin typeface="Trebuchet MS" panose="020B0603020202020204" pitchFamily="34" charset="0"/>
                <a:cs typeface="Arial" panose="020B0604020202020204" pitchFamily="34" charset="0"/>
              </a:rPr>
              <a:t>și</a:t>
            </a:r>
            <a:r>
              <a:rPr lang="fr-FR" altLang="ro-RO" sz="2000" dirty="0">
                <a:solidFill>
                  <a:schemeClr val="tx2">
                    <a:lumMod val="75000"/>
                  </a:schemeClr>
                </a:solidFill>
                <a:latin typeface="Trebuchet MS" panose="020B0603020202020204" pitchFamily="34" charset="0"/>
                <a:cs typeface="Arial" panose="020B0604020202020204" pitchFamily="34" charset="0"/>
              </a:rPr>
              <a:t> PETI</a:t>
            </a:r>
            <a:r>
              <a:rPr lang="ro-RO" altLang="ro-RO" sz="2000" dirty="0">
                <a:solidFill>
                  <a:schemeClr val="tx2">
                    <a:lumMod val="75000"/>
                  </a:schemeClr>
                </a:solidFill>
                <a:latin typeface="Trebuchet MS" panose="020B0603020202020204" pitchFamily="34" charset="0"/>
                <a:cs typeface="Arial" panose="020B0604020202020204" pitchFamily="34" charset="0"/>
              </a:rPr>
              <a:t>) – POEO.</a:t>
            </a:r>
          </a:p>
          <a:p>
            <a:pPr algn="just">
              <a:spcBef>
                <a:spcPct val="0"/>
              </a:spcBef>
            </a:pPr>
            <a:endParaRPr lang="ro-RO" altLang="ro-RO" dirty="0">
              <a:solidFill>
                <a:srgbClr val="0070C0"/>
              </a:solidFill>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14849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xmlns="" id="{E3C8BF1F-DBC9-7795-C2D5-D493CC66A3E4}"/>
              </a:ext>
            </a:extLst>
          </p:cNvPr>
          <p:cNvSpPr>
            <a:spLocks noGrp="1"/>
          </p:cNvSpPr>
          <p:nvPr>
            <p:ph type="body" idx="1"/>
          </p:nvPr>
        </p:nvSpPr>
        <p:spPr>
          <a:xfrm rot="1172128">
            <a:off x="5364088" y="692696"/>
            <a:ext cx="2935224" cy="603504"/>
          </a:xfrm>
        </p:spPr>
        <p:txBody>
          <a:bodyPr/>
          <a:lstStyle/>
          <a:p>
            <a:r>
              <a:rPr lang="ro-RO" dirty="0"/>
              <a:t>Proiectare tematică anuală</a:t>
            </a:r>
            <a:endParaRPr lang="en-US" dirty="0"/>
          </a:p>
        </p:txBody>
      </p:sp>
      <p:sp>
        <p:nvSpPr>
          <p:cNvPr id="16" name="Slide Number Placeholder 3">
            <a:extLst>
              <a:ext uri="{FF2B5EF4-FFF2-40B4-BE49-F238E27FC236}">
                <a16:creationId xmlns:a16="http://schemas.microsoft.com/office/drawing/2014/main" xmlns="" id="{E9E26DF5-FCD6-23B7-561B-C40D7A97C846}"/>
              </a:ext>
            </a:extLst>
          </p:cNvPr>
          <p:cNvSpPr>
            <a:spLocks noGrp="1"/>
          </p:cNvSpPr>
          <p:nvPr>
            <p:ph type="sldNum" sz="quarter" idx="12"/>
          </p:nvPr>
        </p:nvSpPr>
        <p:spPr>
          <a:xfrm>
            <a:off x="8372808" y="5316618"/>
            <a:ext cx="481693" cy="273844"/>
          </a:xfrm>
        </p:spPr>
        <p:txBody>
          <a:bodyPr anchor="ctr">
            <a:normAutofit lnSpcReduction="10000"/>
          </a:bodyPr>
          <a:lstStyle/>
          <a:p>
            <a:pPr>
              <a:spcAft>
                <a:spcPts val="450"/>
              </a:spcAft>
            </a:pPr>
            <a:fld id="{98C0CDE5-970C-4CC4-BF43-0DA127E73E82}" type="slidenum">
              <a:rPr lang="ro-RO" noProof="0" smtClean="0"/>
              <a:pPr>
                <a:spcAft>
                  <a:spcPts val="450"/>
                </a:spcAft>
              </a:pPr>
              <a:t>27</a:t>
            </a:fld>
            <a:endParaRPr lang="ro-RO" noProof="0"/>
          </a:p>
        </p:txBody>
      </p:sp>
      <p:sp>
        <p:nvSpPr>
          <p:cNvPr id="2" name="Titlu 1">
            <a:extLst>
              <a:ext uri="{FF2B5EF4-FFF2-40B4-BE49-F238E27FC236}">
                <a16:creationId xmlns:a16="http://schemas.microsoft.com/office/drawing/2014/main" xmlns="" id="{2727C126-3AAA-8CBC-27CE-84C8BC24F81F}"/>
              </a:ext>
            </a:extLst>
          </p:cNvPr>
          <p:cNvSpPr>
            <a:spLocks noGrp="1"/>
          </p:cNvSpPr>
          <p:nvPr>
            <p:ph type="title"/>
          </p:nvPr>
        </p:nvSpPr>
        <p:spPr>
          <a:xfrm rot="21006825">
            <a:off x="19303" y="1235180"/>
            <a:ext cx="3462747" cy="550811"/>
          </a:xfrm>
        </p:spPr>
        <p:txBody>
          <a:bodyPr anchor="b">
            <a:noAutofit/>
          </a:bodyPr>
          <a:lstStyle/>
          <a:p>
            <a:r>
              <a:rPr lang="ro-RO" sz="1800" dirty="0"/>
              <a:t>PROIECTAREA ACTIVITĂȚILOR CU COPIII</a:t>
            </a:r>
          </a:p>
        </p:txBody>
      </p:sp>
      <p:sp>
        <p:nvSpPr>
          <p:cNvPr id="25" name="Text Placeholder 5">
            <a:extLst>
              <a:ext uri="{FF2B5EF4-FFF2-40B4-BE49-F238E27FC236}">
                <a16:creationId xmlns:a16="http://schemas.microsoft.com/office/drawing/2014/main" xmlns="" id="{6AD8DF11-8D94-7D7D-377A-81CC8652DCE4}"/>
              </a:ext>
            </a:extLst>
          </p:cNvPr>
          <p:cNvSpPr>
            <a:spLocks noGrp="1"/>
          </p:cNvSpPr>
          <p:nvPr>
            <p:ph type="body" sz="quarter" idx="13"/>
          </p:nvPr>
        </p:nvSpPr>
        <p:spPr>
          <a:xfrm rot="1365669">
            <a:off x="5117062" y="2005728"/>
            <a:ext cx="2935224" cy="1866209"/>
          </a:xfrm>
        </p:spPr>
        <p:txBody>
          <a:bodyPr>
            <a:normAutofit/>
          </a:bodyPr>
          <a:lstStyle/>
          <a:p>
            <a:r>
              <a:rPr lang="ro-RO" sz="1500" b="1" dirty="0">
                <a:solidFill>
                  <a:srgbClr val="0070C0"/>
                </a:solidFill>
              </a:rPr>
              <a:t>Proiecte tematice</a:t>
            </a:r>
          </a:p>
          <a:p>
            <a:r>
              <a:rPr lang="ro-RO" sz="1500" b="1" dirty="0">
                <a:solidFill>
                  <a:srgbClr val="0070C0"/>
                </a:solidFill>
              </a:rPr>
              <a:t>Planificare săptămânală</a:t>
            </a:r>
          </a:p>
          <a:p>
            <a:r>
              <a:rPr lang="ro-RO" sz="1500" b="1" dirty="0">
                <a:solidFill>
                  <a:srgbClr val="0070C0"/>
                </a:solidFill>
              </a:rPr>
              <a:t>Proiectul didactic</a:t>
            </a:r>
            <a:endParaRPr lang="en-US" sz="1500" b="1" dirty="0">
              <a:solidFill>
                <a:srgbClr val="0070C0"/>
              </a:solidFill>
            </a:endParaRPr>
          </a:p>
        </p:txBody>
      </p:sp>
    </p:spTree>
    <p:extLst>
      <p:ext uri="{BB962C8B-B14F-4D97-AF65-F5344CB8AC3E}">
        <p14:creationId xmlns:p14="http://schemas.microsoft.com/office/powerpoint/2010/main" val="3242784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xmlns="" id="{17E6D8EC-7563-5B0C-B982-9AF6F1BAC330}"/>
              </a:ext>
            </a:extLst>
          </p:cNvPr>
          <p:cNvSpPr>
            <a:spLocks noGrp="1"/>
          </p:cNvSpPr>
          <p:nvPr>
            <p:ph type="ftr" sz="quarter" idx="11"/>
          </p:nvPr>
        </p:nvSpPr>
        <p:spPr>
          <a:xfrm>
            <a:off x="6634162" y="1150918"/>
            <a:ext cx="1979492" cy="273844"/>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xmlns="" id="{B39112E1-A309-3468-8DCF-09F2BCC2ACB7}"/>
              </a:ext>
            </a:extLst>
          </p:cNvPr>
          <p:cNvSpPr>
            <a:spLocks noGrp="1"/>
          </p:cNvSpPr>
          <p:nvPr>
            <p:ph type="sldNum" sz="quarter" idx="12"/>
          </p:nvPr>
        </p:nvSpPr>
        <p:spPr/>
        <p:txBody>
          <a:bodyPr/>
          <a:lstStyle/>
          <a:p>
            <a:pPr rtl="0"/>
            <a:fld id="{98C0CDE5-970C-4CC4-BF43-0DA127E73E82}" type="slidenum">
              <a:rPr lang="ro-RO" noProof="0" smtClean="0"/>
              <a:t>28</a:t>
            </a:fld>
            <a:endParaRPr lang="ro-RO" noProof="0"/>
          </a:p>
        </p:txBody>
      </p:sp>
      <p:sp>
        <p:nvSpPr>
          <p:cNvPr id="4" name="Titlu 3">
            <a:extLst>
              <a:ext uri="{FF2B5EF4-FFF2-40B4-BE49-F238E27FC236}">
                <a16:creationId xmlns:a16="http://schemas.microsoft.com/office/drawing/2014/main" xmlns="" id="{97E3EB47-59F5-5EB4-FD27-05B6BF58D1E3}"/>
              </a:ext>
            </a:extLst>
          </p:cNvPr>
          <p:cNvSpPr>
            <a:spLocks noGrp="1"/>
          </p:cNvSpPr>
          <p:nvPr>
            <p:ph type="title"/>
          </p:nvPr>
        </p:nvSpPr>
        <p:spPr/>
        <p:txBody>
          <a:bodyPr>
            <a:normAutofit/>
          </a:bodyPr>
          <a:lstStyle/>
          <a:p>
            <a:pPr algn="ctr"/>
            <a:r>
              <a:rPr lang="ro-RO" sz="2100" dirty="0"/>
              <a:t>PLANIFICAREA TEMATICĂ ANUALĂ</a:t>
            </a:r>
          </a:p>
        </p:txBody>
      </p:sp>
      <p:sp>
        <p:nvSpPr>
          <p:cNvPr id="5" name="TextBox 4"/>
          <p:cNvSpPr txBox="1"/>
          <p:nvPr/>
        </p:nvSpPr>
        <p:spPr>
          <a:xfrm>
            <a:off x="755576" y="2204864"/>
            <a:ext cx="8388423" cy="37471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14313" indent="-214313" algn="just">
              <a:buFont typeface="Wingdings" panose="05000000000000000000" pitchFamily="2" charset="2"/>
              <a:buChar char="Ø"/>
            </a:pPr>
            <a:r>
              <a:rPr lang="ro-RO" sz="1600" dirty="0">
                <a:solidFill>
                  <a:srgbClr val="FF0000"/>
                </a:solidFill>
                <a:latin typeface="Times New Roman" panose="02020603050405020304" pitchFamily="18" charset="0"/>
                <a:cs typeface="Times New Roman" panose="02020603050405020304" pitchFamily="18" charset="0"/>
              </a:rPr>
              <a:t>6 teme anuale de studiu</a:t>
            </a:r>
            <a:r>
              <a:rPr lang="ro-RO" sz="1600" dirty="0">
                <a:latin typeface="Times New Roman" panose="02020603050405020304" pitchFamily="18" charset="0"/>
                <a:cs typeface="Times New Roman" panose="02020603050405020304" pitchFamily="18" charset="0"/>
              </a:rPr>
              <a:t>: </a:t>
            </a:r>
            <a:r>
              <a:rPr lang="ro-RO" sz="1600" i="1" dirty="0">
                <a:solidFill>
                  <a:srgbClr val="0070C0"/>
                </a:solidFill>
                <a:latin typeface="Times New Roman" panose="02020603050405020304" pitchFamily="18" charset="0"/>
                <a:cs typeface="Times New Roman" panose="02020603050405020304" pitchFamily="18" charset="0"/>
              </a:rPr>
              <a:t>Cine sunt/ suntem?, Când, cum </a:t>
            </a:r>
            <a:r>
              <a:rPr lang="ro-RO" sz="1600" i="1" dirty="0" err="1">
                <a:solidFill>
                  <a:srgbClr val="0070C0"/>
                </a:solidFill>
                <a:latin typeface="Times New Roman" panose="02020603050405020304" pitchFamily="18" charset="0"/>
                <a:cs typeface="Times New Roman" panose="02020603050405020304" pitchFamily="18" charset="0"/>
              </a:rPr>
              <a:t>şi</a:t>
            </a:r>
            <a:r>
              <a:rPr lang="ro-RO" sz="1600" i="1" dirty="0">
                <a:solidFill>
                  <a:srgbClr val="0070C0"/>
                </a:solidFill>
                <a:latin typeface="Times New Roman" panose="02020603050405020304" pitchFamily="18" charset="0"/>
                <a:cs typeface="Times New Roman" panose="02020603050405020304" pitchFamily="18" charset="0"/>
              </a:rPr>
              <a:t> de ce se întâmplă?, Cum este, a fost </a:t>
            </a:r>
            <a:r>
              <a:rPr lang="ro-RO" sz="1600" i="1" dirty="0" err="1">
                <a:solidFill>
                  <a:srgbClr val="0070C0"/>
                </a:solidFill>
                <a:latin typeface="Times New Roman" panose="02020603050405020304" pitchFamily="18" charset="0"/>
                <a:cs typeface="Times New Roman" panose="02020603050405020304" pitchFamily="18" charset="0"/>
              </a:rPr>
              <a:t>şi</a:t>
            </a:r>
            <a:r>
              <a:rPr lang="ro-RO" sz="1600" i="1" dirty="0">
                <a:solidFill>
                  <a:srgbClr val="0070C0"/>
                </a:solidFill>
                <a:latin typeface="Times New Roman" panose="02020603050405020304" pitchFamily="18" charset="0"/>
                <a:cs typeface="Times New Roman" panose="02020603050405020304" pitchFamily="18" charset="0"/>
              </a:rPr>
              <a:t> va fi aici pe pământ?, Cine </a:t>
            </a:r>
            <a:r>
              <a:rPr lang="ro-RO" sz="1600" i="1" dirty="0" err="1">
                <a:solidFill>
                  <a:srgbClr val="0070C0"/>
                </a:solidFill>
                <a:latin typeface="Times New Roman" panose="02020603050405020304" pitchFamily="18" charset="0"/>
                <a:cs typeface="Times New Roman" panose="02020603050405020304" pitchFamily="18" charset="0"/>
              </a:rPr>
              <a:t>şi</a:t>
            </a:r>
            <a:r>
              <a:rPr lang="ro-RO" sz="1600" i="1" dirty="0">
                <a:solidFill>
                  <a:srgbClr val="0070C0"/>
                </a:solidFill>
                <a:latin typeface="Times New Roman" panose="02020603050405020304" pitchFamily="18" charset="0"/>
                <a:cs typeface="Times New Roman" panose="02020603050405020304" pitchFamily="18" charset="0"/>
              </a:rPr>
              <a:t> cum planifică/organizează o activitate?, Cum exprimăm ceea ce </a:t>
            </a:r>
            <a:r>
              <a:rPr lang="ro-RO" sz="1600" i="1" dirty="0" err="1">
                <a:solidFill>
                  <a:srgbClr val="0070C0"/>
                </a:solidFill>
                <a:latin typeface="Times New Roman" panose="02020603050405020304" pitchFamily="18" charset="0"/>
                <a:cs typeface="Times New Roman" panose="02020603050405020304" pitchFamily="18" charset="0"/>
              </a:rPr>
              <a:t>simţim</a:t>
            </a:r>
            <a:r>
              <a:rPr lang="ro-RO" sz="1600" i="1" dirty="0">
                <a:solidFill>
                  <a:srgbClr val="0070C0"/>
                </a:solidFill>
                <a:latin typeface="Times New Roman" panose="02020603050405020304" pitchFamily="18" charset="0"/>
                <a:cs typeface="Times New Roman" panose="02020603050405020304" pitchFamily="18" charset="0"/>
              </a:rPr>
              <a:t>? </a:t>
            </a:r>
            <a:r>
              <a:rPr lang="ro-RO" sz="1600" i="1" dirty="0" err="1">
                <a:solidFill>
                  <a:srgbClr val="0070C0"/>
                </a:solidFill>
                <a:latin typeface="Times New Roman" panose="02020603050405020304" pitchFamily="18" charset="0"/>
                <a:cs typeface="Times New Roman" panose="02020603050405020304" pitchFamily="18" charset="0"/>
              </a:rPr>
              <a:t>şi</a:t>
            </a:r>
            <a:r>
              <a:rPr lang="ro-RO" sz="1600" i="1" dirty="0">
                <a:solidFill>
                  <a:srgbClr val="0070C0"/>
                </a:solidFill>
                <a:latin typeface="Times New Roman" panose="02020603050405020304" pitchFamily="18" charset="0"/>
                <a:cs typeface="Times New Roman" panose="02020603050405020304" pitchFamily="18" charset="0"/>
              </a:rPr>
              <a:t> Ce </a:t>
            </a:r>
            <a:r>
              <a:rPr lang="ro-RO" sz="1600" i="1" dirty="0" err="1">
                <a:solidFill>
                  <a:srgbClr val="0070C0"/>
                </a:solidFill>
                <a:latin typeface="Times New Roman" panose="02020603050405020304" pitchFamily="18" charset="0"/>
                <a:cs typeface="Times New Roman" panose="02020603050405020304" pitchFamily="18" charset="0"/>
              </a:rPr>
              <a:t>şi</a:t>
            </a:r>
            <a:r>
              <a:rPr lang="ro-RO" sz="1600" i="1" dirty="0">
                <a:solidFill>
                  <a:srgbClr val="0070C0"/>
                </a:solidFill>
                <a:latin typeface="Times New Roman" panose="02020603050405020304" pitchFamily="18" charset="0"/>
                <a:cs typeface="Times New Roman" panose="02020603050405020304" pitchFamily="18" charset="0"/>
              </a:rPr>
              <a:t> cum vreau să fiu? </a:t>
            </a:r>
            <a:r>
              <a:rPr lang="ro-RO" sz="1600" dirty="0">
                <a:solidFill>
                  <a:srgbClr val="FF0000"/>
                </a:solidFill>
                <a:latin typeface="Times New Roman" panose="02020603050405020304" pitchFamily="18" charset="0"/>
                <a:cs typeface="Times New Roman" panose="02020603050405020304" pitchFamily="18" charset="0"/>
              </a:rPr>
              <a:t>(nivel </a:t>
            </a:r>
            <a:r>
              <a:rPr lang="ro-RO" sz="1600" dirty="0" err="1">
                <a:solidFill>
                  <a:srgbClr val="FF0000"/>
                </a:solidFill>
                <a:latin typeface="Times New Roman" panose="02020603050405020304" pitchFamily="18" charset="0"/>
                <a:cs typeface="Times New Roman" panose="02020603050405020304" pitchFamily="18" charset="0"/>
              </a:rPr>
              <a:t>antepreșcolar</a:t>
            </a:r>
            <a:r>
              <a:rPr lang="ro-RO" sz="1600" dirty="0">
                <a:solidFill>
                  <a:srgbClr val="FF0000"/>
                </a:solidFill>
                <a:latin typeface="Times New Roman" panose="02020603050405020304" pitchFamily="18" charset="0"/>
                <a:cs typeface="Times New Roman" panose="02020603050405020304" pitchFamily="18" charset="0"/>
              </a:rPr>
              <a:t> – cel puțin 2, nivel preșcolar – cel puțin 4); </a:t>
            </a:r>
          </a:p>
          <a:p>
            <a:pPr marL="214313" indent="-214313" algn="just">
              <a:buFont typeface="Wingdings" panose="05000000000000000000" pitchFamily="2" charset="2"/>
              <a:buChar char="Ø"/>
            </a:pPr>
            <a:r>
              <a:rPr lang="ro-RO" sz="1600" b="1" dirty="0">
                <a:solidFill>
                  <a:srgbClr val="FF0000"/>
                </a:solidFill>
                <a:latin typeface="Times New Roman" panose="02020603050405020304" pitchFamily="18" charset="0"/>
                <a:cs typeface="Times New Roman" panose="02020603050405020304" pitchFamily="18" charset="0"/>
              </a:rPr>
              <a:t>ATENȚIE ȘI LA CELE 5 MODULE ALE ANULUI ȘCOLAR !</a:t>
            </a:r>
          </a:p>
          <a:p>
            <a:pPr marL="214313" indent="-214313" algn="just">
              <a:buFont typeface="Wingdings" panose="05000000000000000000" pitchFamily="2" charset="2"/>
              <a:buChar char="Ø"/>
            </a:pPr>
            <a:r>
              <a:rPr lang="ro-RO" sz="1600" dirty="0">
                <a:solidFill>
                  <a:srgbClr val="0070C0"/>
                </a:solidFill>
                <a:latin typeface="Times New Roman" panose="02020603050405020304" pitchFamily="18" charset="0"/>
                <a:cs typeface="Times New Roman" panose="02020603050405020304" pitchFamily="18" charset="0"/>
              </a:rPr>
              <a:t>nivel </a:t>
            </a:r>
            <a:r>
              <a:rPr lang="ro-RO" sz="1600" dirty="0" err="1">
                <a:solidFill>
                  <a:srgbClr val="0070C0"/>
                </a:solidFill>
                <a:latin typeface="Times New Roman" panose="02020603050405020304" pitchFamily="18" charset="0"/>
                <a:cs typeface="Times New Roman" panose="02020603050405020304" pitchFamily="18" charset="0"/>
              </a:rPr>
              <a:t>antepreșcolar</a:t>
            </a:r>
            <a:r>
              <a:rPr lang="ro-RO" sz="1600" dirty="0">
                <a:solidFill>
                  <a:srgbClr val="0070C0"/>
                </a:solidFill>
                <a:latin typeface="Times New Roman" panose="02020603050405020304" pitchFamily="18" charset="0"/>
                <a:cs typeface="Times New Roman" panose="02020603050405020304" pitchFamily="18" charset="0"/>
              </a:rPr>
              <a:t> </a:t>
            </a:r>
            <a:r>
              <a:rPr lang="ro-RO" sz="1600" dirty="0">
                <a:solidFill>
                  <a:srgbClr val="FF0000"/>
                </a:solidFill>
                <a:latin typeface="Times New Roman" panose="02020603050405020304" pitchFamily="18" charset="0"/>
                <a:cs typeface="Times New Roman" panose="02020603050405020304" pitchFamily="18" charset="0"/>
              </a:rPr>
              <a:t>– teme săptămânale;</a:t>
            </a:r>
          </a:p>
          <a:p>
            <a:pPr marL="214313" indent="-214313" algn="just">
              <a:buFont typeface="Wingdings" panose="05000000000000000000" pitchFamily="2" charset="2"/>
              <a:buChar char="Ø"/>
            </a:pPr>
            <a:r>
              <a:rPr lang="ro-RO" sz="1600" dirty="0">
                <a:solidFill>
                  <a:srgbClr val="0070C0"/>
                </a:solidFill>
                <a:latin typeface="Times New Roman" panose="02020603050405020304" pitchFamily="18" charset="0"/>
                <a:cs typeface="Times New Roman" panose="02020603050405020304" pitchFamily="18" charset="0"/>
              </a:rPr>
              <a:t>nivel preșcolar </a:t>
            </a:r>
            <a:r>
              <a:rPr lang="ro-RO" sz="1600" dirty="0">
                <a:solidFill>
                  <a:srgbClr val="FF0000"/>
                </a:solidFill>
                <a:latin typeface="Times New Roman" panose="02020603050405020304" pitchFamily="18" charset="0"/>
                <a:cs typeface="Times New Roman" panose="02020603050405020304" pitchFamily="18" charset="0"/>
              </a:rPr>
              <a:t>– proiecte tematice (cel mult 7, cu o durată de 1 – 5 </a:t>
            </a:r>
            <a:r>
              <a:rPr lang="ro-RO" sz="1600" dirty="0" err="1">
                <a:solidFill>
                  <a:srgbClr val="FF0000"/>
                </a:solidFill>
                <a:latin typeface="Times New Roman" panose="02020603050405020304" pitchFamily="18" charset="0"/>
                <a:cs typeface="Times New Roman" panose="02020603050405020304" pitchFamily="18" charset="0"/>
              </a:rPr>
              <a:t>săpt.maxim</a:t>
            </a:r>
            <a:r>
              <a:rPr lang="ro-RO" sz="1600" dirty="0">
                <a:solidFill>
                  <a:srgbClr val="FF0000"/>
                </a:solidFill>
                <a:latin typeface="Times New Roman" panose="02020603050405020304" pitchFamily="18" charset="0"/>
                <a:cs typeface="Times New Roman" panose="02020603050405020304" pitchFamily="18" charset="0"/>
              </a:rPr>
              <a:t>) și săptămâni independente;</a:t>
            </a:r>
          </a:p>
          <a:p>
            <a:pPr marL="214313" indent="-214313" algn="just">
              <a:buFont typeface="Wingdings" panose="05000000000000000000" pitchFamily="2" charset="2"/>
              <a:buChar char="Ø"/>
            </a:pPr>
            <a:r>
              <a:rPr lang="ro-RO" sz="1600" dirty="0">
                <a:solidFill>
                  <a:srgbClr val="0070C0"/>
                </a:solidFill>
                <a:latin typeface="Times New Roman" panose="02020603050405020304" pitchFamily="18" charset="0"/>
                <a:cs typeface="Times New Roman" panose="02020603050405020304" pitchFamily="18" charset="0"/>
              </a:rPr>
              <a:t>proiectare în echipă </a:t>
            </a:r>
            <a:r>
              <a:rPr lang="ro-RO" sz="1600" dirty="0">
                <a:solidFill>
                  <a:srgbClr val="FF0000"/>
                </a:solidFill>
                <a:latin typeface="Times New Roman" panose="02020603050405020304" pitchFamily="18" charset="0"/>
                <a:cs typeface="Times New Roman" panose="02020603050405020304" pitchFamily="18" charset="0"/>
              </a:rPr>
              <a:t>(toate cadrele didactice de la nivelul unității sau cadrele didactice de la același nivel de vârstă);</a:t>
            </a:r>
          </a:p>
          <a:p>
            <a:pPr marL="214313" indent="-214313" algn="just">
              <a:buFont typeface="Wingdings" panose="05000000000000000000" pitchFamily="2" charset="2"/>
              <a:buChar char="Ø"/>
            </a:pPr>
            <a:r>
              <a:rPr lang="ro-RO" sz="1600" dirty="0">
                <a:solidFill>
                  <a:srgbClr val="0070C0"/>
                </a:solidFill>
                <a:latin typeface="Times New Roman" panose="02020603050405020304" pitchFamily="18" charset="0"/>
                <a:cs typeface="Times New Roman" panose="02020603050405020304" pitchFamily="18" charset="0"/>
              </a:rPr>
              <a:t>se pornește de la descriptivul celor șase teme anuale de studiu și de la informațiile pe care le avem din etapa de evaluare inițială </a:t>
            </a:r>
            <a:r>
              <a:rPr lang="ro-RO" sz="1600" dirty="0">
                <a:solidFill>
                  <a:srgbClr val="FF0000"/>
                </a:solidFill>
                <a:latin typeface="Times New Roman" panose="02020603050405020304" pitchFamily="18" charset="0"/>
                <a:cs typeface="Times New Roman" panose="02020603050405020304" pitchFamily="18" charset="0"/>
              </a:rPr>
              <a:t>(2-3 săpt.) </a:t>
            </a:r>
            <a:r>
              <a:rPr lang="ro-RO" sz="1600" dirty="0">
                <a:solidFill>
                  <a:srgbClr val="0070C0"/>
                </a:solidFill>
                <a:latin typeface="Times New Roman" panose="02020603050405020304" pitchFamily="18" charset="0"/>
                <a:cs typeface="Times New Roman" panose="02020603050405020304" pitchFamily="18" charset="0"/>
              </a:rPr>
              <a:t>și</a:t>
            </a:r>
            <a:r>
              <a:rPr lang="ro-RO" sz="1600" dirty="0">
                <a:solidFill>
                  <a:srgbClr val="FF0000"/>
                </a:solidFill>
                <a:latin typeface="Times New Roman" panose="02020603050405020304" pitchFamily="18" charset="0"/>
                <a:cs typeface="Times New Roman" panose="02020603050405020304" pitchFamily="18" charset="0"/>
              </a:rPr>
              <a:t> avem în vedere: vârsta copiilor, interesul manifestat de aceștia pentru anumite aspecte, evenimente locale/naționale/internaționale care se derulează pe parcursul anului.</a:t>
            </a:r>
          </a:p>
          <a:p>
            <a:pPr marL="214313" indent="-214313">
              <a:buFont typeface="Wingdings" panose="05000000000000000000" pitchFamily="2" charset="2"/>
              <a:buChar char="Ø"/>
            </a:pPr>
            <a:endParaRPr lang="ro-RO"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108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subsol 2">
            <a:extLst>
              <a:ext uri="{FF2B5EF4-FFF2-40B4-BE49-F238E27FC236}">
                <a16:creationId xmlns:a16="http://schemas.microsoft.com/office/drawing/2014/main" xmlns="" id="{5EC6D8D7-1B83-06CE-D433-88795FBA5CD5}"/>
              </a:ext>
            </a:extLst>
          </p:cNvPr>
          <p:cNvSpPr>
            <a:spLocks noGrp="1"/>
          </p:cNvSpPr>
          <p:nvPr>
            <p:ph type="ftr" sz="quarter" idx="11"/>
          </p:nvPr>
        </p:nvSpPr>
        <p:spPr>
          <a:xfrm>
            <a:off x="289501" y="5317698"/>
            <a:ext cx="1979492" cy="273844"/>
          </a:xfrm>
        </p:spPr>
        <p:txBody>
          <a:bodyPr/>
          <a:lstStyle/>
          <a:p>
            <a:pPr rtl="0"/>
            <a:r>
              <a:rPr lang="ro-RO" dirty="0"/>
              <a:t>Joc. Respect și bucurie !</a:t>
            </a:r>
            <a:endParaRPr lang="ro-RO" noProof="0" dirty="0"/>
          </a:p>
        </p:txBody>
      </p:sp>
      <p:sp>
        <p:nvSpPr>
          <p:cNvPr id="4" name="Substituent număr diapozitiv 3">
            <a:extLst>
              <a:ext uri="{FF2B5EF4-FFF2-40B4-BE49-F238E27FC236}">
                <a16:creationId xmlns:a16="http://schemas.microsoft.com/office/drawing/2014/main" xmlns="" id="{A3996E98-D82F-C26F-1BF6-663807F761E7}"/>
              </a:ext>
            </a:extLst>
          </p:cNvPr>
          <p:cNvSpPr>
            <a:spLocks noGrp="1"/>
          </p:cNvSpPr>
          <p:nvPr>
            <p:ph type="sldNum" sz="quarter" idx="12"/>
          </p:nvPr>
        </p:nvSpPr>
        <p:spPr/>
        <p:txBody>
          <a:bodyPr/>
          <a:lstStyle/>
          <a:p>
            <a:pPr rtl="0"/>
            <a:fld id="{98C0CDE5-970C-4CC4-BF43-0DA127E73E82}" type="slidenum">
              <a:rPr lang="ro-RO" noProof="0" smtClean="0"/>
              <a:t>29</a:t>
            </a:fld>
            <a:endParaRPr lang="ro-RO" noProof="0"/>
          </a:p>
        </p:txBody>
      </p:sp>
      <p:sp>
        <p:nvSpPr>
          <p:cNvPr id="5" name="Titlu 4">
            <a:extLst>
              <a:ext uri="{FF2B5EF4-FFF2-40B4-BE49-F238E27FC236}">
                <a16:creationId xmlns:a16="http://schemas.microsoft.com/office/drawing/2014/main" xmlns="" id="{9F811E2B-DD3B-B900-89A7-71277F1D321A}"/>
              </a:ext>
            </a:extLst>
          </p:cNvPr>
          <p:cNvSpPr>
            <a:spLocks noGrp="1"/>
          </p:cNvSpPr>
          <p:nvPr>
            <p:ph type="title"/>
          </p:nvPr>
        </p:nvSpPr>
        <p:spPr>
          <a:xfrm rot="-360000">
            <a:off x="595565" y="866903"/>
            <a:ext cx="3048813" cy="835799"/>
          </a:xfrm>
        </p:spPr>
        <p:txBody>
          <a:bodyPr>
            <a:noAutofit/>
          </a:bodyPr>
          <a:lstStyle/>
          <a:p>
            <a:r>
              <a:rPr lang="ro-RO" sz="2100" dirty="0"/>
              <a:t>PLANIFICARE SĂPTĂMÂNALĂ</a:t>
            </a:r>
          </a:p>
        </p:txBody>
      </p:sp>
      <p:sp>
        <p:nvSpPr>
          <p:cNvPr id="6" name="CasetăText 5">
            <a:extLst>
              <a:ext uri="{FF2B5EF4-FFF2-40B4-BE49-F238E27FC236}">
                <a16:creationId xmlns:a16="http://schemas.microsoft.com/office/drawing/2014/main" xmlns="" id="{876BDB89-8894-D0EA-976C-EE96AB5F6B46}"/>
              </a:ext>
            </a:extLst>
          </p:cNvPr>
          <p:cNvSpPr txBox="1"/>
          <p:nvPr/>
        </p:nvSpPr>
        <p:spPr>
          <a:xfrm flipH="1">
            <a:off x="3131840" y="1555575"/>
            <a:ext cx="5845731" cy="3785652"/>
          </a:xfrm>
          <a:prstGeom prst="rect">
            <a:avLst/>
          </a:prstGeom>
          <a:solidFill>
            <a:schemeClr val="bg2">
              <a:lumMod val="20000"/>
              <a:lumOff val="80000"/>
            </a:schemeClr>
          </a:solidFill>
        </p:spPr>
        <p:txBody>
          <a:bodyPr wrap="square" rtlCol="0">
            <a:spAutoFit/>
          </a:bodyPr>
          <a:lstStyle/>
          <a:p>
            <a:pPr marL="214313" indent="-214313">
              <a:buFont typeface="Wingdings" panose="05000000000000000000" pitchFamily="2" charset="2"/>
              <a:buChar char="Ø"/>
            </a:pPr>
            <a:r>
              <a:rPr lang="ro-RO" sz="1600" b="1" dirty="0">
                <a:latin typeface="Times New Roman" panose="02020603050405020304" pitchFamily="18" charset="0"/>
                <a:cs typeface="Times New Roman" panose="02020603050405020304" pitchFamily="18" charset="0"/>
              </a:rPr>
              <a:t>Corelarea cu planul de învățământ și cu programul zilnic de activități (creșă/grădiniță);</a:t>
            </a:r>
          </a:p>
          <a:p>
            <a:endParaRPr lang="ro-RO" sz="1600" b="1" dirty="0">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Ø"/>
            </a:pPr>
            <a:r>
              <a:rPr lang="ro-RO" sz="1600" b="1" dirty="0">
                <a:latin typeface="Times New Roman" panose="02020603050405020304" pitchFamily="18" charset="0"/>
                <a:cs typeface="Times New Roman" panose="02020603050405020304" pitchFamily="18" charset="0"/>
              </a:rPr>
              <a:t>Corelarea cu planificarea tematică anuală;</a:t>
            </a:r>
          </a:p>
          <a:p>
            <a:endParaRPr lang="ro-RO" sz="1600" b="1" dirty="0">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Ø"/>
            </a:pPr>
            <a:r>
              <a:rPr lang="ro-RO" sz="1600" b="1" dirty="0">
                <a:latin typeface="Times New Roman" panose="02020603050405020304" pitchFamily="18" charset="0"/>
                <a:cs typeface="Times New Roman" panose="02020603050405020304" pitchFamily="18" charset="0"/>
              </a:rPr>
              <a:t>Corelarea conținuturilor pe verticală și pe orizontală;</a:t>
            </a:r>
          </a:p>
          <a:p>
            <a:endParaRPr lang="ro-RO" sz="1600" b="1" dirty="0">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Ø"/>
            </a:pPr>
            <a:r>
              <a:rPr lang="ro-RO" sz="1600" b="1" dirty="0">
                <a:latin typeface="Times New Roman" panose="02020603050405020304" pitchFamily="18" charset="0"/>
                <a:cs typeface="Times New Roman" panose="02020603050405020304" pitchFamily="18" charset="0"/>
              </a:rPr>
              <a:t>Respectarea nivelului de dezvoltare a copiilor din grupă;</a:t>
            </a:r>
          </a:p>
          <a:p>
            <a:endParaRPr lang="ro-RO" sz="1600" b="1" dirty="0">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Ø"/>
            </a:pPr>
            <a:r>
              <a:rPr lang="ro-RO" sz="1600" b="1" dirty="0">
                <a:latin typeface="Times New Roman" panose="02020603050405020304" pitchFamily="18" charset="0"/>
                <a:cs typeface="Times New Roman" panose="02020603050405020304" pitchFamily="18" charset="0"/>
              </a:rPr>
              <a:t>Alternarea activităților statice cu cele dinamice;</a:t>
            </a:r>
          </a:p>
          <a:p>
            <a:endParaRPr lang="ro-RO" sz="1600" b="1" dirty="0">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Ø"/>
            </a:pPr>
            <a:r>
              <a:rPr lang="ro-RO" sz="1600" b="1" dirty="0">
                <a:latin typeface="Times New Roman" panose="02020603050405020304" pitchFamily="18" charset="0"/>
                <a:cs typeface="Times New Roman" panose="02020603050405020304" pitchFamily="18" charset="0"/>
              </a:rPr>
              <a:t>Asigurarea unui echilibru între activitățile în grupuri mici, individuale și cu </a:t>
            </a:r>
            <a:r>
              <a:rPr lang="ro-RO" sz="1600" b="1" dirty="0" err="1">
                <a:latin typeface="Times New Roman" panose="02020603050405020304" pitchFamily="18" charset="0"/>
                <a:cs typeface="Times New Roman" panose="02020603050405020304" pitchFamily="18" charset="0"/>
              </a:rPr>
              <a:t>cu</a:t>
            </a:r>
            <a:r>
              <a:rPr lang="ro-RO" sz="1600" b="1" dirty="0">
                <a:latin typeface="Times New Roman" panose="02020603050405020304" pitchFamily="18" charset="0"/>
                <a:cs typeface="Times New Roman" panose="02020603050405020304" pitchFamily="18" charset="0"/>
              </a:rPr>
              <a:t> toată grupa (frontale);</a:t>
            </a:r>
          </a:p>
          <a:p>
            <a:endParaRPr lang="ro-RO" sz="1600" b="1" dirty="0">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Ø"/>
            </a:pPr>
            <a:r>
              <a:rPr lang="ro-RO" sz="1600" b="1" dirty="0">
                <a:latin typeface="Times New Roman" panose="02020603050405020304" pitchFamily="18" charset="0"/>
                <a:cs typeface="Times New Roman" panose="02020603050405020304" pitchFamily="18" charset="0"/>
              </a:rPr>
              <a:t>Caracterul ludic al activităților.</a:t>
            </a:r>
          </a:p>
        </p:txBody>
      </p:sp>
    </p:spTree>
    <p:extLst>
      <p:ext uri="{BB962C8B-B14F-4D97-AF65-F5344CB8AC3E}">
        <p14:creationId xmlns:p14="http://schemas.microsoft.com/office/powerpoint/2010/main" val="199867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620688"/>
            <a:ext cx="3657600" cy="5112568"/>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2000815"/>
            <a:ext cx="3048000" cy="2246769"/>
          </a:xfrm>
          <a:prstGeom prst="rect">
            <a:avLst/>
          </a:prstGeom>
          <a:noFill/>
        </p:spPr>
        <p:txBody>
          <a:bodyPr wrap="square" rtlCol="0">
            <a:spAutoFit/>
          </a:bodyPr>
          <a:lstStyle/>
          <a:p>
            <a:pPr algn="ctr"/>
            <a:r>
              <a:rPr lang="en-US" sz="2800" dirty="0">
                <a:solidFill>
                  <a:schemeClr val="bg1"/>
                </a:solidFill>
                <a:latin typeface="Trebuchet MS" panose="020B0603020202020204" pitchFamily="34" charset="0"/>
                <a:cs typeface="Cavolini" panose="020B0502040204020203" pitchFamily="66" charset="0"/>
              </a:rPr>
              <a:t>TEME</a:t>
            </a:r>
            <a:r>
              <a:rPr lang="ro-RO" sz="2800" dirty="0">
                <a:solidFill>
                  <a:schemeClr val="bg1"/>
                </a:solidFill>
                <a:latin typeface="Trebuchet MS" panose="020B0603020202020204" pitchFamily="34" charset="0"/>
                <a:cs typeface="Cavolini" panose="020B0502040204020203" pitchFamily="66" charset="0"/>
              </a:rPr>
              <a:t> PREZENTE</a:t>
            </a:r>
            <a:r>
              <a:rPr lang="en-US" sz="2800" dirty="0">
                <a:solidFill>
                  <a:schemeClr val="bg1"/>
                </a:solidFill>
                <a:latin typeface="Trebuchet MS" panose="020B0603020202020204" pitchFamily="34" charset="0"/>
                <a:cs typeface="Cavolini" panose="020B0502040204020203" pitchFamily="66" charset="0"/>
              </a:rPr>
              <a:t> </a:t>
            </a:r>
            <a:r>
              <a:rPr lang="ro-RO" sz="2800" dirty="0">
                <a:solidFill>
                  <a:schemeClr val="bg1"/>
                </a:solidFill>
                <a:latin typeface="Trebuchet MS" panose="020B0603020202020204" pitchFamily="34" charset="0"/>
                <a:cs typeface="Cavolini" panose="020B0502040204020203" pitchFamily="66" charset="0"/>
              </a:rPr>
              <a:t>ÎN SPAȚIUL EUROPEAN </a:t>
            </a:r>
          </a:p>
          <a:p>
            <a:pPr algn="ctr"/>
            <a:r>
              <a:rPr lang="ro-RO" sz="2800" dirty="0">
                <a:solidFill>
                  <a:schemeClr val="bg1"/>
                </a:solidFill>
                <a:latin typeface="Trebuchet MS" panose="020B0603020202020204" pitchFamily="34" charset="0"/>
                <a:cs typeface="Cavolini" panose="020B0502040204020203" pitchFamily="66" charset="0"/>
              </a:rPr>
              <a:t>(CE, OECD, UNESCO)</a:t>
            </a:r>
          </a:p>
        </p:txBody>
      </p:sp>
      <p:sp>
        <p:nvSpPr>
          <p:cNvPr id="38" name="Freeform 5"/>
          <p:cNvSpPr>
            <a:spLocks/>
          </p:cNvSpPr>
          <p:nvPr/>
        </p:nvSpPr>
        <p:spPr bwMode="auto">
          <a:xfrm flipH="1" flipV="1">
            <a:off x="1905000" y="1506776"/>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93303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93843914"/>
              </p:ext>
            </p:extLst>
          </p:nvPr>
        </p:nvGraphicFramePr>
        <p:xfrm>
          <a:off x="211457" y="163958"/>
          <a:ext cx="8928991" cy="6550977"/>
        </p:xfrm>
        <a:graphic>
          <a:graphicData uri="http://schemas.openxmlformats.org/drawingml/2006/table">
            <a:tbl>
              <a:tblPr firstRow="1" firstCol="1" bandRow="1">
                <a:tableStyleId>{5C22544A-7EE6-4342-B048-85BDC9FD1C3A}</a:tableStyleId>
              </a:tblPr>
              <a:tblGrid>
                <a:gridCol w="720524">
                  <a:extLst>
                    <a:ext uri="{9D8B030D-6E8A-4147-A177-3AD203B41FA5}">
                      <a16:colId xmlns:a16="http://schemas.microsoft.com/office/drawing/2014/main" xmlns="" val="20000"/>
                    </a:ext>
                  </a:extLst>
                </a:gridCol>
                <a:gridCol w="1133535">
                  <a:extLst>
                    <a:ext uri="{9D8B030D-6E8A-4147-A177-3AD203B41FA5}">
                      <a16:colId xmlns:a16="http://schemas.microsoft.com/office/drawing/2014/main" xmlns="" val="20001"/>
                    </a:ext>
                  </a:extLst>
                </a:gridCol>
                <a:gridCol w="5684906">
                  <a:extLst>
                    <a:ext uri="{9D8B030D-6E8A-4147-A177-3AD203B41FA5}">
                      <a16:colId xmlns:a16="http://schemas.microsoft.com/office/drawing/2014/main" xmlns="" val="20002"/>
                    </a:ext>
                  </a:extLst>
                </a:gridCol>
                <a:gridCol w="1390026">
                  <a:extLst>
                    <a:ext uri="{9D8B030D-6E8A-4147-A177-3AD203B41FA5}">
                      <a16:colId xmlns:a16="http://schemas.microsoft.com/office/drawing/2014/main" xmlns="" val="20003"/>
                    </a:ext>
                  </a:extLst>
                </a:gridCol>
              </a:tblGrid>
              <a:tr h="700656">
                <a:tc>
                  <a:txBody>
                    <a:bodyPr/>
                    <a:lstStyle/>
                    <a:p>
                      <a:pPr algn="ctr">
                        <a:lnSpc>
                          <a:spcPct val="107000"/>
                        </a:lnSpc>
                        <a:spcAft>
                          <a:spcPts val="0"/>
                        </a:spcAft>
                      </a:pPr>
                      <a:r>
                        <a:rPr lang="ro-RO" sz="1400" dirty="0">
                          <a:effectLst/>
                          <a:latin typeface="Times New Roman" panose="02020603050405020304" pitchFamily="18" charset="0"/>
                          <a:cs typeface="Times New Roman" panose="02020603050405020304" pitchFamily="18" charset="0"/>
                        </a:rPr>
                        <a:t>DATA</a:t>
                      </a:r>
                    </a:p>
                    <a:p>
                      <a:pPr algn="ctr">
                        <a:lnSpc>
                          <a:spcPct val="107000"/>
                        </a:lnSpc>
                        <a:spcAft>
                          <a:spcPts val="0"/>
                        </a:spcAft>
                      </a:pPr>
                      <a:r>
                        <a:rPr lang="ro-RO" sz="1400" dirty="0">
                          <a:effectLst/>
                          <a:latin typeface="Times New Roman" panose="02020603050405020304" pitchFamily="18" charset="0"/>
                          <a:cs typeface="Times New Roman" panose="02020603050405020304" pitchFamily="18" charset="0"/>
                        </a:rPr>
                        <a:t>/</a:t>
                      </a:r>
                    </a:p>
                    <a:p>
                      <a:pPr algn="ctr">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ZIUA</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gn="ctr">
                        <a:lnSpc>
                          <a:spcPct val="115000"/>
                        </a:lnSpc>
                        <a:spcAft>
                          <a:spcPts val="1000"/>
                        </a:spcAft>
                        <a:tabLst>
                          <a:tab pos="1329055" algn="l"/>
                        </a:tabLst>
                      </a:pPr>
                      <a:r>
                        <a:rPr lang="ro-RO" sz="1400">
                          <a:effectLst/>
                          <a:latin typeface="Times New Roman" panose="02020603050405020304" pitchFamily="18" charset="0"/>
                          <a:cs typeface="Times New Roman" panose="02020603050405020304" pitchFamily="18" charset="0"/>
                        </a:rPr>
                        <a:t>INTERVAL ORAR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gn="ctr">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ACTIVITATE METODICĂ</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gn="ctr">
                        <a:lnSpc>
                          <a:spcPct val="115000"/>
                        </a:lnSpc>
                        <a:spcAft>
                          <a:spcPts val="1000"/>
                        </a:spcAft>
                        <a:tabLst>
                          <a:tab pos="1329055" algn="l"/>
                        </a:tabLst>
                      </a:pPr>
                      <a:r>
                        <a:rPr lang="ro-RO" sz="1100" dirty="0">
                          <a:effectLst/>
                        </a:rPr>
                        <a:t>SEMNĂTURĂ</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5" marR="46635" marT="0" marB="0"/>
                </a:tc>
                <a:extLst>
                  <a:ext uri="{0D108BD9-81ED-4DB2-BD59-A6C34878D82A}">
                    <a16:rowId xmlns:a16="http://schemas.microsoft.com/office/drawing/2014/main" xmlns="" val="10000"/>
                  </a:ext>
                </a:extLst>
              </a:tr>
              <a:tr h="900114">
                <a:tc>
                  <a:txBody>
                    <a:bodyPr/>
                    <a:lstStyle/>
                    <a:p>
                      <a:pPr>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 (Luni)</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0"/>
                        </a:spcAft>
                        <a:tabLst>
                          <a:tab pos="1329055" algn="l"/>
                        </a:tabLst>
                      </a:pPr>
                      <a:r>
                        <a:rPr lang="ro-RO" sz="1400">
                          <a:effectLst/>
                          <a:latin typeface="Times New Roman" panose="02020603050405020304" pitchFamily="18" charset="0"/>
                          <a:cs typeface="Times New Roman" panose="02020603050405020304" pitchFamily="18" charset="0"/>
                        </a:rPr>
                        <a:t>10,00 – 13,00</a:t>
                      </a:r>
                    </a:p>
                    <a:p>
                      <a:pPr>
                        <a:lnSpc>
                          <a:spcPct val="115000"/>
                        </a:lnSpc>
                        <a:spcAft>
                          <a:spcPts val="0"/>
                        </a:spcAft>
                        <a:tabLst>
                          <a:tab pos="1329055" algn="l"/>
                        </a:tabLst>
                      </a:pPr>
                      <a:r>
                        <a:rPr lang="ro-RO" sz="1400">
                          <a:effectLst/>
                          <a:latin typeface="Times New Roman" panose="02020603050405020304" pitchFamily="18" charset="0"/>
                          <a:cs typeface="Times New Roman" panose="02020603050405020304" pitchFamily="18" charset="0"/>
                        </a:rPr>
                        <a:t>13,00 – 16,00</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Pregătirea materialului didactic pentru activități; studiu individual – Curriculumul pentru educație timpurie.</a:t>
                      </a:r>
                    </a:p>
                    <a:p>
                      <a:pPr>
                        <a:lnSpc>
                          <a:spcPct val="115000"/>
                        </a:lnSpc>
                        <a:spcAft>
                          <a:spcPts val="1000"/>
                        </a:spcAft>
                        <a:tabLst>
                          <a:tab pos="1329055" algn="l"/>
                        </a:tabLst>
                      </a:pP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1000"/>
                        </a:spcAft>
                        <a:tabLst>
                          <a:tab pos="1329055" algn="l"/>
                        </a:tabLst>
                      </a:pPr>
                      <a:r>
                        <a:rPr lang="ro-RO" sz="800">
                          <a:effectLst/>
                        </a:rPr>
                        <a:t> </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46635" marR="46635" marT="0" marB="0"/>
                </a:tc>
                <a:extLst>
                  <a:ext uri="{0D108BD9-81ED-4DB2-BD59-A6C34878D82A}">
                    <a16:rowId xmlns:a16="http://schemas.microsoft.com/office/drawing/2014/main" xmlns="" val="10001"/>
                  </a:ext>
                </a:extLst>
              </a:tr>
              <a:tr h="900114">
                <a:tc>
                  <a:txBody>
                    <a:bodyPr/>
                    <a:lstStyle/>
                    <a:p>
                      <a:pPr>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..................(Marți)</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0"/>
                        </a:spcAft>
                        <a:tabLst>
                          <a:tab pos="1329055" algn="l"/>
                        </a:tabLst>
                      </a:pPr>
                      <a:r>
                        <a:rPr lang="ro-RO" sz="1400">
                          <a:effectLst/>
                          <a:latin typeface="Times New Roman" panose="02020603050405020304" pitchFamily="18" charset="0"/>
                          <a:cs typeface="Times New Roman" panose="02020603050405020304" pitchFamily="18" charset="0"/>
                        </a:rPr>
                        <a:t>10,00 – 13,00</a:t>
                      </a:r>
                    </a:p>
                    <a:p>
                      <a:pPr>
                        <a:lnSpc>
                          <a:spcPct val="115000"/>
                        </a:lnSpc>
                        <a:spcAft>
                          <a:spcPts val="1000"/>
                        </a:spcAft>
                        <a:tabLst>
                          <a:tab pos="1329055" algn="l"/>
                        </a:tabLst>
                      </a:pPr>
                      <a:r>
                        <a:rPr lang="ro-RO" sz="1400">
                          <a:effectLst/>
                          <a:latin typeface="Times New Roman" panose="02020603050405020304" pitchFamily="18" charset="0"/>
                          <a:cs typeface="Times New Roman" panose="02020603050405020304" pitchFamily="18" charset="0"/>
                        </a:rPr>
                        <a:t>13,00 – 16,00</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Proiectarea activităților extrașcolare; Discutarea unor comportamente ale copiilor și a soluțiilor propuse pentru remedierea acestora.</a:t>
                      </a:r>
                    </a:p>
                    <a:p>
                      <a:pPr>
                        <a:lnSpc>
                          <a:spcPct val="115000"/>
                        </a:lnSpc>
                        <a:spcAft>
                          <a:spcPts val="1000"/>
                        </a:spcAft>
                        <a:tabLst>
                          <a:tab pos="1329055" algn="l"/>
                        </a:tabLst>
                      </a:pP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1000"/>
                        </a:spcAft>
                        <a:tabLst>
                          <a:tab pos="1329055" algn="l"/>
                        </a:tabLst>
                      </a:pPr>
                      <a:r>
                        <a:rPr lang="ro-RO" sz="800" dirty="0">
                          <a:effectLst/>
                        </a:rPr>
                        <a:t> </a:t>
                      </a:r>
                      <a:endParaRPr lang="ro-R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635" marR="46635" marT="0" marB="0"/>
                </a:tc>
                <a:extLst>
                  <a:ext uri="{0D108BD9-81ED-4DB2-BD59-A6C34878D82A}">
                    <a16:rowId xmlns:a16="http://schemas.microsoft.com/office/drawing/2014/main" xmlns="" val="10002"/>
                  </a:ext>
                </a:extLst>
              </a:tr>
              <a:tr h="985432">
                <a:tc>
                  <a:txBody>
                    <a:bodyPr/>
                    <a:lstStyle/>
                    <a:p>
                      <a:pPr>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 (Miercuri)</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0"/>
                        </a:spcAft>
                        <a:tabLst>
                          <a:tab pos="1329055" algn="l"/>
                        </a:tabLst>
                      </a:pPr>
                      <a:r>
                        <a:rPr lang="ro-RO" sz="1400">
                          <a:effectLst/>
                          <a:latin typeface="Times New Roman" panose="02020603050405020304" pitchFamily="18" charset="0"/>
                          <a:cs typeface="Times New Roman" panose="02020603050405020304" pitchFamily="18" charset="0"/>
                        </a:rPr>
                        <a:t>10,00 – 13,00</a:t>
                      </a:r>
                    </a:p>
                    <a:p>
                      <a:pPr>
                        <a:lnSpc>
                          <a:spcPct val="115000"/>
                        </a:lnSpc>
                        <a:spcAft>
                          <a:spcPts val="1000"/>
                        </a:spcAft>
                        <a:tabLst>
                          <a:tab pos="1329055" algn="l"/>
                        </a:tabLst>
                      </a:pPr>
                      <a:r>
                        <a:rPr lang="ro-RO" sz="1400">
                          <a:effectLst/>
                          <a:latin typeface="Times New Roman" panose="02020603050405020304" pitchFamily="18" charset="0"/>
                          <a:cs typeface="Times New Roman" panose="02020603050405020304" pitchFamily="18" charset="0"/>
                        </a:rPr>
                        <a:t>13,00 – 16,00</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Activitate metodică la nivel de unitate: Prezentare Planul Dalton</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1000"/>
                        </a:spcAft>
                        <a:tabLst>
                          <a:tab pos="1329055" algn="l"/>
                        </a:tabLst>
                      </a:pPr>
                      <a:r>
                        <a:rPr lang="ro-RO" sz="800">
                          <a:effectLst/>
                        </a:rPr>
                        <a:t> </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46635" marR="46635" marT="0" marB="0"/>
                </a:tc>
                <a:extLst>
                  <a:ext uri="{0D108BD9-81ED-4DB2-BD59-A6C34878D82A}">
                    <a16:rowId xmlns:a16="http://schemas.microsoft.com/office/drawing/2014/main" xmlns="" val="10003"/>
                  </a:ext>
                </a:extLst>
              </a:tr>
              <a:tr h="650091">
                <a:tc>
                  <a:txBody>
                    <a:bodyPr/>
                    <a:lstStyle/>
                    <a:p>
                      <a:pPr>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..................(Joi)</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0"/>
                        </a:spcAft>
                        <a:tabLst>
                          <a:tab pos="1329055" algn="l"/>
                        </a:tabLst>
                      </a:pPr>
                      <a:r>
                        <a:rPr lang="ro-RO" sz="1400">
                          <a:effectLst/>
                          <a:latin typeface="Times New Roman" panose="02020603050405020304" pitchFamily="18" charset="0"/>
                          <a:cs typeface="Times New Roman" panose="02020603050405020304" pitchFamily="18" charset="0"/>
                        </a:rPr>
                        <a:t>10,00 – 13,00</a:t>
                      </a:r>
                    </a:p>
                    <a:p>
                      <a:pPr>
                        <a:lnSpc>
                          <a:spcPct val="115000"/>
                        </a:lnSpc>
                        <a:spcAft>
                          <a:spcPts val="1000"/>
                        </a:spcAft>
                        <a:tabLst>
                          <a:tab pos="1329055" algn="l"/>
                        </a:tabLst>
                      </a:pPr>
                      <a:r>
                        <a:rPr lang="ro-RO" sz="1400">
                          <a:effectLst/>
                          <a:latin typeface="Times New Roman" panose="02020603050405020304" pitchFamily="18" charset="0"/>
                          <a:cs typeface="Times New Roman" panose="02020603050405020304" pitchFamily="18" charset="0"/>
                        </a:rPr>
                        <a:t>13,00 – 16,00</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gn="just">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Sortare și așezare lucrări în portofoliile copiilor; Completări în Caietul de observații</a:t>
                      </a:r>
                    </a:p>
                    <a:p>
                      <a:pPr algn="just">
                        <a:lnSpc>
                          <a:spcPct val="115000"/>
                        </a:lnSpc>
                        <a:spcAft>
                          <a:spcPts val="1000"/>
                        </a:spcAft>
                        <a:tabLst>
                          <a:tab pos="1329055" algn="l"/>
                        </a:tabLst>
                      </a:pP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1000"/>
                        </a:spcAft>
                        <a:tabLst>
                          <a:tab pos="1329055" algn="l"/>
                        </a:tabLst>
                      </a:pPr>
                      <a:r>
                        <a:rPr lang="ro-RO" sz="800">
                          <a:effectLst/>
                        </a:rPr>
                        <a:t> </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46635" marR="46635" marT="0" marB="0"/>
                </a:tc>
                <a:extLst>
                  <a:ext uri="{0D108BD9-81ED-4DB2-BD59-A6C34878D82A}">
                    <a16:rowId xmlns:a16="http://schemas.microsoft.com/office/drawing/2014/main" xmlns="" val="10004"/>
                  </a:ext>
                </a:extLst>
              </a:tr>
              <a:tr h="900114">
                <a:tc>
                  <a:txBody>
                    <a:bodyPr/>
                    <a:lstStyle/>
                    <a:p>
                      <a:pPr>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 (Vineri)</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0"/>
                        </a:spcAft>
                        <a:tabLst>
                          <a:tab pos="1329055" algn="l"/>
                        </a:tabLst>
                      </a:pPr>
                      <a:r>
                        <a:rPr lang="ro-RO" sz="1400">
                          <a:effectLst/>
                          <a:latin typeface="Times New Roman" panose="02020603050405020304" pitchFamily="18" charset="0"/>
                          <a:cs typeface="Times New Roman" panose="02020603050405020304" pitchFamily="18" charset="0"/>
                        </a:rPr>
                        <a:t>10,00 – 13,00</a:t>
                      </a:r>
                    </a:p>
                    <a:p>
                      <a:pPr>
                        <a:lnSpc>
                          <a:spcPct val="115000"/>
                        </a:lnSpc>
                        <a:spcAft>
                          <a:spcPts val="1000"/>
                        </a:spcAft>
                        <a:tabLst>
                          <a:tab pos="1329055" algn="l"/>
                        </a:tabLst>
                      </a:pPr>
                      <a:r>
                        <a:rPr lang="ro-RO" sz="1400">
                          <a:effectLst/>
                          <a:latin typeface="Times New Roman" panose="02020603050405020304" pitchFamily="18" charset="0"/>
                          <a:cs typeface="Times New Roman" panose="02020603050405020304" pitchFamily="18" charset="0"/>
                        </a:rPr>
                        <a:t>13,00 – 16,00</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gn="just">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Proiectare activități pentru săptămâna următoare și completare în Condica de evidență a activității didactice din educația timpurie</a:t>
                      </a:r>
                    </a:p>
                    <a:p>
                      <a:pPr algn="just">
                        <a:lnSpc>
                          <a:spcPct val="115000"/>
                        </a:lnSpc>
                        <a:spcAft>
                          <a:spcPts val="1000"/>
                        </a:spcAft>
                        <a:tabLst>
                          <a:tab pos="1329055" algn="l"/>
                        </a:tabLst>
                      </a:pP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1000"/>
                        </a:spcAft>
                        <a:tabLst>
                          <a:tab pos="1329055" algn="l"/>
                        </a:tabLst>
                      </a:pPr>
                      <a:r>
                        <a:rPr lang="ro-RO" sz="800">
                          <a:effectLst/>
                        </a:rPr>
                        <a:t> </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46635" marR="46635" marT="0" marB="0"/>
                </a:tc>
                <a:extLst>
                  <a:ext uri="{0D108BD9-81ED-4DB2-BD59-A6C34878D82A}">
                    <a16:rowId xmlns:a16="http://schemas.microsoft.com/office/drawing/2014/main" xmlns="" val="10005"/>
                  </a:ext>
                </a:extLst>
              </a:tr>
              <a:tr h="650091">
                <a:tc>
                  <a:txBody>
                    <a:bodyPr/>
                    <a:lstStyle/>
                    <a:p>
                      <a:pPr>
                        <a:lnSpc>
                          <a:spcPct val="115000"/>
                        </a:lnSpc>
                        <a:spcAft>
                          <a:spcPts val="1000"/>
                        </a:spcAft>
                        <a:tabLst>
                          <a:tab pos="1329055" algn="l"/>
                        </a:tabLst>
                      </a:pPr>
                      <a:r>
                        <a:rPr lang="ro-RO" sz="1400">
                          <a:effectLst/>
                          <a:latin typeface="Times New Roman" panose="02020603050405020304" pitchFamily="18"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1000"/>
                        </a:spcAft>
                        <a:tabLst>
                          <a:tab pos="1329055" algn="l"/>
                        </a:tabLst>
                      </a:pPr>
                      <a:r>
                        <a:rPr lang="ro-RO" sz="1400">
                          <a:effectLst/>
                          <a:latin typeface="Times New Roman" panose="02020603050405020304" pitchFamily="18"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gn="ctr">
                        <a:lnSpc>
                          <a:spcPct val="115000"/>
                        </a:lnSpc>
                        <a:spcAft>
                          <a:spcPts val="1000"/>
                        </a:spcAft>
                        <a:tabLst>
                          <a:tab pos="1329055" algn="l"/>
                        </a:tabLst>
                      </a:pPr>
                      <a:r>
                        <a:rPr lang="ro-RO" sz="1400" b="1" dirty="0">
                          <a:effectLst/>
                          <a:latin typeface="Times New Roman" panose="02020603050405020304" pitchFamily="18" charset="0"/>
                          <a:cs typeface="Times New Roman" panose="02020603050405020304" pitchFamily="18" charset="0"/>
                        </a:rPr>
                        <a:t>ACTIVITATE DE CONSILIERE EDUCAȚIONALĂ A PĂRINȚILOR</a:t>
                      </a:r>
                    </a:p>
                    <a:p>
                      <a:pPr algn="ctr">
                        <a:lnSpc>
                          <a:spcPct val="115000"/>
                        </a:lnSpc>
                        <a:spcAft>
                          <a:spcPts val="1000"/>
                        </a:spcAft>
                        <a:tabLst>
                          <a:tab pos="1329055" algn="l"/>
                        </a:tabLst>
                      </a:pPr>
                      <a:endParaRPr lang="ro-RO"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1000"/>
                        </a:spcAft>
                        <a:tabLst>
                          <a:tab pos="1329055" algn="l"/>
                        </a:tabLst>
                      </a:pPr>
                      <a:r>
                        <a:rPr lang="ro-RO" sz="800">
                          <a:effectLst/>
                        </a:rPr>
                        <a:t> </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46635" marR="46635" marT="0" marB="0"/>
                </a:tc>
                <a:extLst>
                  <a:ext uri="{0D108BD9-81ED-4DB2-BD59-A6C34878D82A}">
                    <a16:rowId xmlns:a16="http://schemas.microsoft.com/office/drawing/2014/main" xmlns="" val="10006"/>
                  </a:ext>
                </a:extLst>
              </a:tr>
              <a:tr h="650091">
                <a:tc>
                  <a:txBody>
                    <a:bodyPr/>
                    <a:lstStyle/>
                    <a:p>
                      <a:pPr>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a:t>
                      </a:r>
                    </a:p>
                    <a:p>
                      <a:pPr>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 (Joi)</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1000"/>
                        </a:spcAft>
                        <a:tabLst>
                          <a:tab pos="1329055" algn="l"/>
                        </a:tabLst>
                      </a:pPr>
                      <a:r>
                        <a:rPr lang="ro-RO" sz="1400">
                          <a:effectLst/>
                          <a:latin typeface="Times New Roman" panose="02020603050405020304" pitchFamily="18" charset="0"/>
                          <a:cs typeface="Times New Roman" panose="02020603050405020304" pitchFamily="18" charset="0"/>
                        </a:rPr>
                        <a:t>17,00 – 18,00</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gn="just">
                        <a:lnSpc>
                          <a:spcPct val="115000"/>
                        </a:lnSpc>
                        <a:spcAft>
                          <a:spcPts val="1000"/>
                        </a:spcAft>
                        <a:tabLst>
                          <a:tab pos="1329055" algn="l"/>
                        </a:tabLst>
                      </a:pPr>
                      <a:r>
                        <a:rPr lang="ro-RO" sz="1400" dirty="0">
                          <a:effectLst/>
                          <a:latin typeface="Times New Roman" panose="02020603050405020304" pitchFamily="18" charset="0"/>
                          <a:cs typeface="Times New Roman" panose="02020603050405020304" pitchFamily="18" charset="0"/>
                        </a:rPr>
                        <a:t>Lectorat – Cât timp și cum ne petrecem acest timp cu copilul?</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35" marR="46635" marT="0" marB="0"/>
                </a:tc>
                <a:tc>
                  <a:txBody>
                    <a:bodyPr/>
                    <a:lstStyle/>
                    <a:p>
                      <a:pPr>
                        <a:lnSpc>
                          <a:spcPct val="115000"/>
                        </a:lnSpc>
                        <a:spcAft>
                          <a:spcPts val="1000"/>
                        </a:spcAft>
                        <a:tabLst>
                          <a:tab pos="1329055" algn="l"/>
                        </a:tabLst>
                      </a:pPr>
                      <a:r>
                        <a:rPr lang="ro-RO" sz="800" dirty="0">
                          <a:effectLst/>
                        </a:rPr>
                        <a:t> </a:t>
                      </a:r>
                      <a:endParaRPr lang="ro-R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635" marR="46635"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884112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xmlns="" id="{17E6D8EC-7563-5B0C-B982-9AF6F1BAC330}"/>
              </a:ext>
            </a:extLst>
          </p:cNvPr>
          <p:cNvSpPr>
            <a:spLocks noGrp="1"/>
          </p:cNvSpPr>
          <p:nvPr>
            <p:ph type="ftr" sz="quarter" idx="11"/>
          </p:nvPr>
        </p:nvSpPr>
        <p:spPr>
          <a:xfrm>
            <a:off x="6634162" y="1112044"/>
            <a:ext cx="1979492" cy="273844"/>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xmlns="" id="{B39112E1-A309-3468-8DCF-09F2BCC2ACB7}"/>
              </a:ext>
            </a:extLst>
          </p:cNvPr>
          <p:cNvSpPr>
            <a:spLocks noGrp="1"/>
          </p:cNvSpPr>
          <p:nvPr>
            <p:ph type="sldNum" sz="quarter" idx="12"/>
          </p:nvPr>
        </p:nvSpPr>
        <p:spPr/>
        <p:txBody>
          <a:bodyPr/>
          <a:lstStyle/>
          <a:p>
            <a:pPr rtl="0"/>
            <a:fld id="{98C0CDE5-970C-4CC4-BF43-0DA127E73E82}" type="slidenum">
              <a:rPr lang="ro-RO" noProof="0" smtClean="0"/>
              <a:t>31</a:t>
            </a:fld>
            <a:endParaRPr lang="ro-RO" noProof="0"/>
          </a:p>
        </p:txBody>
      </p:sp>
      <p:sp>
        <p:nvSpPr>
          <p:cNvPr id="4" name="Titlu 3">
            <a:extLst>
              <a:ext uri="{FF2B5EF4-FFF2-40B4-BE49-F238E27FC236}">
                <a16:creationId xmlns:a16="http://schemas.microsoft.com/office/drawing/2014/main" xmlns="" id="{97E3EB47-59F5-5EB4-FD27-05B6BF58D1E3}"/>
              </a:ext>
            </a:extLst>
          </p:cNvPr>
          <p:cNvSpPr>
            <a:spLocks noGrp="1"/>
          </p:cNvSpPr>
          <p:nvPr>
            <p:ph type="title"/>
          </p:nvPr>
        </p:nvSpPr>
        <p:spPr>
          <a:xfrm rot="21180000">
            <a:off x="-278594" y="385124"/>
            <a:ext cx="3925428" cy="994172"/>
          </a:xfrm>
        </p:spPr>
        <p:txBody>
          <a:bodyPr>
            <a:normAutofit/>
          </a:bodyPr>
          <a:lstStyle/>
          <a:p>
            <a:pPr algn="ctr"/>
            <a:r>
              <a:rPr lang="ro-RO" sz="2100" dirty="0"/>
              <a:t>PROIECTUL DIDACTIC</a:t>
            </a:r>
          </a:p>
        </p:txBody>
      </p:sp>
      <p:sp>
        <p:nvSpPr>
          <p:cNvPr id="10" name="CasetăText 9">
            <a:extLst>
              <a:ext uri="{FF2B5EF4-FFF2-40B4-BE49-F238E27FC236}">
                <a16:creationId xmlns:a16="http://schemas.microsoft.com/office/drawing/2014/main" xmlns="" id="{C9009678-4751-CC46-1E5F-6BDD0E78599F}"/>
              </a:ext>
            </a:extLst>
          </p:cNvPr>
          <p:cNvSpPr txBox="1"/>
          <p:nvPr/>
        </p:nvSpPr>
        <p:spPr>
          <a:xfrm>
            <a:off x="1655215" y="1112551"/>
            <a:ext cx="6843091" cy="4393510"/>
          </a:xfrm>
          <a:prstGeom prst="rect">
            <a:avLst/>
          </a:prstGeom>
          <a:solidFill>
            <a:schemeClr val="bg1"/>
          </a:solidFill>
        </p:spPr>
        <p:txBody>
          <a:bodyPr wrap="square">
            <a:spAutoFit/>
          </a:bodyPr>
          <a:lstStyle/>
          <a:p>
            <a:pPr marL="257175" indent="-257175" algn="jus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Data </a:t>
            </a:r>
          </a:p>
          <a:p>
            <a:pPr marL="257175" indent="-257175" algn="jus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Unitatea școlară</a:t>
            </a:r>
          </a:p>
          <a:p>
            <a:pPr marL="257175" indent="-257175" algn="jus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Grupa </a:t>
            </a:r>
          </a:p>
          <a:p>
            <a:pPr marL="257175" indent="-257175" algn="jus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Tema anuală de studiu</a:t>
            </a:r>
          </a:p>
          <a:p>
            <a:pPr marL="257175" indent="-257175" algn="jus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Tema săptămânii</a:t>
            </a:r>
          </a:p>
          <a:p>
            <a:pPr marL="257175" indent="-257175" algn="jus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Tema activității</a:t>
            </a:r>
          </a:p>
          <a:p>
            <a:pPr marL="257175" indent="-257175" algn="jus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Categoria de activitate (activ.tematice/activ.pe domenii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experiențiale</a:t>
            </a:r>
            <a:r>
              <a:rPr lang="ro-RO" sz="1600" b="1" dirty="0">
                <a:latin typeface="Times New Roman" panose="02020603050405020304" pitchFamily="18" charset="0"/>
                <a:ea typeface="Calibri" panose="020F0502020204030204" pitchFamily="34" charset="0"/>
                <a:cs typeface="Times New Roman" panose="02020603050405020304" pitchFamily="18" charset="0"/>
              </a:rPr>
              <a:t>, activități alese, rutine și tranziții/activități pentru dezvoltare personală)</a:t>
            </a:r>
          </a:p>
          <a:p>
            <a:pPr marL="257175" indent="-257175" algn="jus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Tipul activității</a:t>
            </a:r>
          </a:p>
          <a:p>
            <a:pPr marL="257175" indent="-257175" algn="jus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Forma de realizare (joc didactic, lectură după imagini, povestire etc)</a:t>
            </a:r>
          </a:p>
          <a:p>
            <a:pPr marL="257175" indent="-257175" algn="jus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Scopul activității</a:t>
            </a:r>
          </a:p>
          <a:p>
            <a:pPr marL="257175" indent="-257175" algn="jus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Comportamente vizate</a:t>
            </a:r>
          </a:p>
          <a:p>
            <a:pPr marL="257175" indent="-257175" algn="jus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Obiectivele operaționale</a:t>
            </a:r>
          </a:p>
          <a:p>
            <a:pPr marL="257175" indent="-257175" algn="jus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Strategiile didactice (metode și mijloace, forme de organizare: frontal, pe grupuri, individual)</a:t>
            </a:r>
          </a:p>
          <a:p>
            <a:pPr marL="257175" indent="-257175" algn="jus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Resursele temporale</a:t>
            </a:r>
          </a:p>
          <a:p>
            <a:pPr marL="257175" indent="-257175" algn="just">
              <a:spcBef>
                <a:spcPts val="900"/>
              </a:spcBef>
              <a:spcAft>
                <a:spcPts val="450"/>
              </a:spcAft>
              <a:buFont typeface="Wingdings" panose="05000000000000000000" pitchFamily="2" charset="2"/>
              <a:buChar char=""/>
            </a:pPr>
            <a:r>
              <a:rPr lang="ro-RO" sz="1600" b="1" dirty="0">
                <a:latin typeface="Times New Roman" panose="02020603050405020304" pitchFamily="18" charset="0"/>
                <a:ea typeface="Calibri" panose="020F0502020204030204" pitchFamily="34" charset="0"/>
                <a:cs typeface="Times New Roman" panose="02020603050405020304" pitchFamily="18" charset="0"/>
              </a:rPr>
              <a:t>Desfășurarea activității propriu-zise (demersul didactic)</a:t>
            </a:r>
          </a:p>
        </p:txBody>
      </p:sp>
    </p:spTree>
    <p:extLst>
      <p:ext uri="{BB962C8B-B14F-4D97-AF65-F5344CB8AC3E}">
        <p14:creationId xmlns:p14="http://schemas.microsoft.com/office/powerpoint/2010/main" val="1756596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xmlns="" id="{17E6D8EC-7563-5B0C-B982-9AF6F1BAC330}"/>
              </a:ext>
            </a:extLst>
          </p:cNvPr>
          <p:cNvSpPr>
            <a:spLocks noGrp="1"/>
          </p:cNvSpPr>
          <p:nvPr>
            <p:ph type="ftr" sz="quarter" idx="11"/>
          </p:nvPr>
        </p:nvSpPr>
        <p:spPr>
          <a:xfrm>
            <a:off x="6634162" y="1112044"/>
            <a:ext cx="1979492" cy="273844"/>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xmlns="" id="{B39112E1-A309-3468-8DCF-09F2BCC2ACB7}"/>
              </a:ext>
            </a:extLst>
          </p:cNvPr>
          <p:cNvSpPr>
            <a:spLocks noGrp="1"/>
          </p:cNvSpPr>
          <p:nvPr>
            <p:ph type="sldNum" sz="quarter" idx="12"/>
          </p:nvPr>
        </p:nvSpPr>
        <p:spPr/>
        <p:txBody>
          <a:bodyPr/>
          <a:lstStyle/>
          <a:p>
            <a:pPr rtl="0"/>
            <a:fld id="{98C0CDE5-970C-4CC4-BF43-0DA127E73E82}" type="slidenum">
              <a:rPr lang="ro-RO" noProof="0" smtClean="0"/>
              <a:t>32</a:t>
            </a:fld>
            <a:endParaRPr lang="ro-RO" noProof="0"/>
          </a:p>
        </p:txBody>
      </p:sp>
      <p:sp>
        <p:nvSpPr>
          <p:cNvPr id="4" name="Titlu 3">
            <a:extLst>
              <a:ext uri="{FF2B5EF4-FFF2-40B4-BE49-F238E27FC236}">
                <a16:creationId xmlns:a16="http://schemas.microsoft.com/office/drawing/2014/main" xmlns="" id="{97E3EB47-59F5-5EB4-FD27-05B6BF58D1E3}"/>
              </a:ext>
            </a:extLst>
          </p:cNvPr>
          <p:cNvSpPr>
            <a:spLocks noGrp="1"/>
          </p:cNvSpPr>
          <p:nvPr>
            <p:ph type="title"/>
          </p:nvPr>
        </p:nvSpPr>
        <p:spPr>
          <a:xfrm rot="21180000">
            <a:off x="-206587" y="344576"/>
            <a:ext cx="3925428" cy="994172"/>
          </a:xfrm>
        </p:spPr>
        <p:txBody>
          <a:bodyPr>
            <a:normAutofit/>
          </a:bodyPr>
          <a:lstStyle/>
          <a:p>
            <a:pPr algn="ctr"/>
            <a:r>
              <a:rPr lang="ro-RO" sz="2100" dirty="0"/>
              <a:t>PROIECTUL DIDACTIC</a:t>
            </a:r>
          </a:p>
        </p:txBody>
      </p:sp>
      <p:sp>
        <p:nvSpPr>
          <p:cNvPr id="6" name="CasetăText 5">
            <a:extLst>
              <a:ext uri="{FF2B5EF4-FFF2-40B4-BE49-F238E27FC236}">
                <a16:creationId xmlns:a16="http://schemas.microsoft.com/office/drawing/2014/main" xmlns="" id="{8F6C513F-E223-9FD4-9D3A-4F8F6A118865}"/>
              </a:ext>
            </a:extLst>
          </p:cNvPr>
          <p:cNvSpPr txBox="1"/>
          <p:nvPr/>
        </p:nvSpPr>
        <p:spPr>
          <a:xfrm>
            <a:off x="1197918" y="1385888"/>
            <a:ext cx="7931224" cy="4226157"/>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lvl="0" algn="just">
              <a:lnSpc>
                <a:spcPct val="150000"/>
              </a:lnSpc>
            </a:pPr>
            <a:r>
              <a:rPr lang="ro-RO"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EVENIMENTELE UNEI ACTIVITĂȚI DIDACTICE:</a:t>
            </a:r>
          </a:p>
          <a:p>
            <a:pPr marL="214313" indent="-214313" algn="just">
              <a:lnSpc>
                <a:spcPct val="150000"/>
              </a:lnSpc>
              <a:buFont typeface="Wingdings" panose="05000000000000000000" pitchFamily="2" charset="2"/>
              <a:buChar char="Ø"/>
            </a:pPr>
            <a:r>
              <a:rPr lang="ro-RO"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Momentul organizatoric</a:t>
            </a:r>
          </a:p>
          <a:p>
            <a:pPr marL="214313" indent="-214313" algn="just">
              <a:lnSpc>
                <a:spcPct val="150000"/>
              </a:lnSpc>
              <a:buFont typeface="Wingdings" panose="05000000000000000000" pitchFamily="2" charset="2"/>
              <a:buChar char="Ø"/>
            </a:pPr>
            <a:r>
              <a:rPr lang="ro-RO"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Captarea atenției</a:t>
            </a:r>
          </a:p>
          <a:p>
            <a:pPr marL="214313" indent="-214313" algn="just">
              <a:lnSpc>
                <a:spcPct val="150000"/>
              </a:lnSpc>
              <a:buFont typeface="Wingdings" panose="05000000000000000000" pitchFamily="2" charset="2"/>
              <a:buChar char="Ø"/>
            </a:pPr>
            <a:r>
              <a:rPr lang="ro-RO"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Reactualizarea cunoștințelor</a:t>
            </a:r>
          </a:p>
          <a:p>
            <a:pPr marL="257175" indent="-257175" algn="just">
              <a:lnSpc>
                <a:spcPct val="150000"/>
              </a:lnSpc>
              <a:buFont typeface="Wingdings" panose="05000000000000000000" pitchFamily="2" charset="2"/>
              <a:buChar char=""/>
            </a:pPr>
            <a:r>
              <a:rPr lang="ro-RO"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Enunțarea temei și obiectivelor</a:t>
            </a:r>
          </a:p>
          <a:p>
            <a:pPr marL="257175" indent="-257175" algn="just">
              <a:lnSpc>
                <a:spcPct val="150000"/>
              </a:lnSpc>
              <a:buFont typeface="Wingdings" panose="05000000000000000000" pitchFamily="2" charset="2"/>
              <a:buChar char=""/>
            </a:pPr>
            <a:r>
              <a:rPr lang="ro-RO"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Dirijarea învățării/prezentarea conținutului</a:t>
            </a:r>
          </a:p>
          <a:p>
            <a:pPr marL="257175" indent="-257175" algn="just">
              <a:lnSpc>
                <a:spcPct val="150000"/>
              </a:lnSpc>
              <a:buFont typeface="Wingdings" panose="05000000000000000000" pitchFamily="2" charset="2"/>
              <a:buChar char=""/>
            </a:pPr>
            <a:r>
              <a:rPr lang="ro-RO"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Obținerea performanței</a:t>
            </a:r>
          </a:p>
          <a:p>
            <a:pPr marL="257175" indent="-257175" algn="just">
              <a:lnSpc>
                <a:spcPct val="150000"/>
              </a:lnSpc>
              <a:buFont typeface="Wingdings" panose="05000000000000000000" pitchFamily="2" charset="2"/>
              <a:buChar char=""/>
            </a:pPr>
            <a:r>
              <a:rPr lang="ro-RO"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Asigurarea </a:t>
            </a:r>
            <a:r>
              <a:rPr lang="ro-RO" sz="16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feed</a:t>
            </a:r>
            <a:r>
              <a:rPr lang="ro-RO"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-back-ului</a:t>
            </a:r>
          </a:p>
          <a:p>
            <a:pPr marL="257175" indent="-257175" algn="just">
              <a:lnSpc>
                <a:spcPct val="150000"/>
              </a:lnSpc>
              <a:buFont typeface="Wingdings" panose="05000000000000000000" pitchFamily="2" charset="2"/>
              <a:buChar char=""/>
            </a:pPr>
            <a:r>
              <a:rPr lang="ro-RO"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Asigurarea retenției și a transferului</a:t>
            </a:r>
          </a:p>
          <a:p>
            <a:pPr marL="257175" indent="-257175" algn="just">
              <a:lnSpc>
                <a:spcPct val="150000"/>
              </a:lnSpc>
              <a:buFont typeface="Wingdings" panose="05000000000000000000" pitchFamily="2" charset="2"/>
              <a:buChar char=""/>
            </a:pPr>
            <a:r>
              <a:rPr lang="ro-RO"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Evaluarea activității</a:t>
            </a:r>
          </a:p>
          <a:p>
            <a:pPr marL="257175" indent="-257175" algn="just">
              <a:lnSpc>
                <a:spcPct val="150000"/>
              </a:lnSpc>
              <a:spcBef>
                <a:spcPts val="900"/>
              </a:spcBef>
              <a:spcAft>
                <a:spcPts val="450"/>
              </a:spcAft>
              <a:buFont typeface="Wingdings" panose="05000000000000000000" pitchFamily="2" charset="2"/>
              <a:buChar char=""/>
            </a:pPr>
            <a:r>
              <a:rPr lang="ro-RO"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Încheierea activității</a:t>
            </a:r>
          </a:p>
        </p:txBody>
      </p:sp>
    </p:spTree>
    <p:extLst>
      <p:ext uri="{BB962C8B-B14F-4D97-AF65-F5344CB8AC3E}">
        <p14:creationId xmlns:p14="http://schemas.microsoft.com/office/powerpoint/2010/main" val="2365445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20688"/>
            <a:ext cx="7488832" cy="4247317"/>
          </a:xfrm>
          <a:prstGeom prst="rect">
            <a:avLst/>
          </a:prstGeom>
          <a:solidFill>
            <a:schemeClr val="tx2">
              <a:lumMod val="20000"/>
              <a:lumOff val="80000"/>
            </a:schemeClr>
          </a:solidFill>
        </p:spPr>
        <p:txBody>
          <a:bodyPr wrap="square" rtlCol="0">
            <a:spAutoFit/>
          </a:bodyPr>
          <a:lstStyle/>
          <a:p>
            <a:pPr algn="ctr"/>
            <a:r>
              <a:rPr lang="ro-RO" sz="2000" b="1" dirty="0">
                <a:solidFill>
                  <a:srgbClr val="C00000"/>
                </a:solidFill>
                <a:latin typeface="Trebuchet MS" panose="020B0603020202020204" pitchFamily="34" charset="0"/>
              </a:rPr>
              <a:t>REFLECȚII 2023 – 2024</a:t>
            </a:r>
          </a:p>
          <a:p>
            <a:pPr algn="ctr"/>
            <a:endParaRPr lang="ro-RO" b="1" dirty="0">
              <a:solidFill>
                <a:srgbClr val="C00000"/>
              </a:solidFill>
            </a:endParaRPr>
          </a:p>
          <a:p>
            <a:pPr algn="ctr"/>
            <a:endParaRPr lang="ro-RO" b="1" dirty="0">
              <a:solidFill>
                <a:srgbClr val="C00000"/>
              </a:solidFill>
            </a:endParaRPr>
          </a:p>
          <a:p>
            <a:pPr marL="285750" indent="-285750">
              <a:buFont typeface="Wingdings" panose="05000000000000000000" pitchFamily="2" charset="2"/>
              <a:buChar char="Ø"/>
            </a:pPr>
            <a:r>
              <a:rPr lang="ro-RO" b="1" dirty="0">
                <a:solidFill>
                  <a:schemeClr val="tx2">
                    <a:lumMod val="75000"/>
                  </a:schemeClr>
                </a:solidFill>
                <a:latin typeface="Trebuchet MS" panose="020B0603020202020204" pitchFamily="34" charset="0"/>
              </a:rPr>
              <a:t>Mult este și bun </a:t>
            </a:r>
            <a:r>
              <a:rPr lang="ro-RO" dirty="0">
                <a:solidFill>
                  <a:schemeClr val="tx2">
                    <a:lumMod val="75000"/>
                  </a:schemeClr>
                </a:solidFill>
                <a:latin typeface="Trebuchet MS" panose="020B0603020202020204" pitchFamily="34" charset="0"/>
              </a:rPr>
              <a:t>(pentru copil, pentru profesor, pentru părinte)</a:t>
            </a:r>
            <a:r>
              <a:rPr lang="ro-RO" b="1" dirty="0">
                <a:solidFill>
                  <a:schemeClr val="tx2">
                    <a:lumMod val="75000"/>
                  </a:schemeClr>
                </a:solidFill>
                <a:latin typeface="Trebuchet MS" panose="020B0603020202020204" pitchFamily="34" charset="0"/>
              </a:rPr>
              <a:t>?</a:t>
            </a:r>
          </a:p>
          <a:p>
            <a:pPr marL="285750" indent="-285750">
              <a:buFont typeface="Wingdings" panose="05000000000000000000" pitchFamily="2" charset="2"/>
              <a:buChar char="Ø"/>
            </a:pPr>
            <a:endParaRPr lang="ro-RO" b="1" dirty="0">
              <a:solidFill>
                <a:schemeClr val="tx2">
                  <a:lumMod val="75000"/>
                </a:schemeClr>
              </a:solidFill>
              <a:latin typeface="Trebuchet MS" panose="020B0603020202020204" pitchFamily="34" charset="0"/>
            </a:endParaRPr>
          </a:p>
          <a:p>
            <a:pPr marL="285750" indent="-285750">
              <a:buFont typeface="Wingdings" panose="05000000000000000000" pitchFamily="2" charset="2"/>
              <a:buChar char="Ø"/>
            </a:pPr>
            <a:r>
              <a:rPr lang="ro-RO" b="1" dirty="0">
                <a:solidFill>
                  <a:schemeClr val="tx2">
                    <a:lumMod val="75000"/>
                  </a:schemeClr>
                </a:solidFill>
                <a:latin typeface="Trebuchet MS" panose="020B0603020202020204" pitchFamily="34" charset="0"/>
              </a:rPr>
              <a:t>Unitatea de învățământ/clasa sunt spații dedicate exclusiv învățării ?</a:t>
            </a:r>
          </a:p>
          <a:p>
            <a:endParaRPr lang="ro-RO" b="1" dirty="0">
              <a:solidFill>
                <a:schemeClr val="tx2">
                  <a:lumMod val="75000"/>
                </a:schemeClr>
              </a:solidFill>
              <a:latin typeface="Trebuchet MS" panose="020B0603020202020204" pitchFamily="34" charset="0"/>
            </a:endParaRPr>
          </a:p>
          <a:p>
            <a:pPr marL="285750" indent="-285750">
              <a:buFont typeface="Wingdings" panose="05000000000000000000" pitchFamily="2" charset="2"/>
              <a:buChar char="Ø"/>
            </a:pPr>
            <a:r>
              <a:rPr lang="ro-RO" b="1" dirty="0">
                <a:solidFill>
                  <a:schemeClr val="tx2">
                    <a:lumMod val="75000"/>
                  </a:schemeClr>
                </a:solidFill>
                <a:latin typeface="Trebuchet MS" panose="020B0603020202020204" pitchFamily="34" charset="0"/>
              </a:rPr>
              <a:t>Inteligența artificială și digitalizarea versus patrimoniul viu ? </a:t>
            </a:r>
          </a:p>
          <a:p>
            <a:pPr marL="285750" indent="-285750">
              <a:buFont typeface="Wingdings" panose="05000000000000000000" pitchFamily="2" charset="2"/>
              <a:buChar char="Ø"/>
            </a:pPr>
            <a:endParaRPr lang="ro-RO" b="1" dirty="0">
              <a:solidFill>
                <a:schemeClr val="tx2">
                  <a:lumMod val="75000"/>
                </a:schemeClr>
              </a:solidFill>
              <a:latin typeface="Trebuchet MS" panose="020B0603020202020204" pitchFamily="34" charset="0"/>
            </a:endParaRPr>
          </a:p>
          <a:p>
            <a:pPr marL="285750" indent="-285750">
              <a:buFont typeface="Wingdings" panose="05000000000000000000" pitchFamily="2" charset="2"/>
              <a:buChar char="Ø"/>
            </a:pPr>
            <a:r>
              <a:rPr lang="ro-RO" b="1" dirty="0">
                <a:solidFill>
                  <a:schemeClr val="tx2">
                    <a:lumMod val="75000"/>
                  </a:schemeClr>
                </a:solidFill>
                <a:latin typeface="Trebuchet MS" panose="020B0603020202020204" pitchFamily="34" charset="0"/>
              </a:rPr>
              <a:t>Poți construi reziliența în lipsa principiilor fundamentale ale conviețuirii umane </a:t>
            </a:r>
            <a:r>
              <a:rPr lang="ro-RO" dirty="0">
                <a:solidFill>
                  <a:schemeClr val="tx2">
                    <a:lumMod val="75000"/>
                  </a:schemeClr>
                </a:solidFill>
                <a:latin typeface="Trebuchet MS" panose="020B0603020202020204" pitchFamily="34" charset="0"/>
              </a:rPr>
              <a:t>(cei șapte ani de-acasă, valorile fundamental-umane etc.) </a:t>
            </a:r>
            <a:r>
              <a:rPr lang="ro-RO" b="1" dirty="0">
                <a:solidFill>
                  <a:schemeClr val="tx2">
                    <a:lumMod val="75000"/>
                  </a:schemeClr>
                </a:solidFill>
                <a:latin typeface="Trebuchet MS" panose="020B0603020202020204" pitchFamily="34" charset="0"/>
              </a:rPr>
              <a:t>? </a:t>
            </a:r>
          </a:p>
          <a:p>
            <a:pPr algn="ctr"/>
            <a:endParaRPr lang="ro-RO" b="1" dirty="0">
              <a:solidFill>
                <a:schemeClr val="tx2"/>
              </a:solidFill>
              <a:latin typeface="Trebuchet MS" panose="020B0603020202020204" pitchFamily="34" charset="0"/>
            </a:endParaRPr>
          </a:p>
          <a:p>
            <a:pPr algn="just">
              <a:spcBef>
                <a:spcPct val="0"/>
              </a:spcBef>
            </a:pPr>
            <a:endParaRPr lang="ro-RO" altLang="ro-RO" dirty="0">
              <a:solidFill>
                <a:srgbClr val="0070C0"/>
              </a:solidFill>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084758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xmlns="" id="{6C95C8AA-BBB7-2D7C-8E60-732EADB7B27D}"/>
              </a:ext>
            </a:extLst>
          </p:cNvPr>
          <p:cNvSpPr>
            <a:spLocks noChangeAspect="1" noChangeArrowheads="1"/>
          </p:cNvSpPr>
          <p:nvPr/>
        </p:nvSpPr>
        <p:spPr bwMode="auto">
          <a:xfrm>
            <a:off x="2843808" y="1844824"/>
            <a:ext cx="3312368" cy="33123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3" name="Imagine 2">
            <a:extLst>
              <a:ext uri="{FF2B5EF4-FFF2-40B4-BE49-F238E27FC236}">
                <a16:creationId xmlns:a16="http://schemas.microsoft.com/office/drawing/2014/main" xmlns="" id="{6DCBB5DB-F5FD-EC4E-739F-4286D03727C5}"/>
              </a:ext>
            </a:extLst>
          </p:cNvPr>
          <p:cNvPicPr>
            <a:picLocks noChangeAspect="1"/>
          </p:cNvPicPr>
          <p:nvPr/>
        </p:nvPicPr>
        <p:blipFill>
          <a:blip r:embed="rId2"/>
          <a:stretch>
            <a:fillRect/>
          </a:stretch>
        </p:blipFill>
        <p:spPr>
          <a:xfrm>
            <a:off x="323528" y="692696"/>
            <a:ext cx="3600400" cy="3888432"/>
          </a:xfrm>
          <a:prstGeom prst="rect">
            <a:avLst/>
          </a:prstGeom>
        </p:spPr>
      </p:pic>
      <p:pic>
        <p:nvPicPr>
          <p:cNvPr id="5" name="Imagine 4">
            <a:extLst>
              <a:ext uri="{FF2B5EF4-FFF2-40B4-BE49-F238E27FC236}">
                <a16:creationId xmlns:a16="http://schemas.microsoft.com/office/drawing/2014/main" xmlns="" id="{5AE85A0B-E089-7A74-AF8F-71CF77CDBC3C}"/>
              </a:ext>
            </a:extLst>
          </p:cNvPr>
          <p:cNvPicPr>
            <a:picLocks noChangeAspect="1"/>
          </p:cNvPicPr>
          <p:nvPr/>
        </p:nvPicPr>
        <p:blipFill>
          <a:blip r:embed="rId3"/>
          <a:stretch>
            <a:fillRect/>
          </a:stretch>
        </p:blipFill>
        <p:spPr>
          <a:xfrm>
            <a:off x="5148064" y="692696"/>
            <a:ext cx="3312368" cy="3810561"/>
          </a:xfrm>
          <a:prstGeom prst="rect">
            <a:avLst/>
          </a:prstGeom>
        </p:spPr>
      </p:pic>
    </p:spTree>
    <p:extLst>
      <p:ext uri="{BB962C8B-B14F-4D97-AF65-F5344CB8AC3E}">
        <p14:creationId xmlns:p14="http://schemas.microsoft.com/office/powerpoint/2010/main" val="2782572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xmlns="" id="{A1876CC4-31D3-E2A3-D642-121CA633FD08}"/>
              </a:ext>
            </a:extLst>
          </p:cNvPr>
          <p:cNvSpPr txBox="1"/>
          <p:nvPr/>
        </p:nvSpPr>
        <p:spPr>
          <a:xfrm>
            <a:off x="2699792" y="4005064"/>
            <a:ext cx="3672408" cy="523220"/>
          </a:xfrm>
          <a:prstGeom prst="rect">
            <a:avLst/>
          </a:prstGeom>
          <a:noFill/>
        </p:spPr>
        <p:txBody>
          <a:bodyPr wrap="square" rtlCol="0">
            <a:spAutoFit/>
          </a:bodyPr>
          <a:lstStyle/>
          <a:p>
            <a:r>
              <a:rPr lang="ro-RO" sz="2800" b="1" dirty="0">
                <a:solidFill>
                  <a:schemeClr val="bg1"/>
                </a:solidFill>
                <a:latin typeface="Trebuchet MS" panose="020B0603020202020204" pitchFamily="34" charset="0"/>
              </a:rPr>
              <a:t>Un an școlar cu rost!</a:t>
            </a:r>
          </a:p>
        </p:txBody>
      </p:sp>
    </p:spTree>
    <p:extLst>
      <p:ext uri="{BB962C8B-B14F-4D97-AF65-F5344CB8AC3E}">
        <p14:creationId xmlns:p14="http://schemas.microsoft.com/office/powerpoint/2010/main" val="62268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7D2A7CD4-96B1-1A5A-13BF-EEA4EC37C5C4}"/>
              </a:ext>
            </a:extLst>
          </p:cNvPr>
          <p:cNvSpPr/>
          <p:nvPr/>
        </p:nvSpPr>
        <p:spPr>
          <a:xfrm>
            <a:off x="107504" y="116632"/>
            <a:ext cx="9036496" cy="6336704"/>
          </a:xfrm>
          <a:prstGeom prst="rect">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a:solidFill>
                  <a:schemeClr val="bg2">
                    <a:lumMod val="25000"/>
                  </a:schemeClr>
                </a:solidFill>
                <a:latin typeface="Trebuchet MS" panose="020B0603020202020204" pitchFamily="34" charset="0"/>
              </a:rPr>
              <a:t>     </a:t>
            </a:r>
            <a:r>
              <a:rPr lang="ro-RO" sz="2000" dirty="0">
                <a:solidFill>
                  <a:srgbClr val="C00000"/>
                </a:solidFill>
                <a:effectLst>
                  <a:outerShdw blurRad="38100" dist="38100" dir="2700000" algn="tl">
                    <a:srgbClr val="000000">
                      <a:alpha val="43137"/>
                    </a:srgbClr>
                  </a:outerShdw>
                </a:effectLst>
                <a:latin typeface="Trebuchet MS" panose="020B0603020202020204" pitchFamily="34" charset="0"/>
              </a:rPr>
              <a:t>UNESCO:</a:t>
            </a:r>
          </a:p>
          <a:p>
            <a:pPr algn="just"/>
            <a:endParaRPr lang="ro-RO" sz="1600" dirty="0">
              <a:solidFill>
                <a:schemeClr val="bg2">
                  <a:lumMod val="25000"/>
                </a:schemeClr>
              </a:solidFill>
              <a:latin typeface="Trebuchet MS" panose="020B0603020202020204" pitchFamily="34" charset="0"/>
            </a:endParaRPr>
          </a:p>
          <a:p>
            <a:pPr marL="285750" indent="-285750" algn="just">
              <a:buFont typeface="Courier New" panose="02070309020205020404" pitchFamily="49" charset="0"/>
              <a:buChar char="o"/>
            </a:pPr>
            <a:r>
              <a:rPr lang="en-US" sz="1600" dirty="0" err="1">
                <a:solidFill>
                  <a:srgbClr val="C00000"/>
                </a:solidFill>
                <a:latin typeface="Trebuchet MS" panose="020B0603020202020204" pitchFamily="34" charset="0"/>
              </a:rPr>
              <a:t>Educa</a:t>
            </a:r>
            <a:r>
              <a:rPr lang="ro-RO" sz="1600" dirty="0" err="1">
                <a:solidFill>
                  <a:srgbClr val="C00000"/>
                </a:solidFill>
                <a:latin typeface="Trebuchet MS" panose="020B0603020202020204" pitchFamily="34" charset="0"/>
              </a:rPr>
              <a:t>ția</a:t>
            </a:r>
            <a:r>
              <a:rPr lang="ro-RO" sz="1600" dirty="0">
                <a:solidFill>
                  <a:srgbClr val="C00000"/>
                </a:solidFill>
                <a:latin typeface="Trebuchet MS" panose="020B0603020202020204" pitchFamily="34" charset="0"/>
              </a:rPr>
              <a:t> și inovația tehnologică </a:t>
            </a:r>
            <a:r>
              <a:rPr lang="ro-RO" sz="1600" dirty="0">
                <a:solidFill>
                  <a:schemeClr val="tx1"/>
                </a:solidFill>
                <a:latin typeface="Trebuchet MS" panose="020B0603020202020204" pitchFamily="34" charset="0"/>
              </a:rPr>
              <a:t>sunt intrinsec conectate și conduc la o îmbunătățire a calității sistemelor educaționale și la o creștere a echității în educație. Utilizarea t</a:t>
            </a:r>
            <a:r>
              <a:rPr lang="en-US" sz="1600" dirty="0" err="1">
                <a:solidFill>
                  <a:schemeClr val="tx1"/>
                </a:solidFill>
                <a:latin typeface="Trebuchet MS" panose="020B0603020202020204" pitchFamily="34" charset="0"/>
              </a:rPr>
              <a:t>ehnolo</a:t>
            </a:r>
            <a:r>
              <a:rPr lang="ro-RO" sz="1600" dirty="0" err="1">
                <a:solidFill>
                  <a:schemeClr val="tx1"/>
                </a:solidFill>
                <a:latin typeface="Trebuchet MS" panose="020B0603020202020204" pitchFamily="34" charset="0"/>
              </a:rPr>
              <a:t>giei</a:t>
            </a:r>
            <a:r>
              <a:rPr lang="ro-RO" sz="1600" dirty="0">
                <a:solidFill>
                  <a:schemeClr val="tx1"/>
                </a:solidFill>
                <a:latin typeface="Trebuchet MS" panose="020B0603020202020204" pitchFamily="34" charset="0"/>
              </a:rPr>
              <a:t> trebuie să țină cont de interesul copilului și trebuie să fie complementară cu interacțiunea față în față, accentuând ideea că nu este un înlocuitor al acesteia. Tehnologia digitală poate sprijini managementul unităților de învățământ și poate crește eficiența acestora, oferindu-le suportul necesar în procesarea unui volum mai mare de date din educație.</a:t>
            </a:r>
          </a:p>
          <a:p>
            <a:pPr marL="285750" indent="-285750" algn="just">
              <a:buFont typeface="Courier New" panose="02070309020205020404" pitchFamily="49" charset="0"/>
              <a:buChar char="o"/>
            </a:pPr>
            <a:r>
              <a:rPr lang="ro-RO" sz="1600" dirty="0">
                <a:solidFill>
                  <a:srgbClr val="C00000"/>
                </a:solidFill>
                <a:latin typeface="Trebuchet MS" panose="020B0603020202020204" pitchFamily="34" charset="0"/>
              </a:rPr>
              <a:t>Programele-suport</a:t>
            </a:r>
            <a:r>
              <a:rPr lang="ro-RO" sz="1600" dirty="0">
                <a:solidFill>
                  <a:schemeClr val="bg2">
                    <a:lumMod val="25000"/>
                  </a:schemeClr>
                </a:solidFill>
                <a:latin typeface="Trebuchet MS" panose="020B0603020202020204" pitchFamily="34" charset="0"/>
              </a:rPr>
              <a:t> </a:t>
            </a:r>
            <a:r>
              <a:rPr lang="ro-RO" sz="1600" dirty="0">
                <a:solidFill>
                  <a:schemeClr val="tx1"/>
                </a:solidFill>
                <a:latin typeface="Trebuchet MS" panose="020B0603020202020204" pitchFamily="34" charset="0"/>
              </a:rPr>
              <a:t>de tipul subvenționării unei mese la școală, care sunt cruciale pentru protecția socială a beneficiarilor din familii cu venituri medii și scăzute, pot conduce la creșterea veniturilor acestor familii cu 15%. </a:t>
            </a:r>
            <a:r>
              <a:rPr lang="en-US" sz="1600" dirty="0">
                <a:solidFill>
                  <a:schemeClr val="tx1"/>
                </a:solidFill>
                <a:latin typeface="Trebuchet MS" panose="020B0603020202020204" pitchFamily="34" charset="0"/>
              </a:rPr>
              <a:t>T</a:t>
            </a:r>
            <a:endParaRPr lang="ro-RO" sz="1600" dirty="0">
              <a:solidFill>
                <a:schemeClr val="tx1"/>
              </a:solidFill>
              <a:latin typeface="Trebuchet MS" panose="020B0603020202020204" pitchFamily="34" charset="0"/>
            </a:endParaRPr>
          </a:p>
          <a:p>
            <a:pPr marL="285750" indent="-285750" algn="just">
              <a:buFont typeface="Courier New" panose="02070309020205020404" pitchFamily="49" charset="0"/>
              <a:buChar char="o"/>
            </a:pPr>
            <a:r>
              <a:rPr lang="ro-RO" sz="1600" dirty="0">
                <a:solidFill>
                  <a:schemeClr val="tx1"/>
                </a:solidFill>
                <a:latin typeface="Trebuchet MS" panose="020B0603020202020204" pitchFamily="34" charset="0"/>
              </a:rPr>
              <a:t>Focalizarea programelor școlare și a programelor educaționale pe </a:t>
            </a:r>
            <a:r>
              <a:rPr lang="en-US" sz="1600" dirty="0">
                <a:solidFill>
                  <a:schemeClr val="tx1"/>
                </a:solidFill>
                <a:latin typeface="Trebuchet MS" panose="020B0603020202020204" pitchFamily="34" charset="0"/>
              </a:rPr>
              <a:t>o </a:t>
            </a:r>
            <a:r>
              <a:rPr lang="ro-RO" sz="1600" dirty="0">
                <a:solidFill>
                  <a:schemeClr val="tx1"/>
                </a:solidFill>
                <a:latin typeface="Trebuchet MS" panose="020B0603020202020204" pitchFamily="34" charset="0"/>
              </a:rPr>
              <a:t>mai bună înțelegere și un </a:t>
            </a:r>
            <a:r>
              <a:rPr lang="ro-RO" sz="1600" dirty="0">
                <a:solidFill>
                  <a:srgbClr val="C00000"/>
                </a:solidFill>
                <a:latin typeface="Trebuchet MS" panose="020B0603020202020204" pitchFamily="34" charset="0"/>
              </a:rPr>
              <a:t>respect crescut unul față de celălalt</a:t>
            </a:r>
            <a:r>
              <a:rPr lang="ro-RO" sz="1600" dirty="0">
                <a:solidFill>
                  <a:schemeClr val="bg2">
                    <a:lumMod val="25000"/>
                  </a:schemeClr>
                </a:solidFill>
                <a:latin typeface="Trebuchet MS" panose="020B0603020202020204" pitchFamily="34" charset="0"/>
              </a:rPr>
              <a:t>, </a:t>
            </a:r>
            <a:r>
              <a:rPr lang="ro-RO" sz="1600" dirty="0">
                <a:solidFill>
                  <a:schemeClr val="tx1"/>
                </a:solidFill>
                <a:latin typeface="Trebuchet MS" panose="020B0603020202020204" pitchFamily="34" charset="0"/>
              </a:rPr>
              <a:t>pe recunoașterea faptului că împărțim aceeași planetă și că aparținem aceleiași unice familii umane.</a:t>
            </a:r>
          </a:p>
          <a:p>
            <a:pPr marL="285750" indent="-285750" algn="just">
              <a:buFont typeface="Courier New" panose="02070309020205020404" pitchFamily="49" charset="0"/>
              <a:buChar char="o"/>
            </a:pPr>
            <a:r>
              <a:rPr lang="ro-RO" sz="1600" dirty="0">
                <a:solidFill>
                  <a:schemeClr val="tx1"/>
                </a:solidFill>
                <a:latin typeface="Trebuchet MS" panose="020B0603020202020204" pitchFamily="34" charset="0"/>
              </a:rPr>
              <a:t>Lumea noastră este plină de minuni (orașe istorice, castele, catedrale, munți magnifici, păduri tropicale, oceane etc.) care aparțin </a:t>
            </a:r>
            <a:r>
              <a:rPr lang="ro-RO" sz="1600" dirty="0">
                <a:solidFill>
                  <a:srgbClr val="C00000"/>
                </a:solidFill>
                <a:latin typeface="Trebuchet MS" panose="020B0603020202020204" pitchFamily="34" charset="0"/>
              </a:rPr>
              <a:t>patrimoniului cultural mondial </a:t>
            </a:r>
            <a:r>
              <a:rPr lang="ro-RO" sz="1600" dirty="0">
                <a:solidFill>
                  <a:schemeClr val="tx1"/>
                </a:solidFill>
                <a:latin typeface="Trebuchet MS" panose="020B0603020202020204" pitchFamily="34" charset="0"/>
              </a:rPr>
              <a:t>și pe care trebuie să le facem cunoscute elevilor noștri, însă aceeași importanță trebuie să o acordăm </a:t>
            </a:r>
            <a:r>
              <a:rPr lang="ro-RO" sz="1600" dirty="0">
                <a:solidFill>
                  <a:schemeClr val="bg2">
                    <a:lumMod val="25000"/>
                  </a:schemeClr>
                </a:solidFill>
                <a:latin typeface="Trebuchet MS" panose="020B0603020202020204" pitchFamily="34" charset="0"/>
              </a:rPr>
              <a:t>și </a:t>
            </a:r>
            <a:r>
              <a:rPr lang="ro-RO" sz="1600" dirty="0">
                <a:solidFill>
                  <a:srgbClr val="C00000"/>
                </a:solidFill>
                <a:latin typeface="Trebuchet MS" panose="020B0603020202020204" pitchFamily="34" charset="0"/>
              </a:rPr>
              <a:t>patrimoniului viu </a:t>
            </a:r>
            <a:r>
              <a:rPr lang="ro-RO" sz="1600" dirty="0">
                <a:solidFill>
                  <a:schemeClr val="tx1"/>
                </a:solidFill>
                <a:latin typeface="Trebuchet MS" panose="020B0603020202020204" pitchFamily="34" charset="0"/>
              </a:rPr>
              <a:t>(obiceiuri și tradiții, persoane care conservă și transmit </a:t>
            </a:r>
            <a:r>
              <a:rPr lang="ro-RO" sz="1600" dirty="0" err="1">
                <a:solidFill>
                  <a:schemeClr val="tx1"/>
                </a:solidFill>
                <a:latin typeface="Trebuchet MS" panose="020B0603020202020204" pitchFamily="34" charset="0"/>
              </a:rPr>
              <a:t>obieceiuri</a:t>
            </a:r>
            <a:r>
              <a:rPr lang="ro-RO" sz="1600" dirty="0">
                <a:solidFill>
                  <a:schemeClr val="tx1"/>
                </a:solidFill>
                <a:latin typeface="Trebuchet MS" panose="020B0603020202020204" pitchFamily="34" charset="0"/>
              </a:rPr>
              <a:t>, tradiții, meșteșuguri străvechi etc.). </a:t>
            </a:r>
            <a:r>
              <a:rPr lang="en-US" sz="1600" dirty="0" err="1">
                <a:solidFill>
                  <a:schemeClr val="tx1"/>
                </a:solidFill>
                <a:latin typeface="Trebuchet MS" panose="020B0603020202020204" pitchFamily="34" charset="0"/>
              </a:rPr>
              <a:t>Acestea</a:t>
            </a:r>
            <a:r>
              <a:rPr lang="en-US" sz="1600" dirty="0">
                <a:solidFill>
                  <a:schemeClr val="tx1"/>
                </a:solidFill>
                <a:latin typeface="Trebuchet MS" panose="020B0603020202020204" pitchFamily="34" charset="0"/>
              </a:rPr>
              <a:t> </a:t>
            </a:r>
            <a:r>
              <a:rPr lang="en-US" sz="1600" dirty="0" err="1">
                <a:solidFill>
                  <a:schemeClr val="tx1"/>
                </a:solidFill>
                <a:latin typeface="Trebuchet MS" panose="020B0603020202020204" pitchFamily="34" charset="0"/>
              </a:rPr>
              <a:t>sunt</a:t>
            </a:r>
            <a:r>
              <a:rPr lang="en-US" sz="1600" dirty="0">
                <a:solidFill>
                  <a:schemeClr val="tx1"/>
                </a:solidFill>
                <a:latin typeface="Trebuchet MS" panose="020B0603020202020204" pitchFamily="34" charset="0"/>
              </a:rPr>
              <a:t> </a:t>
            </a:r>
            <a:r>
              <a:rPr lang="en-US" sz="1600" dirty="0" err="1">
                <a:solidFill>
                  <a:schemeClr val="tx1"/>
                </a:solidFill>
                <a:latin typeface="Trebuchet MS" panose="020B0603020202020204" pitchFamily="34" charset="0"/>
              </a:rPr>
              <a:t>surse</a:t>
            </a:r>
            <a:r>
              <a:rPr lang="en-US" sz="1600" dirty="0">
                <a:solidFill>
                  <a:schemeClr val="tx1"/>
                </a:solidFill>
                <a:latin typeface="Trebuchet MS" panose="020B0603020202020204" pitchFamily="34" charset="0"/>
              </a:rPr>
              <a:t> de ne</a:t>
            </a:r>
            <a:r>
              <a:rPr lang="ro-RO" sz="1600" dirty="0">
                <a:solidFill>
                  <a:schemeClr val="tx1"/>
                </a:solidFill>
                <a:latin typeface="Trebuchet MS" panose="020B0603020202020204" pitchFamily="34" charset="0"/>
              </a:rPr>
              <a:t>înlocuit ale vieții noastre și care ne inspiră permanent.</a:t>
            </a:r>
          </a:p>
        </p:txBody>
      </p:sp>
    </p:spTree>
    <p:extLst>
      <p:ext uri="{BB962C8B-B14F-4D97-AF65-F5344CB8AC3E}">
        <p14:creationId xmlns:p14="http://schemas.microsoft.com/office/powerpoint/2010/main" val="106648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7D2A7CD4-96B1-1A5A-13BF-EEA4EC37C5C4}"/>
              </a:ext>
            </a:extLst>
          </p:cNvPr>
          <p:cNvSpPr/>
          <p:nvPr/>
        </p:nvSpPr>
        <p:spPr>
          <a:xfrm>
            <a:off x="467544" y="620688"/>
            <a:ext cx="8280920" cy="5832648"/>
          </a:xfrm>
          <a:prstGeom prst="rect">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a:solidFill>
                  <a:schemeClr val="bg2">
                    <a:lumMod val="25000"/>
                  </a:schemeClr>
                </a:solidFill>
                <a:latin typeface="Trebuchet MS" panose="020B0603020202020204" pitchFamily="34" charset="0"/>
              </a:rPr>
              <a:t>    </a:t>
            </a:r>
          </a:p>
          <a:p>
            <a:pPr algn="just"/>
            <a:endParaRPr lang="ro-RO" sz="1600" dirty="0">
              <a:solidFill>
                <a:schemeClr val="bg2">
                  <a:lumMod val="25000"/>
                </a:schemeClr>
              </a:solidFill>
              <a:effectLst>
                <a:outerShdw blurRad="38100" dist="38100" dir="2700000" algn="tl">
                  <a:srgbClr val="000000">
                    <a:alpha val="43137"/>
                  </a:srgbClr>
                </a:outerShdw>
              </a:effectLst>
              <a:latin typeface="Trebuchet MS" panose="020B0603020202020204" pitchFamily="34" charset="0"/>
            </a:endParaRPr>
          </a:p>
          <a:p>
            <a:pPr algn="just"/>
            <a:endParaRPr lang="ro-RO" sz="1600" dirty="0">
              <a:solidFill>
                <a:schemeClr val="bg2">
                  <a:lumMod val="25000"/>
                </a:schemeClr>
              </a:solidFill>
              <a:effectLst>
                <a:outerShdw blurRad="38100" dist="38100" dir="2700000" algn="tl">
                  <a:srgbClr val="000000">
                    <a:alpha val="43137"/>
                  </a:srgbClr>
                </a:outerShdw>
              </a:effectLst>
              <a:latin typeface="Trebuchet MS" panose="020B0603020202020204" pitchFamily="34" charset="0"/>
            </a:endParaRPr>
          </a:p>
          <a:p>
            <a:pPr algn="just"/>
            <a:r>
              <a:rPr lang="ro-RO" sz="1600" dirty="0">
                <a:solidFill>
                  <a:schemeClr val="bg2">
                    <a:lumMod val="25000"/>
                  </a:schemeClr>
                </a:solidFill>
                <a:effectLst>
                  <a:outerShdw blurRad="38100" dist="38100" dir="2700000" algn="tl">
                    <a:srgbClr val="000000">
                      <a:alpha val="43137"/>
                    </a:srgbClr>
                  </a:outerShdw>
                </a:effectLst>
                <a:latin typeface="Trebuchet MS" panose="020B0603020202020204" pitchFamily="34" charset="0"/>
              </a:rPr>
              <a:t> </a:t>
            </a:r>
          </a:p>
          <a:p>
            <a:pPr algn="just"/>
            <a:r>
              <a:rPr lang="ro-RO" sz="2000" dirty="0">
                <a:solidFill>
                  <a:srgbClr val="C00000"/>
                </a:solidFill>
                <a:effectLst>
                  <a:outerShdw blurRad="38100" dist="38100" dir="2700000" algn="tl">
                    <a:srgbClr val="000000">
                      <a:alpha val="43137"/>
                    </a:srgbClr>
                  </a:outerShdw>
                </a:effectLst>
                <a:latin typeface="Trebuchet MS" panose="020B0603020202020204" pitchFamily="34" charset="0"/>
              </a:rPr>
              <a:t>UNESCO (</a:t>
            </a:r>
            <a:r>
              <a:rPr lang="ro-RO" sz="2000" i="1" dirty="0">
                <a:solidFill>
                  <a:srgbClr val="C00000"/>
                </a:solidFill>
                <a:latin typeface="Trebuchet MS" panose="020B0603020202020204" pitchFamily="34" charset="0"/>
              </a:rPr>
              <a:t>Declarația de la Tashkent, nov.2022</a:t>
            </a:r>
            <a:r>
              <a:rPr lang="ro-RO" sz="2000" dirty="0">
                <a:solidFill>
                  <a:srgbClr val="C00000"/>
                </a:solidFill>
                <a:effectLst>
                  <a:outerShdw blurRad="38100" dist="38100" dir="2700000" algn="tl">
                    <a:srgbClr val="000000">
                      <a:alpha val="43137"/>
                    </a:srgbClr>
                  </a:outerShdw>
                </a:effectLst>
                <a:latin typeface="Trebuchet MS" panose="020B0603020202020204" pitchFamily="34" charset="0"/>
              </a:rPr>
              <a:t>):</a:t>
            </a:r>
          </a:p>
          <a:p>
            <a:pPr algn="just"/>
            <a:endParaRPr lang="ro-RO" sz="2000" dirty="0">
              <a:solidFill>
                <a:srgbClr val="C00000"/>
              </a:solidFill>
              <a:effectLst>
                <a:outerShdw blurRad="38100" dist="38100" dir="2700000" algn="tl">
                  <a:srgbClr val="000000">
                    <a:alpha val="43137"/>
                  </a:srgbClr>
                </a:outerShdw>
              </a:effectLst>
              <a:latin typeface="Trebuchet MS" panose="020B0603020202020204" pitchFamily="34" charset="0"/>
            </a:endParaRPr>
          </a:p>
          <a:p>
            <a:pPr marL="342900" lvl="0" indent="-342900" algn="just">
              <a:lnSpc>
                <a:spcPct val="115000"/>
              </a:lnSpc>
              <a:buFont typeface="Courier New" panose="02070309020205020404" pitchFamily="49" charset="0"/>
              <a:buChar char="o"/>
              <a:tabLst>
                <a:tab pos="647700" algn="l"/>
              </a:tabLst>
            </a:pPr>
            <a:r>
              <a:rPr lang="ro-RO" sz="1600" dirty="0">
                <a:solidFill>
                  <a:schemeClr val="tx2">
                    <a:lumMod val="75000"/>
                  </a:schemeClr>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lipsa finanțării publice și a oferirii de servicii ECEC (</a:t>
            </a:r>
            <a:r>
              <a:rPr lang="ro-RO" sz="1600" b="1" i="0" dirty="0">
                <a:solidFill>
                  <a:srgbClr val="5F6368"/>
                </a:solidFill>
                <a:effectLst/>
                <a:highlight>
                  <a:srgbClr val="FFFF00"/>
                </a:highlight>
                <a:latin typeface="arial" panose="020B0604020202020204" pitchFamily="34" charset="0"/>
              </a:rPr>
              <a:t>educația și îngrijirea timpurie a copiilor )</a:t>
            </a:r>
            <a:r>
              <a:rPr lang="ro-RO" sz="1600" dirty="0">
                <a:solidFill>
                  <a:schemeClr val="tx2">
                    <a:lumMod val="75000"/>
                  </a:schemeClr>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publice în continuare, îndeosebi pentru 0 - 3 ani;</a:t>
            </a:r>
          </a:p>
          <a:p>
            <a:pPr marL="342900" indent="-342900" algn="just">
              <a:lnSpc>
                <a:spcPct val="115000"/>
              </a:lnSpc>
              <a:buFont typeface="Courier New" panose="02070309020205020404" pitchFamily="49" charset="0"/>
              <a:buChar char="o"/>
              <a:tabLst>
                <a:tab pos="647700" algn="l"/>
              </a:tabLst>
            </a:pPr>
            <a:r>
              <a:rPr lang="ro-RO" sz="1600" dirty="0">
                <a:solidFill>
                  <a:schemeClr val="tx2">
                    <a:lumMod val="75000"/>
                  </a:schemeClr>
                </a:solidFill>
                <a:effectLst/>
                <a:highlight>
                  <a:srgbClr val="00FF00"/>
                </a:highlight>
                <a:latin typeface="Trebuchet MS" panose="020B0603020202020204" pitchFamily="34" charset="0"/>
                <a:ea typeface="Calibri" panose="020F0502020204030204" pitchFamily="34" charset="0"/>
                <a:cs typeface="Times New Roman" panose="02020603050405020304" pitchFamily="18" charset="0"/>
              </a:rPr>
              <a:t>o atenție deosebită trebuie acordată pregătirii personalului, salarizării, statutului acestuia;</a:t>
            </a:r>
            <a:r>
              <a:rPr lang="ro-RO" sz="1600" dirty="0">
                <a:solidFill>
                  <a:schemeClr val="tx2">
                    <a:lumMod val="75000"/>
                  </a:schemeClr>
                </a:solidFill>
                <a:highlight>
                  <a:srgbClr val="00FF00"/>
                </a:highlight>
                <a:latin typeface="Trebuchet MS" panose="020B0603020202020204" pitchFamily="34" charset="0"/>
                <a:ea typeface="Calibri" panose="020F0502020204030204" pitchFamily="34" charset="0"/>
                <a:cs typeface="Times New Roman" panose="02020603050405020304" pitchFamily="18" charset="0"/>
              </a:rPr>
              <a:t> </a:t>
            </a:r>
          </a:p>
          <a:p>
            <a:pPr marL="342900" indent="-342900" algn="just">
              <a:lnSpc>
                <a:spcPct val="115000"/>
              </a:lnSpc>
              <a:buFont typeface="Courier New" panose="02070309020205020404" pitchFamily="49" charset="0"/>
              <a:buChar char="o"/>
              <a:tabLst>
                <a:tab pos="647700" algn="l"/>
              </a:tabLst>
            </a:pPr>
            <a:r>
              <a:rPr lang="ro-RO" sz="1600" dirty="0">
                <a:solidFill>
                  <a:schemeClr val="tx2">
                    <a:lumMod val="75000"/>
                  </a:schemeClr>
                </a:solidFill>
                <a:effectLst/>
                <a:highlight>
                  <a:srgbClr val="00FF00"/>
                </a:highlight>
                <a:latin typeface="Trebuchet MS" panose="020B0603020202020204" pitchFamily="34" charset="0"/>
                <a:ea typeface="Calibri" panose="020F0502020204030204" pitchFamily="34" charset="0"/>
                <a:cs typeface="Times New Roman" panose="02020603050405020304" pitchFamily="18" charset="0"/>
              </a:rPr>
              <a:t>echitatea și incluziunea sunt </a:t>
            </a:r>
            <a:r>
              <a:rPr lang="ro-RO" sz="1600" dirty="0" err="1">
                <a:solidFill>
                  <a:schemeClr val="tx2">
                    <a:lumMod val="75000"/>
                  </a:schemeClr>
                </a:solidFill>
                <a:effectLst/>
                <a:highlight>
                  <a:srgbClr val="00FF00"/>
                </a:highlight>
                <a:latin typeface="Trebuchet MS" panose="020B0603020202020204" pitchFamily="34" charset="0"/>
                <a:ea typeface="Calibri" panose="020F0502020204030204" pitchFamily="34" charset="0"/>
                <a:cs typeface="Times New Roman" panose="02020603050405020304" pitchFamily="18" charset="0"/>
              </a:rPr>
              <a:t>f.importante</a:t>
            </a:r>
            <a:r>
              <a:rPr lang="ro-RO" sz="1600" dirty="0">
                <a:solidFill>
                  <a:schemeClr val="tx2">
                    <a:lumMod val="75000"/>
                  </a:schemeClr>
                </a:solidFill>
                <a:effectLst/>
                <a:highlight>
                  <a:srgbClr val="00FF00"/>
                </a:highlight>
                <a:latin typeface="Trebuchet MS" panose="020B0603020202020204" pitchFamily="34" charset="0"/>
                <a:ea typeface="Calibri" panose="020F0502020204030204" pitchFamily="34" charset="0"/>
                <a:cs typeface="Times New Roman" panose="02020603050405020304" pitchFamily="18" charset="0"/>
              </a:rPr>
              <a:t> și trebuie să acordăm importanță grupurilor dezavantajate, prin măsuri adecvate;</a:t>
            </a:r>
          </a:p>
          <a:p>
            <a:pPr marL="342900" lvl="0" indent="-342900" algn="just">
              <a:lnSpc>
                <a:spcPct val="115000"/>
              </a:lnSpc>
              <a:buFont typeface="Courier New" panose="02070309020205020404" pitchFamily="49" charset="0"/>
              <a:buChar char="o"/>
              <a:tabLst>
                <a:tab pos="647700" algn="l"/>
              </a:tabLst>
            </a:pPr>
            <a:r>
              <a:rPr lang="ro-RO" sz="1600" dirty="0">
                <a:solidFill>
                  <a:schemeClr val="tx2">
                    <a:lumMod val="75000"/>
                  </a:schemeClr>
                </a:solidFill>
                <a:effectLst/>
                <a:highlight>
                  <a:srgbClr val="00FF00"/>
                </a:highlight>
                <a:latin typeface="Trebuchet MS" panose="020B0603020202020204" pitchFamily="34" charset="0"/>
                <a:ea typeface="Calibri" panose="020F0502020204030204" pitchFamily="34" charset="0"/>
                <a:cs typeface="Times New Roman" panose="02020603050405020304" pitchFamily="18" charset="0"/>
              </a:rPr>
              <a:t>părinții, comunitatea, îngrijitorii, alți parteneri din comunitate trebuie implicați (o abordare societală);</a:t>
            </a:r>
          </a:p>
          <a:p>
            <a:pPr marL="342900" lvl="0" indent="-342900" algn="just">
              <a:lnSpc>
                <a:spcPct val="115000"/>
              </a:lnSpc>
              <a:buFont typeface="Courier New" panose="02070309020205020404" pitchFamily="49" charset="0"/>
              <a:buChar char="o"/>
              <a:tabLst>
                <a:tab pos="647700" algn="l"/>
              </a:tabLst>
            </a:pPr>
            <a:r>
              <a:rPr lang="ro-RO" sz="1600" dirty="0">
                <a:solidFill>
                  <a:schemeClr val="tx2">
                    <a:lumMod val="75000"/>
                  </a:schemeClr>
                </a:solidFill>
                <a:effectLst/>
                <a:highlight>
                  <a:srgbClr val="00FF00"/>
                </a:highlight>
                <a:latin typeface="Trebuchet MS" panose="020B0603020202020204" pitchFamily="34" charset="0"/>
                <a:ea typeface="Calibri" panose="020F0502020204030204" pitchFamily="34" charset="0"/>
                <a:cs typeface="Times New Roman" panose="02020603050405020304" pitchFamily="18" charset="0"/>
              </a:rPr>
              <a:t>colaborarea și coordonarea între sectoare este absolut importantă (educație, sănătate, protecție socială, sector public și sector privat);</a:t>
            </a:r>
          </a:p>
          <a:p>
            <a:pPr marL="342900" lvl="0" indent="-342900" algn="just">
              <a:lnSpc>
                <a:spcPct val="115000"/>
              </a:lnSpc>
              <a:buFont typeface="Courier New" panose="02070309020205020404" pitchFamily="49" charset="0"/>
              <a:buChar char="o"/>
              <a:tabLst>
                <a:tab pos="647700" algn="l"/>
              </a:tabLst>
            </a:pPr>
            <a:r>
              <a:rPr lang="ro-RO" sz="1600" dirty="0">
                <a:solidFill>
                  <a:schemeClr val="tx2">
                    <a:lumMod val="75000"/>
                  </a:schemeClr>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e necesar să avem cel puțin un an de ECEC gratuit </a:t>
            </a:r>
            <a:r>
              <a:rPr lang="ro-RO" sz="1600" dirty="0" err="1">
                <a:solidFill>
                  <a:schemeClr val="tx2">
                    <a:lumMod val="75000"/>
                  </a:schemeClr>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pt.toți</a:t>
            </a:r>
            <a:r>
              <a:rPr lang="ro-RO" sz="1600" dirty="0">
                <a:solidFill>
                  <a:schemeClr val="tx2">
                    <a:lumMod val="75000"/>
                  </a:schemeClr>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a:t>
            </a:r>
          </a:p>
          <a:p>
            <a:pPr marL="342900" lvl="0" indent="-342900" algn="just">
              <a:lnSpc>
                <a:spcPct val="115000"/>
              </a:lnSpc>
              <a:buFont typeface="Courier New" panose="02070309020205020404" pitchFamily="49" charset="0"/>
              <a:buChar char="o"/>
              <a:tabLst>
                <a:tab pos="647700" algn="l"/>
              </a:tabLst>
            </a:pPr>
            <a:r>
              <a:rPr lang="ro-RO" sz="1600" dirty="0">
                <a:solidFill>
                  <a:schemeClr val="tx2">
                    <a:lumMod val="75000"/>
                  </a:schemeClr>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creșterea investiției publice </a:t>
            </a:r>
            <a:r>
              <a:rPr lang="ro-RO" sz="1600" dirty="0" err="1">
                <a:solidFill>
                  <a:schemeClr val="tx2">
                    <a:lumMod val="75000"/>
                  </a:schemeClr>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pt.ECEC</a:t>
            </a:r>
            <a:r>
              <a:rPr lang="ro-RO" sz="1600" dirty="0">
                <a:solidFill>
                  <a:schemeClr val="tx2">
                    <a:lumMod val="75000"/>
                  </a:schemeClr>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rPr>
              <a:t> la un nivel corespunzător atingerii țintelor SDG 4.2.; alocarea unui procent de cel puțin 10% acordat ECEC;</a:t>
            </a:r>
          </a:p>
          <a:p>
            <a:pPr marL="342900" lvl="0" indent="-342900" algn="just">
              <a:lnSpc>
                <a:spcPct val="115000"/>
              </a:lnSpc>
              <a:buFont typeface="Courier New" panose="02070309020205020404" pitchFamily="49" charset="0"/>
              <a:buChar char="o"/>
              <a:tabLst>
                <a:tab pos="647700" algn="l"/>
              </a:tabLst>
            </a:pPr>
            <a:r>
              <a:rPr lang="ro-RO" sz="1600" dirty="0">
                <a:solidFill>
                  <a:schemeClr val="tx2">
                    <a:lumMod val="75000"/>
                  </a:schemeClr>
                </a:solidFill>
                <a:highlight>
                  <a:srgbClr val="00FFFF"/>
                </a:highlight>
                <a:latin typeface="Trebuchet MS" panose="020B0603020202020204" pitchFamily="34" charset="0"/>
                <a:ea typeface="Calibri" panose="020F0502020204030204" pitchFamily="34" charset="0"/>
                <a:cs typeface="Times New Roman" panose="02020603050405020304" pitchFamily="18" charset="0"/>
              </a:rPr>
              <a:t>aducerea calificării </a:t>
            </a:r>
            <a:r>
              <a:rPr lang="ro-RO" sz="1600" dirty="0" err="1">
                <a:solidFill>
                  <a:schemeClr val="tx2">
                    <a:lumMod val="75000"/>
                  </a:schemeClr>
                </a:solidFill>
                <a:highlight>
                  <a:srgbClr val="00FFFF"/>
                </a:highlight>
                <a:latin typeface="Trebuchet MS" panose="020B0603020202020204" pitchFamily="34" charset="0"/>
                <a:ea typeface="Calibri" panose="020F0502020204030204" pitchFamily="34" charset="0"/>
                <a:cs typeface="Times New Roman" panose="02020603050405020304" pitchFamily="18" charset="0"/>
              </a:rPr>
              <a:t>pers.din</a:t>
            </a:r>
            <a:r>
              <a:rPr lang="ro-RO" sz="1600" dirty="0">
                <a:solidFill>
                  <a:schemeClr val="tx2">
                    <a:lumMod val="75000"/>
                  </a:schemeClr>
                </a:solidFill>
                <a:highlight>
                  <a:srgbClr val="00FFFF"/>
                </a:highlight>
                <a:latin typeface="Trebuchet MS" panose="020B0603020202020204" pitchFamily="34" charset="0"/>
                <a:ea typeface="Calibri" panose="020F0502020204030204" pitchFamily="34" charset="0"/>
                <a:cs typeface="Times New Roman" panose="02020603050405020304" pitchFamily="18" charset="0"/>
              </a:rPr>
              <a:t> ECEC, a salarizării și a condițiilor de lucru </a:t>
            </a:r>
            <a:r>
              <a:rPr lang="ro-RO" sz="1600" dirty="0" err="1">
                <a:solidFill>
                  <a:schemeClr val="tx2">
                    <a:lumMod val="75000"/>
                  </a:schemeClr>
                </a:solidFill>
                <a:highlight>
                  <a:srgbClr val="00FFFF"/>
                </a:highlight>
                <a:latin typeface="Trebuchet MS" panose="020B0603020202020204" pitchFamily="34" charset="0"/>
                <a:ea typeface="Calibri" panose="020F0502020204030204" pitchFamily="34" charset="0"/>
                <a:cs typeface="Times New Roman" panose="02020603050405020304" pitchFamily="18" charset="0"/>
              </a:rPr>
              <a:t>pt.aceștia</a:t>
            </a:r>
            <a:r>
              <a:rPr lang="ro-RO" sz="1600" dirty="0">
                <a:solidFill>
                  <a:schemeClr val="tx2">
                    <a:lumMod val="75000"/>
                  </a:schemeClr>
                </a:solidFill>
                <a:highlight>
                  <a:srgbClr val="00FFFF"/>
                </a:highlight>
                <a:latin typeface="Trebuchet MS" panose="020B0603020202020204" pitchFamily="34" charset="0"/>
                <a:ea typeface="Calibri" panose="020F0502020204030204" pitchFamily="34" charset="0"/>
                <a:cs typeface="Times New Roman" panose="02020603050405020304" pitchFamily="18" charset="0"/>
              </a:rPr>
              <a:t> cel puțin la nivelul </a:t>
            </a:r>
            <a:r>
              <a:rPr lang="ro-RO" sz="1600" dirty="0" err="1">
                <a:solidFill>
                  <a:schemeClr val="tx2">
                    <a:lumMod val="75000"/>
                  </a:schemeClr>
                </a:solidFill>
                <a:highlight>
                  <a:srgbClr val="00FFFF"/>
                </a:highlight>
                <a:latin typeface="Trebuchet MS" panose="020B0603020202020204" pitchFamily="34" charset="0"/>
                <a:ea typeface="Calibri" panose="020F0502020204030204" pitchFamily="34" charset="0"/>
                <a:cs typeface="Times New Roman" panose="02020603050405020304" pitchFamily="18" charset="0"/>
              </a:rPr>
              <a:t>pers.din</a:t>
            </a:r>
            <a:r>
              <a:rPr lang="ro-RO" sz="1600" dirty="0">
                <a:solidFill>
                  <a:schemeClr val="tx2">
                    <a:lumMod val="75000"/>
                  </a:schemeClr>
                </a:solidFill>
                <a:highlight>
                  <a:srgbClr val="00FFFF"/>
                </a:highlight>
                <a:latin typeface="Trebuchet MS" panose="020B0603020202020204" pitchFamily="34" charset="0"/>
                <a:ea typeface="Calibri" panose="020F0502020204030204" pitchFamily="34" charset="0"/>
                <a:cs typeface="Times New Roman" panose="02020603050405020304" pitchFamily="18" charset="0"/>
              </a:rPr>
              <a:t> </a:t>
            </a:r>
            <a:r>
              <a:rPr lang="ro-RO" sz="1600" dirty="0" err="1">
                <a:solidFill>
                  <a:schemeClr val="tx2">
                    <a:lumMod val="75000"/>
                  </a:schemeClr>
                </a:solidFill>
                <a:highlight>
                  <a:srgbClr val="00FFFF"/>
                </a:highlight>
                <a:latin typeface="Trebuchet MS" panose="020B0603020202020204" pitchFamily="34" charset="0"/>
                <a:ea typeface="Calibri" panose="020F0502020204030204" pitchFamily="34" charset="0"/>
                <a:cs typeface="Times New Roman" panose="02020603050405020304" pitchFamily="18" charset="0"/>
              </a:rPr>
              <a:t>înv.primar</a:t>
            </a:r>
            <a:r>
              <a:rPr lang="ro-RO" sz="1600" dirty="0">
                <a:solidFill>
                  <a:schemeClr val="tx2">
                    <a:lumMod val="75000"/>
                  </a:schemeClr>
                </a:solidFill>
                <a:highlight>
                  <a:srgbClr val="00FFFF"/>
                </a:highlight>
                <a:latin typeface="Trebuchet MS" panose="020B0603020202020204" pitchFamily="34" charset="0"/>
                <a:ea typeface="Calibri" panose="020F0502020204030204" pitchFamily="34" charset="0"/>
                <a:cs typeface="Times New Roman" panose="02020603050405020304" pitchFamily="18" charset="0"/>
              </a:rPr>
              <a:t>;</a:t>
            </a:r>
          </a:p>
          <a:p>
            <a:pPr>
              <a:lnSpc>
                <a:spcPct val="115000"/>
              </a:lnSpc>
              <a:spcAft>
                <a:spcPts val="800"/>
              </a:spcAft>
              <a:tabLst>
                <a:tab pos="647700" algn="l"/>
              </a:tabLst>
            </a:pPr>
            <a:endParaRPr lang="ro-RO" sz="1600" dirty="0">
              <a:solidFill>
                <a:schemeClr val="tx2">
                  <a:lumMod val="75000"/>
                </a:schemeClr>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endParaRPr>
          </a:p>
          <a:p>
            <a:pPr>
              <a:lnSpc>
                <a:spcPct val="115000"/>
              </a:lnSpc>
              <a:spcAft>
                <a:spcPts val="800"/>
              </a:spcAft>
              <a:tabLst>
                <a:tab pos="647700" algn="l"/>
              </a:tabLst>
            </a:pPr>
            <a:r>
              <a:rPr lang="ro-RO" sz="1600" dirty="0">
                <a:solidFill>
                  <a:schemeClr val="tx2">
                    <a:lumMod val="75000"/>
                  </a:schemeClr>
                </a:solidFill>
                <a:highlight>
                  <a:srgbClr val="FFFF00"/>
                </a:highlight>
                <a:latin typeface="Trebuchet MS" panose="020B0603020202020204" pitchFamily="34" charset="0"/>
                <a:ea typeface="Calibri" panose="020F0502020204030204" pitchFamily="34" charset="0"/>
                <a:cs typeface="Times New Roman" panose="02020603050405020304" pitchFamily="18" charset="0"/>
              </a:rPr>
              <a:t>   PREAMBUL                           </a:t>
            </a:r>
            <a:r>
              <a:rPr lang="ro-RO" sz="1600" dirty="0">
                <a:solidFill>
                  <a:schemeClr val="tx2">
                    <a:lumMod val="75000"/>
                  </a:schemeClr>
                </a:solidFill>
                <a:highlight>
                  <a:srgbClr val="00FF00"/>
                </a:highlight>
                <a:latin typeface="Trebuchet MS" panose="020B0603020202020204" pitchFamily="34" charset="0"/>
                <a:ea typeface="Calibri" panose="020F0502020204030204" pitchFamily="34" charset="0"/>
                <a:cs typeface="Times New Roman" panose="02020603050405020304" pitchFamily="18" charset="0"/>
              </a:rPr>
              <a:t>PRINCIPII DIRECTOARE  </a:t>
            </a:r>
            <a:r>
              <a:rPr lang="ro-RO" sz="1600" dirty="0">
                <a:solidFill>
                  <a:schemeClr val="tx2">
                    <a:lumMod val="75000"/>
                  </a:schemeClr>
                </a:solidFill>
                <a:highlight>
                  <a:srgbClr val="00FFFF"/>
                </a:highlight>
                <a:latin typeface="Trebuchet MS" panose="020B0603020202020204" pitchFamily="34" charset="0"/>
                <a:ea typeface="Calibri" panose="020F0502020204030204" pitchFamily="34" charset="0"/>
                <a:cs typeface="Times New Roman" panose="02020603050405020304" pitchFamily="18" charset="0"/>
              </a:rPr>
              <a:t>                            ANGAJAMENTE</a:t>
            </a:r>
            <a:endParaRPr lang="ro-RO" sz="1600" dirty="0">
              <a:solidFill>
                <a:schemeClr val="tx2">
                  <a:lumMod val="75000"/>
                </a:schemeClr>
              </a:solidFill>
              <a:effectLst/>
              <a:highlight>
                <a:srgbClr val="00FFFF"/>
              </a:highlight>
              <a:latin typeface="Trebuchet MS" panose="020B0603020202020204" pitchFamily="34" charset="0"/>
              <a:ea typeface="Calibri" panose="020F0502020204030204" pitchFamily="34" charset="0"/>
              <a:cs typeface="Times New Roman" panose="02020603050405020304" pitchFamily="18" charset="0"/>
            </a:endParaRPr>
          </a:p>
          <a:p>
            <a:pPr algn="just"/>
            <a:endParaRPr lang="ro-RO" sz="2000" dirty="0">
              <a:solidFill>
                <a:srgbClr val="C00000"/>
              </a:solidFill>
              <a:effectLst>
                <a:outerShdw blurRad="38100" dist="38100" dir="2700000" algn="tl">
                  <a:srgbClr val="000000">
                    <a:alpha val="43137"/>
                  </a:srgbClr>
                </a:outerShdw>
              </a:effectLst>
              <a:latin typeface="Trebuchet MS" panose="020B0603020202020204" pitchFamily="34" charset="0"/>
            </a:endParaRPr>
          </a:p>
          <a:p>
            <a:pPr algn="just"/>
            <a:endParaRPr lang="ro-RO" sz="2000" dirty="0">
              <a:solidFill>
                <a:srgbClr val="C00000"/>
              </a:solidFill>
              <a:effectLst>
                <a:outerShdw blurRad="38100" dist="38100" dir="2700000" algn="tl">
                  <a:srgbClr val="000000">
                    <a:alpha val="43137"/>
                  </a:srgbClr>
                </a:outerShdw>
              </a:effectLst>
              <a:latin typeface="Trebuchet MS" panose="020B0603020202020204" pitchFamily="34" charset="0"/>
            </a:endParaRPr>
          </a:p>
          <a:p>
            <a:pPr algn="just"/>
            <a:endParaRPr lang="ro-RO" sz="1600" dirty="0">
              <a:solidFill>
                <a:schemeClr val="bg2">
                  <a:lumMod val="25000"/>
                </a:schemeClr>
              </a:solidFill>
              <a:latin typeface="Trebuchet MS" panose="020B0603020202020204" pitchFamily="34" charset="0"/>
            </a:endParaRPr>
          </a:p>
        </p:txBody>
      </p:sp>
    </p:spTree>
    <p:extLst>
      <p:ext uri="{BB962C8B-B14F-4D97-AF65-F5344CB8AC3E}">
        <p14:creationId xmlns:p14="http://schemas.microsoft.com/office/powerpoint/2010/main" val="232091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7D2A7CD4-96B1-1A5A-13BF-EEA4EC37C5C4}"/>
              </a:ext>
            </a:extLst>
          </p:cNvPr>
          <p:cNvSpPr/>
          <p:nvPr/>
        </p:nvSpPr>
        <p:spPr>
          <a:xfrm>
            <a:off x="467544" y="620688"/>
            <a:ext cx="8280920" cy="5832648"/>
          </a:xfrm>
          <a:prstGeom prst="rect">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a:solidFill>
                  <a:schemeClr val="bg2">
                    <a:lumMod val="25000"/>
                  </a:schemeClr>
                </a:solidFill>
                <a:latin typeface="Trebuchet MS" panose="020B0603020202020204" pitchFamily="34" charset="0"/>
              </a:rPr>
              <a:t>    </a:t>
            </a:r>
          </a:p>
          <a:p>
            <a:pPr algn="just"/>
            <a:endParaRPr lang="ro-RO" sz="1600" dirty="0">
              <a:solidFill>
                <a:schemeClr val="bg2">
                  <a:lumMod val="25000"/>
                </a:schemeClr>
              </a:solidFill>
              <a:effectLst>
                <a:outerShdw blurRad="38100" dist="38100" dir="2700000" algn="tl">
                  <a:srgbClr val="000000">
                    <a:alpha val="43137"/>
                  </a:srgbClr>
                </a:outerShdw>
              </a:effectLst>
              <a:latin typeface="Trebuchet MS" panose="020B0603020202020204" pitchFamily="34" charset="0"/>
            </a:endParaRPr>
          </a:p>
          <a:p>
            <a:pPr algn="just"/>
            <a:endParaRPr lang="ro-RO" sz="1600" dirty="0">
              <a:solidFill>
                <a:schemeClr val="bg2">
                  <a:lumMod val="25000"/>
                </a:schemeClr>
              </a:solidFill>
              <a:effectLst>
                <a:outerShdw blurRad="38100" dist="38100" dir="2700000" algn="tl">
                  <a:srgbClr val="000000">
                    <a:alpha val="43137"/>
                  </a:srgbClr>
                </a:outerShdw>
              </a:effectLst>
              <a:latin typeface="Trebuchet MS" panose="020B0603020202020204" pitchFamily="34" charset="0"/>
            </a:endParaRPr>
          </a:p>
          <a:p>
            <a:pPr algn="just"/>
            <a:r>
              <a:rPr lang="ro-RO" sz="1600" dirty="0">
                <a:solidFill>
                  <a:schemeClr val="bg2">
                    <a:lumMod val="25000"/>
                  </a:schemeClr>
                </a:solidFill>
                <a:effectLst>
                  <a:outerShdw blurRad="38100" dist="38100" dir="2700000" algn="tl">
                    <a:srgbClr val="000000">
                      <a:alpha val="43137"/>
                    </a:srgbClr>
                  </a:outerShdw>
                </a:effectLst>
                <a:latin typeface="Trebuchet MS" panose="020B0603020202020204" pitchFamily="34" charset="0"/>
              </a:rPr>
              <a:t> </a:t>
            </a:r>
            <a:r>
              <a:rPr lang="ro-RO" sz="2000" dirty="0">
                <a:solidFill>
                  <a:srgbClr val="C00000"/>
                </a:solidFill>
                <a:effectLst>
                  <a:outerShdw blurRad="38100" dist="38100" dir="2700000" algn="tl">
                    <a:srgbClr val="000000">
                      <a:alpha val="43137"/>
                    </a:srgbClr>
                  </a:outerShdw>
                </a:effectLst>
                <a:latin typeface="Trebuchet MS" panose="020B0603020202020204" pitchFamily="34" charset="0"/>
              </a:rPr>
              <a:t>UNESCO (</a:t>
            </a:r>
            <a:r>
              <a:rPr lang="ro-RO" sz="2000" i="1" dirty="0">
                <a:solidFill>
                  <a:srgbClr val="C00000"/>
                </a:solidFill>
                <a:effectLst>
                  <a:outerShdw blurRad="38100" dist="38100" dir="2700000" algn="tl">
                    <a:srgbClr val="000000">
                      <a:alpha val="43137"/>
                    </a:srgbClr>
                  </a:outerShdw>
                </a:effectLst>
                <a:latin typeface="Trebuchet MS" panose="020B0603020202020204" pitchFamily="34" charset="0"/>
              </a:rPr>
              <a:t>Conferința</a:t>
            </a:r>
            <a:r>
              <a:rPr lang="ro-RO" sz="2000" i="1" dirty="0">
                <a:solidFill>
                  <a:srgbClr val="C00000"/>
                </a:solidFill>
                <a:latin typeface="Trebuchet MS" panose="020B0603020202020204" pitchFamily="34" charset="0"/>
              </a:rPr>
              <a:t> Tashkent, nov.2022</a:t>
            </a:r>
            <a:r>
              <a:rPr lang="ro-RO" sz="2000" dirty="0">
                <a:solidFill>
                  <a:srgbClr val="C00000"/>
                </a:solidFill>
                <a:effectLst>
                  <a:outerShdw blurRad="38100" dist="38100" dir="2700000" algn="tl">
                    <a:srgbClr val="000000">
                      <a:alpha val="43137"/>
                    </a:srgbClr>
                  </a:outerShdw>
                </a:effectLst>
                <a:latin typeface="Trebuchet MS" panose="020B0603020202020204" pitchFamily="34" charset="0"/>
              </a:rPr>
              <a:t>) - </a:t>
            </a:r>
            <a:r>
              <a:rPr lang="ro-RO" sz="2000"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RAPORT FINAL:</a:t>
            </a:r>
          </a:p>
          <a:p>
            <a:pPr algn="just"/>
            <a:endParaRPr lang="ro-RO" sz="1600" dirty="0">
              <a:solidFill>
                <a:schemeClr val="tx2">
                  <a:lumMod val="75000"/>
                </a:schemeClr>
              </a:solidFill>
              <a:effectLst>
                <a:outerShdw blurRad="38100" dist="38100" dir="2700000" algn="tl">
                  <a:srgbClr val="000000">
                    <a:alpha val="43137"/>
                  </a:srgbClr>
                </a:outerShdw>
              </a:effectLst>
              <a:latin typeface="Trebuchet MS" panose="020B0603020202020204" pitchFamily="34" charset="0"/>
            </a:endParaRPr>
          </a:p>
          <a:p>
            <a:pPr marL="285750" indent="-285750">
              <a:lnSpc>
                <a:spcPct val="115000"/>
              </a:lnSpc>
              <a:spcAft>
                <a:spcPts val="800"/>
              </a:spcAft>
              <a:buFont typeface="Courier New" panose="02070309020205020404" pitchFamily="49" charset="0"/>
              <a:buChar char="o"/>
              <a:tabLst>
                <a:tab pos="647700" algn="l"/>
              </a:tabLst>
            </a:pPr>
            <a:r>
              <a:rPr lang="ro-RO" sz="1600" dirty="0">
                <a:solidFill>
                  <a:schemeClr val="tx2">
                    <a:lumMod val="75000"/>
                  </a:schemeClr>
                </a:solidFill>
                <a:effectLst/>
                <a:latin typeface="Trebuchet MS" panose="020B0603020202020204" pitchFamily="34" charset="0"/>
                <a:ea typeface="Calibri" panose="020F0502020204030204" pitchFamily="34" charset="0"/>
                <a:cs typeface="Times New Roman" panose="02020603050405020304" pitchFamily="18" charset="0"/>
              </a:rPr>
              <a:t>ECEC nu este gratuită în multe țări încă;</a:t>
            </a:r>
          </a:p>
          <a:p>
            <a:pPr marL="285750" indent="-285750">
              <a:lnSpc>
                <a:spcPct val="115000"/>
              </a:lnSpc>
              <a:spcAft>
                <a:spcPts val="800"/>
              </a:spcAft>
              <a:buFont typeface="Courier New" panose="02070309020205020404" pitchFamily="49" charset="0"/>
              <a:buChar char="o"/>
              <a:tabLst>
                <a:tab pos="647700" algn="l"/>
              </a:tabLst>
            </a:pPr>
            <a:r>
              <a:rPr lang="ro-RO" sz="1600" dirty="0">
                <a:solidFill>
                  <a:schemeClr val="tx2">
                    <a:lumMod val="75000"/>
                  </a:schemeClr>
                </a:solidFill>
                <a:latin typeface="Trebuchet MS" panose="020B0603020202020204" pitchFamily="34" charset="0"/>
                <a:ea typeface="Calibri" panose="020F0502020204030204" pitchFamily="34" charset="0"/>
                <a:cs typeface="Times New Roman" panose="02020603050405020304" pitchFamily="18" charset="0"/>
              </a:rPr>
              <a:t>d</a:t>
            </a:r>
            <a:r>
              <a:rPr lang="ro-RO" sz="1600" dirty="0">
                <a:solidFill>
                  <a:schemeClr val="tx2">
                    <a:lumMod val="75000"/>
                  </a:schemeClr>
                </a:solidFill>
                <a:effectLst/>
                <a:latin typeface="Trebuchet MS" panose="020B0603020202020204" pitchFamily="34" charset="0"/>
                <a:ea typeface="Calibri" panose="020F0502020204030204" pitchFamily="34" charset="0"/>
                <a:cs typeface="Times New Roman" panose="02020603050405020304" pitchFamily="18" charset="0"/>
              </a:rPr>
              <a:t>in punct de vedere istoric, ECEC a fost subfinanțată;</a:t>
            </a:r>
          </a:p>
          <a:p>
            <a:pPr marL="285750" indent="-285750">
              <a:lnSpc>
                <a:spcPct val="115000"/>
              </a:lnSpc>
              <a:spcAft>
                <a:spcPts val="800"/>
              </a:spcAft>
              <a:buFont typeface="Courier New" panose="02070309020205020404" pitchFamily="49" charset="0"/>
              <a:buChar char="o"/>
              <a:tabLst>
                <a:tab pos="647700" algn="l"/>
              </a:tabLst>
            </a:pPr>
            <a:r>
              <a:rPr lang="ro-RO" sz="1600" dirty="0">
                <a:solidFill>
                  <a:schemeClr val="tx2">
                    <a:lumMod val="75000"/>
                  </a:schemeClr>
                </a:solidFill>
                <a:effectLst/>
                <a:latin typeface="Trebuchet MS" panose="020B0603020202020204" pitchFamily="34" charset="0"/>
                <a:ea typeface="Calibri" panose="020F0502020204030204" pitchFamily="34" charset="0"/>
                <a:cs typeface="Times New Roman" panose="02020603050405020304" pitchFamily="18" charset="0"/>
              </a:rPr>
              <a:t>calitatea rămâne o problemă în ECEC; </a:t>
            </a:r>
          </a:p>
          <a:p>
            <a:pPr marL="285750" indent="-285750">
              <a:lnSpc>
                <a:spcPct val="115000"/>
              </a:lnSpc>
              <a:spcAft>
                <a:spcPts val="800"/>
              </a:spcAft>
              <a:buFont typeface="Courier New" panose="02070309020205020404" pitchFamily="49" charset="0"/>
              <a:buChar char="o"/>
              <a:tabLst>
                <a:tab pos="647700" algn="l"/>
              </a:tabLst>
            </a:pPr>
            <a:r>
              <a:rPr lang="ro-RO" sz="1600" dirty="0">
                <a:solidFill>
                  <a:schemeClr val="tx2">
                    <a:lumMod val="75000"/>
                  </a:schemeClr>
                </a:solidFill>
                <a:effectLst/>
                <a:latin typeface="Trebuchet MS" panose="020B0603020202020204" pitchFamily="34" charset="0"/>
                <a:ea typeface="Calibri" panose="020F0502020204030204" pitchFamily="34" charset="0"/>
                <a:cs typeface="Times New Roman" panose="02020603050405020304" pitchFamily="18" charset="0"/>
              </a:rPr>
              <a:t>programele inovative pot sprijini obținerea de rezultate mai bune în ECEC;</a:t>
            </a:r>
          </a:p>
          <a:p>
            <a:pPr marL="285750" indent="-285750">
              <a:lnSpc>
                <a:spcPct val="115000"/>
              </a:lnSpc>
              <a:spcAft>
                <a:spcPts val="800"/>
              </a:spcAft>
              <a:buFont typeface="Courier New" panose="02070309020205020404" pitchFamily="49" charset="0"/>
              <a:buChar char="o"/>
              <a:tabLst>
                <a:tab pos="647700" algn="l"/>
              </a:tabLst>
            </a:pPr>
            <a:r>
              <a:rPr lang="ro-RO" sz="1600" dirty="0">
                <a:solidFill>
                  <a:schemeClr val="tx2">
                    <a:lumMod val="75000"/>
                  </a:schemeClr>
                </a:solidFill>
                <a:effectLst/>
                <a:latin typeface="Trebuchet MS" panose="020B0603020202020204" pitchFamily="34" charset="0"/>
                <a:ea typeface="Calibri" panose="020F0502020204030204" pitchFamily="34" charset="0"/>
                <a:cs typeface="Times New Roman" panose="02020603050405020304" pitchFamily="18" charset="0"/>
              </a:rPr>
              <a:t>tehnologia poate să aducă un aport important în serviciile dedicate copiilor din grupuri dezavantajate;</a:t>
            </a:r>
          </a:p>
          <a:p>
            <a:pPr marL="285750" indent="-285750">
              <a:lnSpc>
                <a:spcPct val="115000"/>
              </a:lnSpc>
              <a:spcAft>
                <a:spcPts val="800"/>
              </a:spcAft>
              <a:buFont typeface="Courier New" panose="02070309020205020404" pitchFamily="49" charset="0"/>
              <a:buChar char="o"/>
              <a:tabLst>
                <a:tab pos="647700" algn="l"/>
              </a:tabLst>
            </a:pPr>
            <a:r>
              <a:rPr lang="ro-RO" sz="1600" dirty="0">
                <a:solidFill>
                  <a:schemeClr val="tx2">
                    <a:lumMod val="75000"/>
                  </a:schemeClr>
                </a:solidFill>
                <a:effectLst/>
                <a:latin typeface="Trebuchet MS" panose="020B0603020202020204" pitchFamily="34" charset="0"/>
                <a:ea typeface="Calibri" panose="020F0502020204030204" pitchFamily="34" charset="0"/>
                <a:cs typeface="Times New Roman" panose="02020603050405020304" pitchFamily="18" charset="0"/>
              </a:rPr>
              <a:t>demersuri </a:t>
            </a:r>
            <a:r>
              <a:rPr lang="ro-RO" sz="1600" dirty="0" err="1">
                <a:solidFill>
                  <a:schemeClr val="tx2">
                    <a:lumMod val="75000"/>
                  </a:schemeClr>
                </a:solidFill>
                <a:effectLst/>
                <a:latin typeface="Trebuchet MS" panose="020B0603020202020204" pitchFamily="34" charset="0"/>
                <a:ea typeface="Calibri" panose="020F0502020204030204" pitchFamily="34" charset="0"/>
                <a:cs typeface="Times New Roman" panose="02020603050405020304" pitchFamily="18" charset="0"/>
              </a:rPr>
              <a:t>intergeneraționale</a:t>
            </a:r>
            <a:r>
              <a:rPr lang="ro-RO" sz="1600" dirty="0">
                <a:solidFill>
                  <a:schemeClr val="tx2">
                    <a:lumMod val="75000"/>
                  </a:schemeClr>
                </a:solidFill>
                <a:effectLst/>
                <a:latin typeface="Trebuchet MS" panose="020B0603020202020204" pitchFamily="34" charset="0"/>
                <a:ea typeface="Calibri" panose="020F0502020204030204" pitchFamily="34" charset="0"/>
                <a:cs typeface="Times New Roman" panose="02020603050405020304" pitchFamily="18" charset="0"/>
              </a:rPr>
              <a:t>, implicarea părinților rămân teme importante pentru calitatea serviciilor ECEC;</a:t>
            </a:r>
          </a:p>
          <a:p>
            <a:pPr marL="285750" indent="-285750">
              <a:lnSpc>
                <a:spcPct val="115000"/>
              </a:lnSpc>
              <a:spcAft>
                <a:spcPts val="800"/>
              </a:spcAft>
              <a:buFont typeface="Courier New" panose="02070309020205020404" pitchFamily="49" charset="0"/>
              <a:buChar char="o"/>
              <a:tabLst>
                <a:tab pos="647700" algn="l"/>
              </a:tabLst>
            </a:pPr>
            <a:r>
              <a:rPr lang="ro-RO" sz="1600" dirty="0">
                <a:solidFill>
                  <a:schemeClr val="tx2">
                    <a:lumMod val="75000"/>
                  </a:schemeClr>
                </a:solidFill>
                <a:effectLst/>
                <a:latin typeface="Trebuchet MS" panose="020B0603020202020204" pitchFamily="34" charset="0"/>
                <a:ea typeface="Calibri" panose="020F0502020204030204" pitchFamily="34" charset="0"/>
                <a:cs typeface="Times New Roman" panose="02020603050405020304" pitchFamily="18" charset="0"/>
              </a:rPr>
              <a:t>avem nevoie de modele inovative de recuperare a pierderilor din perioadele de criză care pot apărea.</a:t>
            </a:r>
          </a:p>
          <a:p>
            <a:pPr algn="just"/>
            <a:endParaRPr lang="ro-RO" sz="2000" dirty="0">
              <a:solidFill>
                <a:srgbClr val="C00000"/>
              </a:solidFill>
              <a:effectLst>
                <a:outerShdw blurRad="38100" dist="38100" dir="2700000" algn="tl">
                  <a:srgbClr val="000000">
                    <a:alpha val="43137"/>
                  </a:srgbClr>
                </a:outerShdw>
              </a:effectLst>
              <a:latin typeface="Trebuchet MS" panose="020B0603020202020204" pitchFamily="34" charset="0"/>
            </a:endParaRPr>
          </a:p>
          <a:p>
            <a:pPr algn="just"/>
            <a:endParaRPr lang="ro-RO" sz="1600" dirty="0">
              <a:solidFill>
                <a:schemeClr val="bg2">
                  <a:lumMod val="25000"/>
                </a:schemeClr>
              </a:solidFill>
              <a:latin typeface="Trebuchet MS" panose="020B0603020202020204" pitchFamily="34" charset="0"/>
            </a:endParaRPr>
          </a:p>
        </p:txBody>
      </p:sp>
    </p:spTree>
    <p:extLst>
      <p:ext uri="{BB962C8B-B14F-4D97-AF65-F5344CB8AC3E}">
        <p14:creationId xmlns:p14="http://schemas.microsoft.com/office/powerpoint/2010/main" val="359428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7D2A7CD4-96B1-1A5A-13BF-EEA4EC37C5C4}"/>
              </a:ext>
            </a:extLst>
          </p:cNvPr>
          <p:cNvSpPr/>
          <p:nvPr/>
        </p:nvSpPr>
        <p:spPr>
          <a:xfrm>
            <a:off x="0" y="404664"/>
            <a:ext cx="9036496" cy="6048672"/>
          </a:xfrm>
          <a:prstGeom prst="rect">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a:solidFill>
                  <a:schemeClr val="bg2">
                    <a:lumMod val="25000"/>
                  </a:schemeClr>
                </a:solidFill>
                <a:latin typeface="Trebuchet MS" panose="020B0603020202020204" pitchFamily="34" charset="0"/>
              </a:rPr>
              <a:t>   </a:t>
            </a:r>
            <a:r>
              <a:rPr lang="ro-RO" sz="2000" b="1" dirty="0">
                <a:solidFill>
                  <a:srgbClr val="C00000"/>
                </a:solidFill>
                <a:effectLst>
                  <a:outerShdw blurRad="38100" dist="38100" dir="2700000" algn="tl">
                    <a:srgbClr val="000000">
                      <a:alpha val="43137"/>
                    </a:srgbClr>
                  </a:outerShdw>
                </a:effectLst>
                <a:latin typeface="Trebuchet MS" panose="020B0603020202020204" pitchFamily="34" charset="0"/>
              </a:rPr>
              <a:t>Comisia Europeană (CE):</a:t>
            </a:r>
          </a:p>
          <a:p>
            <a:pPr algn="just"/>
            <a:endParaRPr lang="ro-RO" sz="2000" b="1" dirty="0">
              <a:solidFill>
                <a:srgbClr val="C00000"/>
              </a:solidFill>
              <a:effectLst>
                <a:outerShdw blurRad="38100" dist="38100" dir="2700000" algn="tl">
                  <a:srgbClr val="000000">
                    <a:alpha val="43137"/>
                  </a:srgbClr>
                </a:outerShdw>
              </a:effectLst>
              <a:latin typeface="Trebuchet MS" panose="020B0603020202020204" pitchFamily="34" charset="0"/>
            </a:endParaRPr>
          </a:p>
          <a:p>
            <a:pPr marL="342900" indent="-342900" algn="just">
              <a:buFont typeface="Courier New" panose="02070309020205020404" pitchFamily="49" charset="0"/>
              <a:buChar char="o"/>
            </a:pPr>
            <a:r>
              <a:rPr lang="ro-RO" sz="1600" dirty="0">
                <a:solidFill>
                  <a:srgbClr val="C00000"/>
                </a:solidFill>
                <a:latin typeface="Trebuchet MS" panose="020B0603020202020204" pitchFamily="34" charset="0"/>
              </a:rPr>
              <a:t>Educația timpurie are o contribuție majoră la creșterea echității serviciilor educaționale</a:t>
            </a:r>
            <a:r>
              <a:rPr lang="ro-RO" sz="1600" dirty="0">
                <a:solidFill>
                  <a:schemeClr val="tx2">
                    <a:lumMod val="75000"/>
                  </a:schemeClr>
                </a:solidFill>
                <a:latin typeface="Trebuchet MS" panose="020B0603020202020204" pitchFamily="34" charset="0"/>
              </a:rPr>
              <a:t> atunci când vorbim de copiii din grupuri dezavantajate </a:t>
            </a:r>
            <a:r>
              <a:rPr lang="ro-RO" sz="1600" dirty="0" err="1">
                <a:solidFill>
                  <a:schemeClr val="tx2">
                    <a:lumMod val="75000"/>
                  </a:schemeClr>
                </a:solidFill>
                <a:latin typeface="Trebuchet MS" panose="020B0603020202020204" pitchFamily="34" charset="0"/>
              </a:rPr>
              <a:t>socio</a:t>
            </a:r>
            <a:r>
              <a:rPr lang="ro-RO" sz="1600" dirty="0">
                <a:solidFill>
                  <a:schemeClr val="tx2">
                    <a:lumMod val="75000"/>
                  </a:schemeClr>
                </a:solidFill>
                <a:latin typeface="Trebuchet MS" panose="020B0603020202020204" pitchFamily="34" charset="0"/>
              </a:rPr>
              <a:t>-economic; participarea la educația timpurie </a:t>
            </a:r>
            <a:r>
              <a:rPr lang="en-US" sz="1600" dirty="0" err="1">
                <a:solidFill>
                  <a:schemeClr val="tx2">
                    <a:lumMod val="75000"/>
                  </a:schemeClr>
                </a:solidFill>
                <a:latin typeface="Trebuchet MS" panose="020B0603020202020204" pitchFamily="34" charset="0"/>
              </a:rPr>
              <a:t>contribu</a:t>
            </a:r>
            <a:r>
              <a:rPr lang="ro-RO" sz="1600" dirty="0">
                <a:solidFill>
                  <a:schemeClr val="tx2">
                    <a:lumMod val="75000"/>
                  </a:schemeClr>
                </a:solidFill>
                <a:latin typeface="Trebuchet MS" panose="020B0603020202020204" pitchFamily="34" charset="0"/>
              </a:rPr>
              <a:t>ie la rezultate mai bune din punct de vedere cognitiv pentru copiii aflați în situații vulnerabile.</a:t>
            </a:r>
            <a:r>
              <a:rPr lang="en-US" sz="1600" dirty="0">
                <a:solidFill>
                  <a:schemeClr val="tx2">
                    <a:lumMod val="75000"/>
                  </a:schemeClr>
                </a:solidFill>
                <a:latin typeface="Trebuchet MS" panose="020B0603020202020204" pitchFamily="34" charset="0"/>
              </a:rPr>
              <a:t> </a:t>
            </a:r>
            <a:endParaRPr lang="ro-RO" sz="1600" dirty="0">
              <a:solidFill>
                <a:schemeClr val="tx2">
                  <a:lumMod val="75000"/>
                </a:schemeClr>
              </a:solidFill>
              <a:latin typeface="Trebuchet MS" panose="020B0603020202020204" pitchFamily="34" charset="0"/>
            </a:endParaRPr>
          </a:p>
          <a:p>
            <a:pPr marL="342900" indent="-342900" algn="just">
              <a:buFont typeface="Courier New" panose="02070309020205020404" pitchFamily="49" charset="0"/>
              <a:buChar char="o"/>
            </a:pPr>
            <a:r>
              <a:rPr lang="ro-RO" sz="1600" dirty="0">
                <a:solidFill>
                  <a:srgbClr val="C00000"/>
                </a:solidFill>
                <a:latin typeface="Trebuchet MS" panose="020B0603020202020204" pitchFamily="34" charset="0"/>
              </a:rPr>
              <a:t>Elevii ai căror părinți au un nivel scăzut de educație sunt de 9 ori mai expuși riscului de părăsire timpurie </a:t>
            </a:r>
            <a:r>
              <a:rPr lang="ro-RO" sz="1600" dirty="0">
                <a:solidFill>
                  <a:schemeClr val="tx2">
                    <a:lumMod val="75000"/>
                  </a:schemeClr>
                </a:solidFill>
                <a:latin typeface="Trebuchet MS" panose="020B0603020202020204" pitchFamily="34" charset="0"/>
              </a:rPr>
              <a:t>decât cei ai căror părinți au un nivel înalt de educație. În acest sens, este nevoie de măsuri care să implice cât mai mulți actori și care să se uite la realitățile cu care ne confruntăm. Școala nu e singurul responsabil al problemei. </a:t>
            </a:r>
          </a:p>
          <a:p>
            <a:pPr marL="342900" indent="-342900" algn="just">
              <a:buFont typeface="Courier New" panose="02070309020205020404" pitchFamily="49" charset="0"/>
              <a:buChar char="o"/>
            </a:pPr>
            <a:r>
              <a:rPr lang="ro-RO" sz="1600" dirty="0">
                <a:solidFill>
                  <a:schemeClr val="tx2">
                    <a:lumMod val="75000"/>
                  </a:schemeClr>
                </a:solidFill>
                <a:latin typeface="Trebuchet MS" panose="020B0603020202020204" pitchFamily="34" charset="0"/>
              </a:rPr>
              <a:t>Există și alte competențe-cheie dincolo de citit, socotit și științe, pe care nu ar trebui să le neglijăm de acum încolo și cărora ar trebui să le acordăm atenția cuvenită în funcție de diverși parametri. În </a:t>
            </a:r>
            <a:r>
              <a:rPr lang="ro-RO" sz="1600" i="1" dirty="0">
                <a:solidFill>
                  <a:schemeClr val="tx2">
                    <a:lumMod val="75000"/>
                  </a:schemeClr>
                </a:solidFill>
                <a:latin typeface="Trebuchet MS" panose="020B0603020202020204" pitchFamily="34" charset="0"/>
              </a:rPr>
              <a:t>Monitorul Educației și Formării 2022 </a:t>
            </a:r>
            <a:r>
              <a:rPr lang="ro-RO" sz="1600" dirty="0">
                <a:solidFill>
                  <a:schemeClr val="tx2">
                    <a:lumMod val="75000"/>
                  </a:schemeClr>
                </a:solidFill>
                <a:latin typeface="Trebuchet MS" panose="020B0603020202020204" pitchFamily="34" charset="0"/>
              </a:rPr>
              <a:t>sunt amintite domenii de competență precum </a:t>
            </a:r>
            <a:r>
              <a:rPr lang="ro-RO" sz="1600" dirty="0">
                <a:solidFill>
                  <a:srgbClr val="C00000"/>
                </a:solidFill>
                <a:latin typeface="Trebuchet MS" panose="020B0603020202020204" pitchFamily="34" charset="0"/>
              </a:rPr>
              <a:t>multilingvismul și cetățenia democratică </a:t>
            </a:r>
            <a:r>
              <a:rPr lang="ro-RO" sz="1600" dirty="0">
                <a:solidFill>
                  <a:schemeClr val="tx2">
                    <a:lumMod val="75000"/>
                  </a:schemeClr>
                </a:solidFill>
                <a:latin typeface="Trebuchet MS" panose="020B0603020202020204" pitchFamily="34" charset="0"/>
              </a:rPr>
              <a:t>(inclusiv aspectele privind protecția mediului), fără a pierde din vedere competențele digitale. În același </a:t>
            </a:r>
            <a:r>
              <a:rPr lang="ro-RO" sz="1600" dirty="0" err="1">
                <a:solidFill>
                  <a:schemeClr val="tx2">
                    <a:lumMod val="75000"/>
                  </a:schemeClr>
                </a:solidFill>
                <a:latin typeface="Trebuchet MS" panose="020B0603020202020204" pitchFamily="34" charset="0"/>
              </a:rPr>
              <a:t>timpangajarea</a:t>
            </a:r>
            <a:r>
              <a:rPr lang="ro-RO" sz="1600" dirty="0">
                <a:solidFill>
                  <a:schemeClr val="tx2">
                    <a:lumMod val="75000"/>
                  </a:schemeClr>
                </a:solidFill>
                <a:latin typeface="Trebuchet MS" panose="020B0603020202020204" pitchFamily="34" charset="0"/>
              </a:rPr>
              <a:t> în activități de protecția mediului poate fi mai importantă numeric din partea elevilor din grupuri avantajate </a:t>
            </a:r>
            <a:r>
              <a:rPr lang="ro-RO" sz="1600" dirty="0" err="1">
                <a:solidFill>
                  <a:schemeClr val="tx2">
                    <a:lumMod val="75000"/>
                  </a:schemeClr>
                </a:solidFill>
                <a:latin typeface="Trebuchet MS" panose="020B0603020202020204" pitchFamily="34" charset="0"/>
              </a:rPr>
              <a:t>socio</a:t>
            </a:r>
            <a:r>
              <a:rPr lang="ro-RO" sz="1600" dirty="0">
                <a:solidFill>
                  <a:schemeClr val="tx2">
                    <a:lumMod val="75000"/>
                  </a:schemeClr>
                </a:solidFill>
                <a:latin typeface="Trebuchet MS" panose="020B0603020202020204" pitchFamily="34" charset="0"/>
              </a:rPr>
              <a:t>-economic decât din partea celor din grupuri vulnerabile. </a:t>
            </a:r>
            <a:endParaRPr lang="ro-RO" sz="1600" dirty="0">
              <a:solidFill>
                <a:schemeClr val="bg2">
                  <a:lumMod val="25000"/>
                </a:schemeClr>
              </a:solidFill>
              <a:latin typeface="Trebuchet MS" panose="020B0603020202020204" pitchFamily="34" charset="0"/>
            </a:endParaRPr>
          </a:p>
        </p:txBody>
      </p:sp>
    </p:spTree>
    <p:extLst>
      <p:ext uri="{BB962C8B-B14F-4D97-AF65-F5344CB8AC3E}">
        <p14:creationId xmlns:p14="http://schemas.microsoft.com/office/powerpoint/2010/main" val="355594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7D2A7CD4-96B1-1A5A-13BF-EEA4EC37C5C4}"/>
              </a:ext>
            </a:extLst>
          </p:cNvPr>
          <p:cNvSpPr/>
          <p:nvPr/>
        </p:nvSpPr>
        <p:spPr>
          <a:xfrm>
            <a:off x="0" y="22944"/>
            <a:ext cx="9144000" cy="6858000"/>
          </a:xfrm>
          <a:prstGeom prst="rect">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a:solidFill>
                  <a:schemeClr val="bg2">
                    <a:lumMod val="25000"/>
                  </a:schemeClr>
                </a:solidFill>
                <a:latin typeface="Trebuchet MS" panose="020B0603020202020204" pitchFamily="34" charset="0"/>
              </a:rPr>
              <a:t>  </a:t>
            </a:r>
            <a:r>
              <a:rPr lang="ro-RO" sz="2000" dirty="0">
                <a:solidFill>
                  <a:srgbClr val="C00000"/>
                </a:solidFill>
                <a:effectLst>
                  <a:outerShdw blurRad="38100" dist="38100" dir="2700000" algn="tl">
                    <a:srgbClr val="000000">
                      <a:alpha val="43137"/>
                    </a:srgbClr>
                  </a:outerShdw>
                </a:effectLst>
                <a:latin typeface="Trebuchet MS" panose="020B0603020202020204" pitchFamily="34" charset="0"/>
              </a:rPr>
              <a:t>Organizația Economică pentru Cooperare și Dezvoltare</a:t>
            </a:r>
            <a:r>
              <a:rPr lang="ro-RO" sz="2000" b="1" dirty="0">
                <a:solidFill>
                  <a:srgbClr val="C00000"/>
                </a:solidFill>
                <a:effectLst>
                  <a:outerShdw blurRad="38100" dist="38100" dir="2700000" algn="tl">
                    <a:srgbClr val="000000">
                      <a:alpha val="43137"/>
                    </a:srgbClr>
                  </a:outerShdw>
                </a:effectLst>
                <a:latin typeface="Trebuchet MS" panose="020B0603020202020204" pitchFamily="34" charset="0"/>
              </a:rPr>
              <a:t> (OECD):</a:t>
            </a:r>
          </a:p>
          <a:p>
            <a:pPr marL="342900" indent="-342900" algn="just">
              <a:buFont typeface="Courier New" panose="02070309020205020404" pitchFamily="49" charset="0"/>
              <a:buChar char="o"/>
            </a:pPr>
            <a:endParaRPr lang="ro-RO" sz="2000" dirty="0"/>
          </a:p>
          <a:p>
            <a:pPr marL="342900" indent="-342900" algn="just">
              <a:buFont typeface="Courier New" panose="02070309020205020404" pitchFamily="49" charset="0"/>
              <a:buChar char="o"/>
            </a:pPr>
            <a:r>
              <a:rPr lang="en-US" sz="1600" dirty="0" err="1">
                <a:solidFill>
                  <a:srgbClr val="C00000"/>
                </a:solidFill>
                <a:latin typeface="Trebuchet MS" panose="020B0603020202020204" pitchFamily="34" charset="0"/>
              </a:rPr>
              <a:t>Educa</a:t>
            </a:r>
            <a:r>
              <a:rPr lang="ro-RO" sz="1600" dirty="0" err="1">
                <a:solidFill>
                  <a:srgbClr val="C00000"/>
                </a:solidFill>
                <a:latin typeface="Trebuchet MS" panose="020B0603020202020204" pitchFamily="34" charset="0"/>
              </a:rPr>
              <a:t>ția</a:t>
            </a:r>
            <a:r>
              <a:rPr lang="ro-RO" sz="1600" dirty="0">
                <a:solidFill>
                  <a:srgbClr val="C00000"/>
                </a:solidFill>
                <a:latin typeface="Trebuchet MS" panose="020B0603020202020204" pitchFamily="34" charset="0"/>
              </a:rPr>
              <a:t> </a:t>
            </a:r>
            <a:r>
              <a:rPr lang="ro-RO" sz="1600" dirty="0">
                <a:solidFill>
                  <a:schemeClr val="bg2">
                    <a:lumMod val="25000"/>
                  </a:schemeClr>
                </a:solidFill>
                <a:latin typeface="Trebuchet MS" panose="020B0603020202020204" pitchFamily="34" charset="0"/>
              </a:rPr>
              <a:t>nu mai înseamnă doar a-i învăța</a:t>
            </a:r>
            <a:r>
              <a:rPr lang="en-US" sz="1600" dirty="0">
                <a:solidFill>
                  <a:schemeClr val="bg2">
                    <a:lumMod val="25000"/>
                  </a:schemeClr>
                </a:solidFill>
                <a:latin typeface="Trebuchet MS" panose="020B0603020202020204" pitchFamily="34" charset="0"/>
              </a:rPr>
              <a:t> </a:t>
            </a:r>
            <a:r>
              <a:rPr lang="ro-RO" sz="1600" dirty="0">
                <a:solidFill>
                  <a:schemeClr val="bg2">
                    <a:lumMod val="25000"/>
                  </a:schemeClr>
                </a:solidFill>
                <a:latin typeface="Trebuchet MS" panose="020B0603020202020204" pitchFamily="34" charset="0"/>
              </a:rPr>
              <a:t>pe copii despre ceva, ci înseamnă a-i ajuta să-și dezvolte </a:t>
            </a:r>
            <a:r>
              <a:rPr lang="ro-RO" sz="1600" dirty="0">
                <a:solidFill>
                  <a:srgbClr val="C00000"/>
                </a:solidFill>
                <a:latin typeface="Trebuchet MS" panose="020B0603020202020204" pitchFamily="34" charset="0"/>
              </a:rPr>
              <a:t>instrumente cu care să navigheze într-o lume din ce în ce mai complexă, volatilă și nesigură</a:t>
            </a:r>
            <a:r>
              <a:rPr lang="ro-RO" sz="1600" dirty="0">
                <a:solidFill>
                  <a:schemeClr val="bg2">
                    <a:lumMod val="25000"/>
                  </a:schemeClr>
                </a:solidFill>
                <a:latin typeface="Trebuchet MS" panose="020B0603020202020204" pitchFamily="34" charset="0"/>
              </a:rPr>
              <a:t>. Succesul astăzi este mai degrabă despre </a:t>
            </a:r>
            <a:r>
              <a:rPr lang="ro-RO" sz="1600" dirty="0">
                <a:solidFill>
                  <a:srgbClr val="C00000"/>
                </a:solidFill>
                <a:latin typeface="Trebuchet MS" panose="020B0603020202020204" pitchFamily="34" charset="0"/>
              </a:rPr>
              <a:t>identitate și relații </a:t>
            </a:r>
            <a:r>
              <a:rPr lang="ro-RO" sz="1600" dirty="0">
                <a:solidFill>
                  <a:schemeClr val="bg2">
                    <a:lumMod val="25000"/>
                  </a:schemeClr>
                </a:solidFill>
                <a:latin typeface="Trebuchet MS" panose="020B0603020202020204" pitchFamily="34" charset="0"/>
              </a:rPr>
              <a:t>(capacitatea de a-ți stabili un țel, de a reflecta și a acționa responsabil pentru o schimbare reală etc.) despre </a:t>
            </a:r>
            <a:r>
              <a:rPr lang="ro-RO" sz="1600" dirty="0">
                <a:solidFill>
                  <a:srgbClr val="C00000"/>
                </a:solidFill>
                <a:latin typeface="Trebuchet MS" panose="020B0603020202020204" pitchFamily="34" charset="0"/>
              </a:rPr>
              <a:t>valori, curiozitate, mobilizarea resurselor cognitive, sociale și emoționale </a:t>
            </a:r>
            <a:r>
              <a:rPr lang="ro-RO" sz="1600" dirty="0">
                <a:solidFill>
                  <a:schemeClr val="bg2">
                    <a:lumMod val="25000"/>
                  </a:schemeClr>
                </a:solidFill>
                <a:latin typeface="Trebuchet MS" panose="020B0603020202020204" pitchFamily="34" charset="0"/>
              </a:rPr>
              <a:t>care să te ajute să ai o contribuție activă în societate.</a:t>
            </a:r>
          </a:p>
          <a:p>
            <a:pPr marL="342900" indent="-342900" algn="just">
              <a:buFont typeface="Courier New" panose="02070309020205020404" pitchFamily="49" charset="0"/>
              <a:buChar char="o"/>
            </a:pPr>
            <a:r>
              <a:rPr lang="en-US" sz="1600" dirty="0" err="1">
                <a:solidFill>
                  <a:schemeClr val="bg2">
                    <a:lumMod val="25000"/>
                  </a:schemeClr>
                </a:solidFill>
                <a:latin typeface="Trebuchet MS" panose="020B0603020202020204" pitchFamily="34" charset="0"/>
              </a:rPr>
              <a:t>Educa</a:t>
            </a:r>
            <a:r>
              <a:rPr lang="ro-RO" sz="1600" dirty="0" err="1">
                <a:solidFill>
                  <a:schemeClr val="bg2">
                    <a:lumMod val="25000"/>
                  </a:schemeClr>
                </a:solidFill>
                <a:latin typeface="Trebuchet MS" panose="020B0603020202020204" pitchFamily="34" charset="0"/>
              </a:rPr>
              <a:t>ția</a:t>
            </a:r>
            <a:r>
              <a:rPr lang="ro-RO" sz="1600" dirty="0">
                <a:solidFill>
                  <a:schemeClr val="bg2">
                    <a:lumMod val="25000"/>
                  </a:schemeClr>
                </a:solidFill>
                <a:latin typeface="Trebuchet MS" panose="020B0603020202020204" pitchFamily="34" charset="0"/>
              </a:rPr>
              <a:t> se găsește la o răscruce în acest moment în care umanitatea se confruntă cu o serie de mega-provocări: </a:t>
            </a:r>
            <a:r>
              <a:rPr lang="ro-RO" sz="1600" dirty="0">
                <a:solidFill>
                  <a:srgbClr val="C00000"/>
                </a:solidFill>
                <a:latin typeface="Trebuchet MS" panose="020B0603020202020204" pitchFamily="34" charset="0"/>
              </a:rPr>
              <a:t>schimbarea climatică, impactul AI și al tehnologiilor inovative, migrația în masă și impozitarea globală</a:t>
            </a:r>
            <a:r>
              <a:rPr lang="ro-RO" sz="1600" dirty="0">
                <a:solidFill>
                  <a:schemeClr val="bg2">
                    <a:lumMod val="25000"/>
                  </a:schemeClr>
                </a:solidFill>
                <a:latin typeface="Trebuchet MS" panose="020B0603020202020204" pitchFamily="34" charset="0"/>
              </a:rPr>
              <a:t>.</a:t>
            </a:r>
            <a:r>
              <a:rPr lang="en-US" sz="1600" dirty="0">
                <a:solidFill>
                  <a:schemeClr val="bg2">
                    <a:lumMod val="25000"/>
                  </a:schemeClr>
                </a:solidFill>
                <a:latin typeface="Trebuchet MS" panose="020B0603020202020204" pitchFamily="34" charset="0"/>
              </a:rPr>
              <a:t> </a:t>
            </a:r>
            <a:endParaRPr lang="ro-RO" sz="1600" dirty="0">
              <a:solidFill>
                <a:schemeClr val="bg2">
                  <a:lumMod val="25000"/>
                </a:schemeClr>
              </a:solidFill>
              <a:latin typeface="Trebuchet MS" panose="020B0603020202020204" pitchFamily="34" charset="0"/>
            </a:endParaRPr>
          </a:p>
          <a:p>
            <a:pPr marL="342900" indent="-342900" algn="just">
              <a:buFont typeface="Courier New" panose="02070309020205020404" pitchFamily="49" charset="0"/>
              <a:buChar char="o"/>
            </a:pPr>
            <a:r>
              <a:rPr lang="ro-RO" sz="1600" dirty="0">
                <a:solidFill>
                  <a:srgbClr val="C00000"/>
                </a:solidFill>
                <a:latin typeface="Trebuchet MS" panose="020B0603020202020204" pitchFamily="34" charset="0"/>
              </a:rPr>
              <a:t>E</a:t>
            </a:r>
            <a:r>
              <a:rPr lang="en-US" sz="1600" dirty="0" err="1">
                <a:solidFill>
                  <a:srgbClr val="C00000"/>
                </a:solidFill>
                <a:latin typeface="Trebuchet MS" panose="020B0603020202020204" pitchFamily="34" charset="0"/>
              </a:rPr>
              <a:t>duca</a:t>
            </a:r>
            <a:r>
              <a:rPr lang="ro-RO" sz="1600" dirty="0" err="1">
                <a:solidFill>
                  <a:srgbClr val="C00000"/>
                </a:solidFill>
                <a:latin typeface="Trebuchet MS" panose="020B0603020202020204" pitchFamily="34" charset="0"/>
              </a:rPr>
              <a:t>ția</a:t>
            </a:r>
            <a:r>
              <a:rPr lang="ro-RO" sz="1600" dirty="0">
                <a:solidFill>
                  <a:srgbClr val="C00000"/>
                </a:solidFill>
                <a:latin typeface="Trebuchet MS" panose="020B0603020202020204" pitchFamily="34" charset="0"/>
              </a:rPr>
              <a:t> poate amplifica inegalitățile atunci când oportunitățile de învățare nu sunt distribuite în mod echilibrat în societate</a:t>
            </a:r>
            <a:r>
              <a:rPr lang="ro-RO" sz="1600" dirty="0">
                <a:solidFill>
                  <a:schemeClr val="bg2">
                    <a:lumMod val="25000"/>
                  </a:schemeClr>
                </a:solidFill>
                <a:latin typeface="Trebuchet MS" panose="020B0603020202020204" pitchFamily="34" charset="0"/>
              </a:rPr>
              <a:t>; selecția elevilor în funcție de reședință sau de statusul </a:t>
            </a:r>
            <a:r>
              <a:rPr lang="ro-RO" sz="1600" dirty="0" err="1">
                <a:solidFill>
                  <a:schemeClr val="bg2">
                    <a:lumMod val="25000"/>
                  </a:schemeClr>
                </a:solidFill>
                <a:latin typeface="Trebuchet MS" panose="020B0603020202020204" pitchFamily="34" charset="0"/>
              </a:rPr>
              <a:t>socio</a:t>
            </a:r>
            <a:r>
              <a:rPr lang="ro-RO" sz="1600" dirty="0">
                <a:solidFill>
                  <a:schemeClr val="bg2">
                    <a:lumMod val="25000"/>
                  </a:schemeClr>
                </a:solidFill>
                <a:latin typeface="Trebuchet MS" panose="020B0603020202020204" pitchFamily="34" charset="0"/>
              </a:rPr>
              <a:t>-economic al familiei necesită o reevaluare</a:t>
            </a:r>
            <a:r>
              <a:rPr lang="en-US" sz="1600" dirty="0">
                <a:solidFill>
                  <a:schemeClr val="bg2">
                    <a:lumMod val="25000"/>
                  </a:schemeClr>
                </a:solidFill>
                <a:latin typeface="Trebuchet MS" panose="020B0603020202020204" pitchFamily="34" charset="0"/>
              </a:rPr>
              <a:t>.</a:t>
            </a:r>
            <a:endParaRPr lang="ro-RO" sz="1600" dirty="0">
              <a:solidFill>
                <a:schemeClr val="bg2">
                  <a:lumMod val="25000"/>
                </a:schemeClr>
              </a:solidFill>
              <a:latin typeface="Trebuchet MS" panose="020B0603020202020204" pitchFamily="34" charset="0"/>
            </a:endParaRPr>
          </a:p>
          <a:p>
            <a:pPr marL="342900" indent="-342900" algn="just">
              <a:buFont typeface="Courier New" panose="02070309020205020404" pitchFamily="49" charset="0"/>
              <a:buChar char="o"/>
            </a:pPr>
            <a:r>
              <a:rPr lang="ro-RO" sz="1600" dirty="0">
                <a:solidFill>
                  <a:srgbClr val="C00000"/>
                </a:solidFill>
                <a:latin typeface="Trebuchet MS" panose="020B0603020202020204" pitchFamily="34" charset="0"/>
              </a:rPr>
              <a:t>Combaterea neinformării și a dezinformării este o prioritate a OECD</a:t>
            </a:r>
            <a:r>
              <a:rPr lang="ro-RO" sz="1600" dirty="0">
                <a:solidFill>
                  <a:schemeClr val="bg2">
                    <a:lumMod val="25000"/>
                  </a:schemeClr>
                </a:solidFill>
                <a:latin typeface="Trebuchet MS" panose="020B0603020202020204" pitchFamily="34" charset="0"/>
              </a:rPr>
              <a:t>. </a:t>
            </a:r>
            <a:r>
              <a:rPr lang="en-US" sz="1600" dirty="0" err="1">
                <a:solidFill>
                  <a:schemeClr val="bg2">
                    <a:lumMod val="25000"/>
                  </a:schemeClr>
                </a:solidFill>
                <a:latin typeface="Trebuchet MS" panose="020B0603020202020204" pitchFamily="34" charset="0"/>
              </a:rPr>
              <a:t>Digitali</a:t>
            </a:r>
            <a:r>
              <a:rPr lang="ro-RO" sz="1600" dirty="0">
                <a:solidFill>
                  <a:schemeClr val="bg2">
                    <a:lumMod val="25000"/>
                  </a:schemeClr>
                </a:solidFill>
                <a:latin typeface="Trebuchet MS" panose="020B0603020202020204" pitchFamily="34" charset="0"/>
              </a:rPr>
              <a:t>zarea afectează, cu precădere, securitatea și intimitatea, sănătatea și starea de bine a copiilor.</a:t>
            </a:r>
            <a:r>
              <a:rPr lang="en-US" sz="1600" dirty="0">
                <a:solidFill>
                  <a:schemeClr val="bg2">
                    <a:lumMod val="25000"/>
                  </a:schemeClr>
                </a:solidFill>
                <a:latin typeface="Trebuchet MS" panose="020B0603020202020204" pitchFamily="34" charset="0"/>
              </a:rPr>
              <a:t> </a:t>
            </a:r>
            <a:r>
              <a:rPr lang="ro-RO" sz="1600" dirty="0">
                <a:solidFill>
                  <a:schemeClr val="bg2">
                    <a:lumMod val="25000"/>
                  </a:schemeClr>
                </a:solidFill>
                <a:latin typeface="Trebuchet MS" panose="020B0603020202020204" pitchFamily="34" charset="0"/>
              </a:rPr>
              <a:t>Acest lucru conduce către nevoia de a-i echipa pe copii cu abilități avansate de gândire critică și judecată etică, precum și cu abilități din zona </a:t>
            </a:r>
            <a:r>
              <a:rPr lang="ro-RO" sz="1600" dirty="0" err="1">
                <a:solidFill>
                  <a:schemeClr val="bg2">
                    <a:lumMod val="25000"/>
                  </a:schemeClr>
                </a:solidFill>
                <a:latin typeface="Trebuchet MS" panose="020B0603020202020204" pitchFamily="34" charset="0"/>
              </a:rPr>
              <a:t>literației</a:t>
            </a:r>
            <a:r>
              <a:rPr lang="ro-RO" sz="1600" dirty="0">
                <a:solidFill>
                  <a:schemeClr val="bg2">
                    <a:lumMod val="25000"/>
                  </a:schemeClr>
                </a:solidFill>
                <a:latin typeface="Trebuchet MS" panose="020B0603020202020204" pitchFamily="34" charset="0"/>
              </a:rPr>
              <a:t> digitale.</a:t>
            </a:r>
          </a:p>
          <a:p>
            <a:pPr marL="342900" indent="-342900" algn="just">
              <a:buFont typeface="Courier New" panose="02070309020205020404" pitchFamily="49" charset="0"/>
              <a:buChar char="o"/>
            </a:pPr>
            <a:r>
              <a:rPr lang="ro-RO" sz="1600" dirty="0">
                <a:solidFill>
                  <a:srgbClr val="C00000"/>
                </a:solidFill>
                <a:latin typeface="Trebuchet MS" panose="020B0603020202020204" pitchFamily="34" charset="0"/>
              </a:rPr>
              <a:t>Din ce în ce mai mulți actori de la nivelul societății oferă oportunități de învățare </a:t>
            </a:r>
            <a:r>
              <a:rPr lang="ro-RO" sz="1600" dirty="0">
                <a:solidFill>
                  <a:schemeClr val="bg2">
                    <a:lumMod val="25000"/>
                  </a:schemeClr>
                </a:solidFill>
                <a:latin typeface="Trebuchet MS" panose="020B0603020202020204" pitchFamily="34" charset="0"/>
              </a:rPr>
              <a:t>de care trebuie să fim conștienți și pentru care trebuie să găsim pârghiile necesare pentru a colabora. </a:t>
            </a:r>
            <a:endParaRPr lang="ro-RO" sz="2000" b="1" dirty="0">
              <a:solidFill>
                <a:srgbClr val="C0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270236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620688"/>
            <a:ext cx="3657600" cy="5112568"/>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2000815"/>
            <a:ext cx="3048000" cy="2677656"/>
          </a:xfrm>
          <a:prstGeom prst="rect">
            <a:avLst/>
          </a:prstGeom>
          <a:noFill/>
        </p:spPr>
        <p:txBody>
          <a:bodyPr wrap="square" rtlCol="0">
            <a:spAutoFit/>
          </a:bodyPr>
          <a:lstStyle/>
          <a:p>
            <a:pPr algn="ctr"/>
            <a:r>
              <a:rPr lang="ro-RO" sz="2800" dirty="0">
                <a:solidFill>
                  <a:schemeClr val="bg1"/>
                </a:solidFill>
                <a:latin typeface="Trebuchet MS" panose="020B0603020202020204" pitchFamily="34" charset="0"/>
                <a:cs typeface="Cavolini" panose="020B0502040204020203" pitchFamily="66" charset="0"/>
              </a:rPr>
              <a:t>ANALIZA PROCESULUI EDUCAȚIONAL DERULAT ÎN ANUL ȘCOLAR </a:t>
            </a:r>
          </a:p>
          <a:p>
            <a:pPr algn="ctr"/>
            <a:r>
              <a:rPr lang="ro-RO" sz="2800" dirty="0">
                <a:solidFill>
                  <a:schemeClr val="bg1"/>
                </a:solidFill>
                <a:latin typeface="Trebuchet MS" panose="020B0603020202020204" pitchFamily="34" charset="0"/>
                <a:cs typeface="Cavolini" panose="020B0502040204020203" pitchFamily="66" charset="0"/>
              </a:rPr>
              <a:t>2022-2023</a:t>
            </a:r>
          </a:p>
        </p:txBody>
      </p:sp>
      <p:sp>
        <p:nvSpPr>
          <p:cNvPr id="38" name="Freeform 5"/>
          <p:cNvSpPr>
            <a:spLocks/>
          </p:cNvSpPr>
          <p:nvPr/>
        </p:nvSpPr>
        <p:spPr bwMode="auto">
          <a:xfrm flipH="1" flipV="1">
            <a:off x="1905000" y="1506776"/>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86383190"/>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ditorialTags xmlns="cf237c1f-e9f7-4812-a5e3-e7fff9ac6432" xsi:nil="true"/>
    <TPExecutable xmlns="cf237c1f-e9f7-4812-a5e3-e7fff9ac6432" xsi:nil="true"/>
    <DirectSourceMarket xmlns="cf237c1f-e9f7-4812-a5e3-e7fff9ac6432">english</DirectSourceMarket>
    <SubmitterId xmlns="cf237c1f-e9f7-4812-a5e3-e7fff9ac6432" xsi:nil="true"/>
    <AssetType xmlns="cf237c1f-e9f7-4812-a5e3-e7fff9ac6432" xsi:nil="true"/>
    <Milestone xmlns="cf237c1f-e9f7-4812-a5e3-e7fff9ac6432" xsi:nil="true"/>
    <OriginAsset xmlns="cf237c1f-e9f7-4812-a5e3-e7fff9ac6432" xsi:nil="true"/>
    <TPComponent xmlns="cf237c1f-e9f7-4812-a5e3-e7fff9ac6432" xsi:nil="true"/>
    <AssetId xmlns="cf237c1f-e9f7-4812-a5e3-e7fff9ac6432">TP101881407</AssetId>
    <TPFriendlyName xmlns="cf237c1f-e9f7-4812-a5e3-e7fff9ac6432" xsi:nil="true"/>
    <SourceTitle xmlns="cf237c1f-e9f7-4812-a5e3-e7fff9ac6432" xsi:nil="true"/>
    <TPApplication xmlns="cf237c1f-e9f7-4812-a5e3-e7fff9ac6432" xsi:nil="true"/>
    <TPLaunchHelpLink xmlns="cf237c1f-e9f7-4812-a5e3-e7fff9ac6432" xsi:nil="true"/>
    <OpenTemplate xmlns="cf237c1f-e9f7-4812-a5e3-e7fff9ac6432">true</OpenTemplate>
    <PlannedPubDate xmlns="cf237c1f-e9f7-4812-a5e3-e7fff9ac6432">2010-05-28T07:21:00+00:00</PlannedPubDate>
    <CrawlForDependencies xmlns="cf237c1f-e9f7-4812-a5e3-e7fff9ac6432">false</CrawlForDependencies>
    <TrustLevel xmlns="cf237c1f-e9f7-4812-a5e3-e7fff9ac6432">1 Microsoft Managed Content</TrustLevel>
    <PublishStatusLookup xmlns="cf237c1f-e9f7-4812-a5e3-e7fff9ac6432">
      <Value>160614</Value>
      <Value>226649</Value>
    </PublishStatusLookup>
    <LocLastLocAttemptVersionLookup xmlns="cf237c1f-e9f7-4812-a5e3-e7fff9ac6432">76841</LocLastLocAttemptVersionLookup>
    <TemplateTemplateType xmlns="cf237c1f-e9f7-4812-a5e3-e7fff9ac6432">PowerPoint Presentation Template</TemplateTemplateType>
    <TPNamespace xmlns="cf237c1f-e9f7-4812-a5e3-e7fff9ac6432" xsi:nil="true"/>
    <Providers xmlns="cf237c1f-e9f7-4812-a5e3-e7fff9ac6432" xsi:nil="true"/>
    <Markets xmlns="cf237c1f-e9f7-4812-a5e3-e7fff9ac6432"/>
    <OriginalSourceMarket xmlns="cf237c1f-e9f7-4812-a5e3-e7fff9ac6432">english</OriginalSourceMarket>
    <TPInstallLocation xmlns="cf237c1f-e9f7-4812-a5e3-e7fff9ac6432" xsi:nil="true"/>
    <TPAppVersion xmlns="cf237c1f-e9f7-4812-a5e3-e7fff9ac6432" xsi:nil="true"/>
    <TPCommandLine xmlns="cf237c1f-e9f7-4812-a5e3-e7fff9ac6432" xsi:nil="true"/>
    <APAuthor xmlns="cf237c1f-e9f7-4812-a5e3-e7fff9ac6432">
      <UserInfo>
        <DisplayName/>
        <AccountId>1073741823</AccountId>
        <AccountType/>
      </UserInfo>
    </APAuthor>
    <EditorialStatus xmlns="cf237c1f-e9f7-4812-a5e3-e7fff9ac6432" xsi:nil="true"/>
    <PublishTargets xmlns="cf237c1f-e9f7-4812-a5e3-e7fff9ac6432">OfficeOnline</PublishTargets>
    <TPLaunchHelpLinkType xmlns="cf237c1f-e9f7-4812-a5e3-e7fff9ac6432">Template</TPLaunchHelpLinkType>
    <TPClientViewer xmlns="cf237c1f-e9f7-4812-a5e3-e7fff9ac6432" xsi:nil="true"/>
    <CSXHash xmlns="cf237c1f-e9f7-4812-a5e3-e7fff9ac6432" xsi:nil="true"/>
    <IsDeleted xmlns="cf237c1f-e9f7-4812-a5e3-e7fff9ac6432">false</IsDeleted>
    <ShowIn xmlns="cf237c1f-e9f7-4812-a5e3-e7fff9ac6432">Show everywhere</ShowIn>
    <UANotes xmlns="cf237c1f-e9f7-4812-a5e3-e7fff9ac6432" xsi:nil="true"/>
    <TemplateStatus xmlns="cf237c1f-e9f7-4812-a5e3-e7fff9ac6432" xsi:nil="true"/>
    <Downloads xmlns="cf237c1f-e9f7-4812-a5e3-e7fff9ac6432">0</Downloads>
    <ApprovalLog xmlns="cf237c1f-e9f7-4812-a5e3-e7fff9ac6432" xsi:nil="true"/>
    <ApprovalStatus xmlns="cf237c1f-e9f7-4812-a5e3-e7fff9ac6432">InProgress</ApprovalStatus>
    <AssetStart xmlns="cf237c1f-e9f7-4812-a5e3-e7fff9ac6432">2012-01-30T10:50:03+00:00</AssetStart>
    <InternalTagsTaxHTField0 xmlns="cf237c1f-e9f7-4812-a5e3-e7fff9ac6432">
      <Terms xmlns="http://schemas.microsoft.com/office/infopath/2007/PartnerControls"/>
    </InternalTagsTaxHTField0>
    <LastModifiedDateTime xmlns="cf237c1f-e9f7-4812-a5e3-e7fff9ac6432" xsi:nil="true"/>
    <LocComments xmlns="cf237c1f-e9f7-4812-a5e3-e7fff9ac6432" xsi:nil="true"/>
    <LocalizationTagsTaxHTField0 xmlns="cf237c1f-e9f7-4812-a5e3-e7fff9ac6432">
      <Terms xmlns="http://schemas.microsoft.com/office/infopath/2007/PartnerControls"/>
    </LocalizationTagsTaxHTField0>
    <TimesCloned xmlns="cf237c1f-e9f7-4812-a5e3-e7fff9ac6432" xsi:nil="true"/>
    <UACurrentWords xmlns="cf237c1f-e9f7-4812-a5e3-e7fff9ac6432" xsi:nil="true"/>
    <CampaignTagsTaxHTField0 xmlns="cf237c1f-e9f7-4812-a5e3-e7fff9ac6432">
      <Terms xmlns="http://schemas.microsoft.com/office/infopath/2007/PartnerControls"/>
    </CampaignTagsTaxHTField0>
    <NumericId xmlns="cf237c1f-e9f7-4812-a5e3-e7fff9ac6432" xsi:nil="true"/>
    <OOCacheId xmlns="cf237c1f-e9f7-4812-a5e3-e7fff9ac6432" xsi:nil="true"/>
    <MarketSpecific xmlns="cf237c1f-e9f7-4812-a5e3-e7fff9ac6432">false</MarketSpecific>
    <LastHandOff xmlns="cf237c1f-e9f7-4812-a5e3-e7fff9ac6432" xsi:nil="true"/>
    <LocManualTestRequired xmlns="cf237c1f-e9f7-4812-a5e3-e7fff9ac6432">false</LocManualTestRequired>
    <LocRecommendedHandoff xmlns="cf237c1f-e9f7-4812-a5e3-e7fff9ac6432" xsi:nil="true"/>
    <BusinessGroup xmlns="cf237c1f-e9f7-4812-a5e3-e7fff9ac6432" xsi:nil="true"/>
    <ScenarioTagsTaxHTField0 xmlns="cf237c1f-e9f7-4812-a5e3-e7fff9ac6432">
      <Terms xmlns="http://schemas.microsoft.com/office/infopath/2007/PartnerControls"/>
    </ScenarioTagsTaxHTField0>
    <VoteCount xmlns="cf237c1f-e9f7-4812-a5e3-e7fff9ac6432" xsi:nil="true"/>
    <AcquiredFrom xmlns="cf237c1f-e9f7-4812-a5e3-e7fff9ac6432">Internal MS</AcquiredFrom>
    <IsSearchable xmlns="cf237c1f-e9f7-4812-a5e3-e7fff9ac6432">false</IsSearchable>
    <ArtSampleDocs xmlns="cf237c1f-e9f7-4812-a5e3-e7fff9ac6432" xsi:nil="true"/>
    <ThumbnailAssetId xmlns="cf237c1f-e9f7-4812-a5e3-e7fff9ac6432" xsi:nil="true"/>
    <UALocComments xmlns="cf237c1f-e9f7-4812-a5e3-e7fff9ac6432" xsi:nil="true"/>
    <AssetExpire xmlns="cf237c1f-e9f7-4812-a5e3-e7fff9ac6432">2035-01-01T00:00:00+00:00</AssetExpire>
    <MachineTranslated xmlns="cf237c1f-e9f7-4812-a5e3-e7fff9ac6432">false</MachineTranslated>
    <Manager xmlns="cf237c1f-e9f7-4812-a5e3-e7fff9ac6432" xsi:nil="true"/>
    <CSXUpdate xmlns="cf237c1f-e9f7-4812-a5e3-e7fff9ac6432">false</CSXUpdate>
    <BugNumber xmlns="cf237c1f-e9f7-4812-a5e3-e7fff9ac6432" xsi:nil="true"/>
    <LegacyData xmlns="cf237c1f-e9f7-4812-a5e3-e7fff9ac6432" xsi:nil="true"/>
    <OriginalRelease xmlns="cf237c1f-e9f7-4812-a5e3-e7fff9ac6432">14</OriginalRelease>
    <DSATActionTaken xmlns="cf237c1f-e9f7-4812-a5e3-e7fff9ac6432" xsi:nil="true"/>
    <APEditor xmlns="cf237c1f-e9f7-4812-a5e3-e7fff9ac6432">
      <UserInfo>
        <DisplayName/>
        <AccountId xsi:nil="true"/>
        <AccountType/>
      </UserInfo>
    </APEditor>
    <OutputCachingOn xmlns="cf237c1f-e9f7-4812-a5e3-e7fff9ac6432">false</OutputCachingOn>
    <ParentAssetId xmlns="cf237c1f-e9f7-4812-a5e3-e7fff9ac6432" xsi:nil="true"/>
    <FeatureTagsTaxHTField0 xmlns="cf237c1f-e9f7-4812-a5e3-e7fff9ac6432">
      <Terms xmlns="http://schemas.microsoft.com/office/infopath/2007/PartnerControls"/>
    </FeatureTagsTaxHTField0>
    <BlockPublish xmlns="cf237c1f-e9f7-4812-a5e3-e7fff9ac6432">false</BlockPublish>
    <ContentItem xmlns="cf237c1f-e9f7-4812-a5e3-e7fff9ac6432" xsi:nil="true"/>
    <CSXSubmissionMarket xmlns="cf237c1f-e9f7-4812-a5e3-e7fff9ac6432" xsi:nil="true"/>
    <HandoffToMSDN xmlns="cf237c1f-e9f7-4812-a5e3-e7fff9ac6432" xsi:nil="true"/>
    <UALocRecommendation xmlns="cf237c1f-e9f7-4812-a5e3-e7fff9ac6432">Localize</UALocRecommendation>
    <IntlLangReview xmlns="cf237c1f-e9f7-4812-a5e3-e7fff9ac6432">false</IntlLangReview>
    <IntlLangReviewer xmlns="cf237c1f-e9f7-4812-a5e3-e7fff9ac6432" xsi:nil="true"/>
    <IntlLocPriority xmlns="cf237c1f-e9f7-4812-a5e3-e7fff9ac6432" xsi:nil="true"/>
    <CSXSubmissionDate xmlns="cf237c1f-e9f7-4812-a5e3-e7fff9ac6432" xsi:nil="true"/>
    <FriendlyTitle xmlns="cf237c1f-e9f7-4812-a5e3-e7fff9ac6432" xsi:nil="true"/>
    <RecommendationsModifier xmlns="cf237c1f-e9f7-4812-a5e3-e7fff9ac6432" xsi:nil="true"/>
    <IntlLangReviewDate xmlns="cf237c1f-e9f7-4812-a5e3-e7fff9ac6432" xsi:nil="true"/>
    <PrimaryImageGen xmlns="cf237c1f-e9f7-4812-a5e3-e7fff9ac6432">false</PrimaryImageGen>
    <PolicheckWords xmlns="cf237c1f-e9f7-4812-a5e3-e7fff9ac6432" xsi:nil="true"/>
    <ClipArtFilename xmlns="cf237c1f-e9f7-4812-a5e3-e7fff9ac6432" xsi:nil="true"/>
    <APDescription xmlns="cf237c1f-e9f7-4812-a5e3-e7fff9ac6432" xsi:nil="true"/>
    <UAProjectedTotalWords xmlns="cf237c1f-e9f7-4812-a5e3-e7fff9ac6432" xsi:nil="true"/>
    <Provider xmlns="cf237c1f-e9f7-4812-a5e3-e7fff9ac6432" xsi:nil="true"/>
    <TaxCatchAll xmlns="cf237c1f-e9f7-4812-a5e3-e7fff9ac6432"/>
    <LocMarketGroupTiers2 xmlns="cf237c1f-e9f7-4812-a5e3-e7fff9ac643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0FFA72057F0EFC429FF335CB9960E2CA0400A26729C09131F943A3C8875F9AFFF790" ma:contentTypeVersion="54" ma:contentTypeDescription="Create a new document." ma:contentTypeScope="" ma:versionID="1a842ec01edb8d0cb192251ad2352bce">
  <xsd:schema xmlns:xsd="http://www.w3.org/2001/XMLSchema" xmlns:xs="http://www.w3.org/2001/XMLSchema" xmlns:p="http://schemas.microsoft.com/office/2006/metadata/properties" xmlns:ns2="cf237c1f-e9f7-4812-a5e3-e7fff9ac6432" targetNamespace="http://schemas.microsoft.com/office/2006/metadata/properties" ma:root="true" ma:fieldsID="ef3ee27573a43b7f5cf9d4fb7bbb7857" ns2:_="">
    <xsd:import namespace="cf237c1f-e9f7-4812-a5e3-e7fff9ac643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7c1f-e9f7-4812-a5e3-e7fff9ac643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90679f22-c29b-43ea-a710-8a42f7570854}"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0A42D78D-BDC9-4EE6-A28E-1806D230ABE7}" ma:internalName="CSXSubmissionMarket" ma:readOnly="false" ma:showField="MarketName" ma:web="cf237c1f-e9f7-4812-a5e3-e7fff9ac6432">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413d7124-3e98-4daf-a36f-bd25b9ee297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6590705F-21A0-4623-848A-26DAA44BB8DD}" ma:internalName="InProjectListLookup" ma:readOnly="true" ma:showField="InProjectList"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f6e65af7-8815-4551-8cd4-4ade82121171}"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6590705F-21A0-4623-848A-26DAA44BB8DD}" ma:internalName="LastCompleteVersionLookup" ma:readOnly="true" ma:showField="LastCompleteVersion"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6590705F-21A0-4623-848A-26DAA44BB8DD}" ma:internalName="LastPreviewErrorLookup" ma:readOnly="true" ma:showField="LastPreviewError"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6590705F-21A0-4623-848A-26DAA44BB8DD}" ma:internalName="LastPreviewResultLookup" ma:readOnly="true" ma:showField="LastPreviewResult"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6590705F-21A0-4623-848A-26DAA44BB8DD}" ma:internalName="LastPreviewAttemptDateLookup" ma:readOnly="true" ma:showField="LastPreviewAttemptDate"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6590705F-21A0-4623-848A-26DAA44BB8DD}" ma:internalName="LastPreviewedByLookup" ma:readOnly="true" ma:showField="LastPreviewedBy"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6590705F-21A0-4623-848A-26DAA44BB8DD}" ma:internalName="LastPreviewTimeLookup" ma:readOnly="true" ma:showField="LastPreviewTime"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6590705F-21A0-4623-848A-26DAA44BB8DD}" ma:internalName="LastPreviewVersionLookup" ma:readOnly="true" ma:showField="LastPreviewVersion"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6590705F-21A0-4623-848A-26DAA44BB8DD}" ma:internalName="LastPublishErrorLookup" ma:readOnly="true" ma:showField="LastPublishError"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6590705F-21A0-4623-848A-26DAA44BB8DD}" ma:internalName="LastPublishResultLookup" ma:readOnly="true" ma:showField="LastPublishResult"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6590705F-21A0-4623-848A-26DAA44BB8DD}" ma:internalName="LastPublishAttemptDateLookup" ma:readOnly="true" ma:showField="LastPublishAttemptDate"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6590705F-21A0-4623-848A-26DAA44BB8DD}" ma:internalName="LastPublishedByLookup" ma:readOnly="true" ma:showField="LastPublishedBy"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6590705F-21A0-4623-848A-26DAA44BB8DD}" ma:internalName="LastPublishTimeLookup" ma:readOnly="true" ma:showField="LastPublishTime"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6590705F-21A0-4623-848A-26DAA44BB8DD}" ma:internalName="LastPublishVersionLookup" ma:readOnly="true" ma:showField="LastPublishVersion"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DD77005E-2908-4F20-AEB4-EDFE452D28B2}" ma:internalName="LocLastLocAttemptVersionLookup" ma:readOnly="false" ma:showField="LastLocAttemptVersion" ma:web="cf237c1f-e9f7-4812-a5e3-e7fff9ac6432">
      <xsd:simpleType>
        <xsd:restriction base="dms:Lookup"/>
      </xsd:simpleType>
    </xsd:element>
    <xsd:element name="LocLastLocAttemptVersionTypeLookup" ma:index="71" nillable="true" ma:displayName="Loc Last Loc Attempt Version Type" ma:default="" ma:list="{DD77005E-2908-4F20-AEB4-EDFE452D28B2}" ma:internalName="LocLastLocAttemptVersionTypeLookup" ma:readOnly="true" ma:showField="LastLocAttemptVersionType" ma:web="cf237c1f-e9f7-4812-a5e3-e7fff9ac6432">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DD77005E-2908-4F20-AEB4-EDFE452D28B2}" ma:internalName="LocNewPublishedVersionLookup" ma:readOnly="true" ma:showField="NewPublishedVersion" ma:web="cf237c1f-e9f7-4812-a5e3-e7fff9ac6432">
      <xsd:simpleType>
        <xsd:restriction base="dms:Lookup"/>
      </xsd:simpleType>
    </xsd:element>
    <xsd:element name="LocOverallHandbackStatusLookup" ma:index="75" nillable="true" ma:displayName="Loc Overall Handback Status" ma:default="" ma:list="{DD77005E-2908-4F20-AEB4-EDFE452D28B2}" ma:internalName="LocOverallHandbackStatusLookup" ma:readOnly="true" ma:showField="OverallHandbackStatus" ma:web="cf237c1f-e9f7-4812-a5e3-e7fff9ac6432">
      <xsd:simpleType>
        <xsd:restriction base="dms:Lookup"/>
      </xsd:simpleType>
    </xsd:element>
    <xsd:element name="LocOverallLocStatusLookup" ma:index="76" nillable="true" ma:displayName="Loc Overall Localize Status" ma:default="" ma:list="{DD77005E-2908-4F20-AEB4-EDFE452D28B2}" ma:internalName="LocOverallLocStatusLookup" ma:readOnly="true" ma:showField="OverallLocStatus" ma:web="cf237c1f-e9f7-4812-a5e3-e7fff9ac6432">
      <xsd:simpleType>
        <xsd:restriction base="dms:Lookup"/>
      </xsd:simpleType>
    </xsd:element>
    <xsd:element name="LocOverallPreviewStatusLookup" ma:index="77" nillable="true" ma:displayName="Loc Overall Preview Status" ma:default="" ma:list="{DD77005E-2908-4F20-AEB4-EDFE452D28B2}" ma:internalName="LocOverallPreviewStatusLookup" ma:readOnly="true" ma:showField="OverallPreviewStatus" ma:web="cf237c1f-e9f7-4812-a5e3-e7fff9ac6432">
      <xsd:simpleType>
        <xsd:restriction base="dms:Lookup"/>
      </xsd:simpleType>
    </xsd:element>
    <xsd:element name="LocOverallPublishStatusLookup" ma:index="78" nillable="true" ma:displayName="Loc Overall Publish Status" ma:default="" ma:list="{DD77005E-2908-4F20-AEB4-EDFE452D28B2}" ma:internalName="LocOverallPublishStatusLookup" ma:readOnly="true" ma:showField="OverallPublishStatus" ma:web="cf237c1f-e9f7-4812-a5e3-e7fff9ac6432">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DD77005E-2908-4F20-AEB4-EDFE452D28B2}" ma:internalName="LocProcessedForHandoffsLookup" ma:readOnly="true" ma:showField="ProcessedForHandoffs" ma:web="cf237c1f-e9f7-4812-a5e3-e7fff9ac6432">
      <xsd:simpleType>
        <xsd:restriction base="dms:Lookup"/>
      </xsd:simpleType>
    </xsd:element>
    <xsd:element name="LocProcessedForMarketsLookup" ma:index="81" nillable="true" ma:displayName="Loc Processed For Markets" ma:default="" ma:list="{DD77005E-2908-4F20-AEB4-EDFE452D28B2}" ma:internalName="LocProcessedForMarketsLookup" ma:readOnly="true" ma:showField="ProcessedForMarkets" ma:web="cf237c1f-e9f7-4812-a5e3-e7fff9ac6432">
      <xsd:simpleType>
        <xsd:restriction base="dms:Lookup"/>
      </xsd:simpleType>
    </xsd:element>
    <xsd:element name="LocPublishedDependentAssetsLookup" ma:index="82" nillable="true" ma:displayName="Loc Published Dependent Assets" ma:default="" ma:list="{DD77005E-2908-4F20-AEB4-EDFE452D28B2}" ma:internalName="LocPublishedDependentAssetsLookup" ma:readOnly="true" ma:showField="PublishedDependentAssets" ma:web="cf237c1f-e9f7-4812-a5e3-e7fff9ac6432">
      <xsd:simpleType>
        <xsd:restriction base="dms:Lookup"/>
      </xsd:simpleType>
    </xsd:element>
    <xsd:element name="LocPublishedLinkedAssetsLookup" ma:index="83" nillable="true" ma:displayName="Loc Published Linked Assets" ma:default="" ma:list="{DD77005E-2908-4F20-AEB4-EDFE452D28B2}" ma:internalName="LocPublishedLinkedAssetsLookup" ma:readOnly="true" ma:showField="PublishedLinkedAssets" ma:web="cf237c1f-e9f7-4812-a5e3-e7fff9ac6432">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118dabe8-75e0-44e4-8e6c-0926da0565da}"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0A42D78D-BDC9-4EE6-A28E-1806D230ABE7}" ma:internalName="Markets" ma:readOnly="false" ma:showField="MarketName"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6590705F-21A0-4623-848A-26DAA44BB8DD}" ma:internalName="NumOfRatingsLookup" ma:readOnly="true" ma:showField="NumOfRatings"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6590705F-21A0-4623-848A-26DAA44BB8DD}" ma:internalName="PublishStatusLookup" ma:readOnly="false" ma:showField="PublishStatus"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0d03ae78-f3d4-4211-ad85-ebe003ca2577}"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89bb0031-9912-47a1-9dea-bc59bbf519e5}" ma:internalName="TaxCatchAll" ma:showField="CatchAllData"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89bb0031-9912-47a1-9dea-bc59bbf519e5}" ma:internalName="TaxCatchAllLabel" ma:readOnly="true" ma:showField="CatchAllDataLabel" ma:web="cf237c1f-e9f7-4812-a5e3-e7fff9ac6432">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FB538A3-8C16-4112-9426-07F39F2397E5}">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terms/"/>
    <ds:schemaRef ds:uri="http://www.w3.org/XML/1998/namespace"/>
    <ds:schemaRef ds:uri="http://schemas.openxmlformats.org/package/2006/metadata/core-properties"/>
    <ds:schemaRef ds:uri="cf237c1f-e9f7-4812-a5e3-e7fff9ac6432"/>
    <ds:schemaRef ds:uri="http://purl.org/dc/dcmitype/"/>
  </ds:schemaRefs>
</ds:datastoreItem>
</file>

<file path=customXml/itemProps2.xml><?xml version="1.0" encoding="utf-8"?>
<ds:datastoreItem xmlns:ds="http://schemas.openxmlformats.org/officeDocument/2006/customXml" ds:itemID="{D20F6DF7-EEB8-4A45-825B-D980D53CE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7c1f-e9f7-4812-a5e3-e7fff9ac64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AF9ECD-B634-4D7F-922B-5B2E550654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Fundal imagine cu o legendă cu text</Template>
  <TotalTime>2360</TotalTime>
  <Words>2948</Words>
  <Application>Microsoft Office PowerPoint</Application>
  <PresentationFormat>On-screen Show (4:3)</PresentationFormat>
  <Paragraphs>449</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Temă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PROIECTAREA ACTIVITĂȚILOR CU COPIII</vt:lpstr>
      <vt:lpstr>PLANIFICAREA TEMATICĂ ANUALĂ</vt:lpstr>
      <vt:lpstr>PLANIFICARE SĂPTĂMÂNALĂ</vt:lpstr>
      <vt:lpstr>PowerPoint Presentation</vt:lpstr>
      <vt:lpstr>PROIECTUL DIDACTIC</vt:lpstr>
      <vt:lpstr>PROIECTUL DIDACTIC</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Viorica Preda</dc:creator>
  <cp:lastModifiedBy>Hewlett-Packard Company</cp:lastModifiedBy>
  <cp:revision>143</cp:revision>
  <dcterms:created xsi:type="dcterms:W3CDTF">2023-09-09T14:40:55Z</dcterms:created>
  <dcterms:modified xsi:type="dcterms:W3CDTF">2023-10-06T05:58:05Z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0x0101000FFA72057F0EFC429FF335CB9960E2CA0400A26729C09131F943A3C8875F9AFFF790</vt:lpwstr>
  </property>
</Properties>
</file>