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Layouts/slideLayout1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32" r:id="rId2"/>
    <p:sldMasterId id="2147483744" r:id="rId3"/>
    <p:sldMasterId id="2147483756" r:id="rId4"/>
  </p:sldMasterIdLst>
  <p:sldIdLst>
    <p:sldId id="256" r:id="rId5"/>
    <p:sldId id="262" r:id="rId6"/>
    <p:sldId id="263" r:id="rId7"/>
    <p:sldId id="257" r:id="rId8"/>
    <p:sldId id="258" r:id="rId9"/>
    <p:sldId id="259" r:id="rId10"/>
    <p:sldId id="264" r:id="rId11"/>
    <p:sldId id="260" r:id="rId12"/>
    <p:sldId id="265" r:id="rId13"/>
    <p:sldId id="266" r:id="rId14"/>
    <p:sldId id="268" r:id="rId15"/>
    <p:sldId id="269" r:id="rId16"/>
    <p:sldId id="270" r:id="rId17"/>
    <p:sldId id="26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D8E71FF-68C9-4FC1-AB99-708A96D42011}" type="datetimeFigureOut">
              <a:rPr lang="en-US" smtClean="0"/>
              <a:t>4/7/2024</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4135BDC2-B6F3-47C3-8CED-0EEE0242C345}"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8E71FF-68C9-4FC1-AB99-708A96D42011}" type="datetimeFigureOut">
              <a:rPr lang="en-US" smtClean="0"/>
              <a:t>4/7/2024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135BDC2-B6F3-47C3-8CED-0EEE0242C34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8E71FF-68C9-4FC1-AB99-708A96D42011}" type="datetimeFigureOut">
              <a:rPr lang="en-US" smtClean="0"/>
              <a:t>4/7/2024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135BDC2-B6F3-47C3-8CED-0EEE0242C34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D8E71FF-68C9-4FC1-AB99-708A96D42011}" type="datetimeFigureOut">
              <a:rPr lang="en-US" smtClean="0"/>
              <a:t>4/7/2024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135BDC2-B6F3-47C3-8CED-0EEE0242C34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D8E71FF-68C9-4FC1-AB99-708A96D42011}" type="datetimeFigureOut">
              <a:rPr lang="en-US" smtClean="0"/>
              <a:t>4/7/2024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135BDC2-B6F3-47C3-8CED-0EEE0242C345}"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D8E71FF-68C9-4FC1-AB99-708A96D42011}" type="datetimeFigureOut">
              <a:rPr lang="en-US" smtClean="0"/>
              <a:t>4/7/2024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135BDC2-B6F3-47C3-8CED-0EEE0242C345}"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DD8E71FF-68C9-4FC1-AB99-708A96D42011}" type="datetimeFigureOut">
              <a:rPr lang="en-US" smtClean="0"/>
              <a:t>4/7/2024</a:t>
            </a:fld>
            <a:endParaRPr lang="en-US"/>
          </a:p>
        </p:txBody>
      </p:sp>
      <p:sp>
        <p:nvSpPr>
          <p:cNvPr id="10" name="Slide Number Placeholder 9"/>
          <p:cNvSpPr>
            <a:spLocks noGrp="1"/>
          </p:cNvSpPr>
          <p:nvPr>
            <p:ph type="sldNum" sz="quarter" idx="16"/>
          </p:nvPr>
        </p:nvSpPr>
        <p:spPr/>
        <p:txBody>
          <a:bodyPr rtlCol="0"/>
          <a:lstStyle/>
          <a:p>
            <a:fld id="{4135BDC2-B6F3-47C3-8CED-0EEE0242C345}"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DD8E71FF-68C9-4FC1-AB99-708A96D42011}" type="datetimeFigureOut">
              <a:rPr lang="en-US" smtClean="0"/>
              <a:t>4/7/2024</a:t>
            </a:fld>
            <a:endParaRPr lang="en-US"/>
          </a:p>
        </p:txBody>
      </p:sp>
      <p:sp>
        <p:nvSpPr>
          <p:cNvPr id="12" name="Slide Number Placeholder 11"/>
          <p:cNvSpPr>
            <a:spLocks noGrp="1"/>
          </p:cNvSpPr>
          <p:nvPr>
            <p:ph type="sldNum" sz="quarter" idx="16"/>
          </p:nvPr>
        </p:nvSpPr>
        <p:spPr/>
        <p:txBody>
          <a:bodyPr rtlCol="0"/>
          <a:lstStyle/>
          <a:p>
            <a:fld id="{4135BDC2-B6F3-47C3-8CED-0EEE0242C345}"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D8E71FF-68C9-4FC1-AB99-708A96D42011}" type="datetimeFigureOut">
              <a:rPr lang="en-US" smtClean="0"/>
              <a:t>4/7/2024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135BDC2-B6F3-47C3-8CED-0EEE0242C345}"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8E71FF-68C9-4FC1-AB99-708A96D42011}" type="datetimeFigureOut">
              <a:rPr lang="en-US" smtClean="0"/>
              <a:t>4/7/2024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135BDC2-B6F3-47C3-8CED-0EEE0242C345}"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D8E71FF-68C9-4FC1-AB99-708A96D42011}" type="datetimeFigureOut">
              <a:rPr lang="en-US" smtClean="0"/>
              <a:t>4/7/2024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135BDC2-B6F3-47C3-8CED-0EEE0242C345}"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8E71FF-68C9-4FC1-AB99-708A96D42011}" type="datetimeFigureOut">
              <a:rPr lang="en-US" smtClean="0"/>
              <a:t>4/7/2024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135BDC2-B6F3-47C3-8CED-0EEE0242C345}"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DD8E71FF-68C9-4FC1-AB99-708A96D42011}" type="datetimeFigureOut">
              <a:rPr lang="en-US" smtClean="0"/>
              <a:t>4/7/2024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135BDC2-B6F3-47C3-8CED-0EEE0242C345}"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8E71FF-68C9-4FC1-AB99-708A96D42011}" type="datetimeFigureOut">
              <a:rPr lang="en-US" smtClean="0"/>
              <a:t>4/7/2024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5BDC2-B6F3-47C3-8CED-0EEE0242C345}"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DD8E71FF-68C9-4FC1-AB99-708A96D42011}" type="datetimeFigureOut">
              <a:rPr lang="en-US" smtClean="0"/>
              <a:t>4/7/2024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135BDC2-B6F3-47C3-8CED-0EEE0242C34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DD8E71FF-68C9-4FC1-AB99-708A96D42011}" type="datetimeFigureOut">
              <a:rPr lang="en-US" smtClean="0"/>
              <a:t>4/7/2024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4135BDC2-B6F3-47C3-8CED-0EEE0242C345}" type="slidenum">
              <a:rPr lang="en-US" smtClean="0"/>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8E71FF-68C9-4FC1-AB99-708A96D42011}" type="datetimeFigureOut">
              <a:rPr lang="en-US" smtClean="0"/>
              <a:t>4/7/2024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135BDC2-B6F3-47C3-8CED-0EEE0242C345}" type="slidenum">
              <a:rPr lang="en-US" smtClean="0"/>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D8E71FF-68C9-4FC1-AB99-708A96D42011}" type="datetimeFigureOut">
              <a:rPr lang="en-US" smtClean="0"/>
              <a:t>4/7/2024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135BDC2-B6F3-47C3-8CED-0EEE0242C345}" type="slidenum">
              <a:rPr lang="en-US" smtClean="0"/>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D8E71FF-68C9-4FC1-AB99-708A96D42011}" type="datetimeFigureOut">
              <a:rPr lang="en-US" smtClean="0"/>
              <a:t>4/7/2024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135BDC2-B6F3-47C3-8CED-0EEE0242C345}" type="slidenum">
              <a:rPr lang="en-US" smtClean="0"/>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D8E71FF-68C9-4FC1-AB99-708A96D42011}" type="datetimeFigureOut">
              <a:rPr lang="en-US" smtClean="0"/>
              <a:t>4/7/2024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135BDC2-B6F3-47C3-8CED-0EEE0242C345}" type="slidenum">
              <a:rPr lang="en-US" smtClean="0"/>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D8E71FF-68C9-4FC1-AB99-708A96D42011}" type="datetimeFigureOut">
              <a:rPr lang="en-US" smtClean="0"/>
              <a:t>4/7/2024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135BDC2-B6F3-47C3-8CED-0EEE0242C345}" type="slidenum">
              <a:rPr lang="en-US" smtClean="0"/>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D8E71FF-68C9-4FC1-AB99-708A96D42011}" type="datetimeFigureOut">
              <a:rPr lang="en-US" smtClean="0"/>
              <a:t>4/7/2024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135BDC2-B6F3-47C3-8CED-0EEE0242C34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D8E71FF-68C9-4FC1-AB99-708A96D42011}" type="datetimeFigureOut">
              <a:rPr lang="en-US" smtClean="0"/>
              <a:t>4/7/2024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135BDC2-B6F3-47C3-8CED-0EEE0242C345}"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D8E71FF-68C9-4FC1-AB99-708A96D42011}" type="datetimeFigureOut">
              <a:rPr lang="en-US" smtClean="0"/>
              <a:t>4/7/2024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135BDC2-B6F3-47C3-8CED-0EEE0242C345}" type="slidenum">
              <a:rPr lang="en-US" smtClean="0"/>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D8E71FF-68C9-4FC1-AB99-708A96D42011}" type="datetimeFigureOut">
              <a:rPr lang="en-US" smtClean="0"/>
              <a:t>4/7/2024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135BDC2-B6F3-47C3-8CED-0EEE0242C345}"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8E71FF-68C9-4FC1-AB99-708A96D42011}" type="datetimeFigureOut">
              <a:rPr lang="en-US" smtClean="0"/>
              <a:t>4/7/2024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135BDC2-B6F3-47C3-8CED-0EEE0242C345}" type="slidenum">
              <a:rPr lang="en-US" smtClean="0"/>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8E71FF-68C9-4FC1-AB99-708A96D42011}" type="datetimeFigureOut">
              <a:rPr lang="en-US" smtClean="0"/>
              <a:t>4/7/2024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135BDC2-B6F3-47C3-8CED-0EEE0242C345}" type="slidenum">
              <a:rPr lang="en-US" smtClean="0"/>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D8E71FF-68C9-4FC1-AB99-708A96D42011}" type="datetimeFigureOut">
              <a:rPr lang="en-US" smtClean="0"/>
              <a:t>4/7/2024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135BDC2-B6F3-47C3-8CED-0EEE0242C345}" type="slidenum">
              <a:rPr lang="en-US" smtClean="0"/>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8E71FF-68C9-4FC1-AB99-708A96D42011}" type="datetimeFigureOut">
              <a:rPr lang="en-US" smtClean="0"/>
              <a:t>4/7/2024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135BDC2-B6F3-47C3-8CED-0EEE0242C345}"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D8E71FF-68C9-4FC1-AB99-708A96D42011}" type="datetimeFigureOut">
              <a:rPr lang="en-US" smtClean="0"/>
              <a:t>4/7/2024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135BDC2-B6F3-47C3-8CED-0EEE0242C345}"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D8E71FF-68C9-4FC1-AB99-708A96D42011}" type="datetimeFigureOut">
              <a:rPr lang="en-US" smtClean="0"/>
              <a:t>4/7/2024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135BDC2-B6F3-47C3-8CED-0EEE0242C345}"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D8E71FF-68C9-4FC1-AB99-708A96D42011}" type="datetimeFigureOut">
              <a:rPr lang="en-US" smtClean="0"/>
              <a:t>4/7/2024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135BDC2-B6F3-47C3-8CED-0EEE0242C34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D8E71FF-68C9-4FC1-AB99-708A96D42011}" type="datetimeFigureOut">
              <a:rPr lang="en-US" smtClean="0"/>
              <a:t>4/7/2024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135BDC2-B6F3-47C3-8CED-0EEE0242C345}"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D8E71FF-68C9-4FC1-AB99-708A96D42011}" type="datetimeFigureOut">
              <a:rPr lang="en-US" smtClean="0"/>
              <a:t>4/7/2024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135BDC2-B6F3-47C3-8CED-0EEE0242C345}" type="slidenum">
              <a:rPr lang="en-US" smtClean="0"/>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D8E71FF-68C9-4FC1-AB99-708A96D42011}" type="datetimeFigureOut">
              <a:rPr lang="en-US" smtClean="0"/>
              <a:t>4/7/2024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135BDC2-B6F3-47C3-8CED-0EEE0242C345}" type="slidenum">
              <a:rPr lang="en-US" smtClean="0"/>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D8E71FF-68C9-4FC1-AB99-708A96D42011}" type="datetimeFigureOut">
              <a:rPr lang="en-US" smtClean="0"/>
              <a:t>4/7/2024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135BDC2-B6F3-47C3-8CED-0EEE0242C34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D8E71FF-68C9-4FC1-AB99-708A96D42011}" type="datetimeFigureOut">
              <a:rPr lang="en-US" smtClean="0"/>
              <a:t>4/7/2024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135BDC2-B6F3-47C3-8CED-0EEE0242C345}"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8E71FF-68C9-4FC1-AB99-708A96D42011}" type="datetimeFigureOut">
              <a:rPr lang="en-US" smtClean="0"/>
              <a:t>4/7/2024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135BDC2-B6F3-47C3-8CED-0EEE0242C345}" type="slidenum">
              <a:rPr lang="en-US" smtClean="0"/>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8E71FF-68C9-4FC1-AB99-708A96D42011}" type="datetimeFigureOut">
              <a:rPr lang="en-US" smtClean="0"/>
              <a:t>4/7/2024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135BDC2-B6F3-47C3-8CED-0EEE0242C34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D8E71FF-68C9-4FC1-AB99-708A96D42011}" type="datetimeFigureOut">
              <a:rPr lang="en-US" smtClean="0"/>
              <a:t>4/7/2024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135BDC2-B6F3-47C3-8CED-0EEE0242C34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D8E71FF-68C9-4FC1-AB99-708A96D42011}" type="datetimeFigureOut">
              <a:rPr lang="en-US" smtClean="0"/>
              <a:t>4/7/2024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135BDC2-B6F3-47C3-8CED-0EEE0242C34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D8E71FF-68C9-4FC1-AB99-708A96D42011}" type="datetimeFigureOut">
              <a:rPr lang="en-US" smtClean="0"/>
              <a:t>4/7/2024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135BDC2-B6F3-47C3-8CED-0EEE0242C345}"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D8E71FF-68C9-4FC1-AB99-708A96D42011}" type="datetimeFigureOut">
              <a:rPr lang="en-US" smtClean="0"/>
              <a:t>4/7/2024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135BDC2-B6F3-47C3-8CED-0EEE0242C34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D8E71FF-68C9-4FC1-AB99-708A96D42011}" type="datetimeFigureOut">
              <a:rPr lang="en-US" smtClean="0"/>
              <a:t>4/7/2024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135BDC2-B6F3-47C3-8CED-0EEE0242C345}"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5.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D8E71FF-68C9-4FC1-AB99-708A96D42011}" type="datetimeFigureOut">
              <a:rPr lang="en-US" smtClean="0"/>
              <a:t>4/7/2024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135BDC2-B6F3-47C3-8CED-0EEE0242C345}"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D8E71FF-68C9-4FC1-AB99-708A96D42011}" type="datetimeFigureOut">
              <a:rPr lang="en-US" smtClean="0"/>
              <a:t>4/7/2024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135BDC2-B6F3-47C3-8CED-0EEE0242C34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D8E71FF-68C9-4FC1-AB99-708A96D42011}" type="datetimeFigureOut">
              <a:rPr lang="en-US" smtClean="0"/>
              <a:t>4/7/2024</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135BDC2-B6F3-47C3-8CED-0EEE0242C34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D8E71FF-68C9-4FC1-AB99-708A96D42011}" type="datetimeFigureOut">
              <a:rPr lang="en-US" smtClean="0"/>
              <a:t>4/7/2024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135BDC2-B6F3-47C3-8CED-0EEE0242C34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hyperlink" Target="http://www.medicalnewstoday.com/articles/325253" TargetMode="External"/><Relationship Id="rId2" Type="http://schemas.openxmlformats.org/officeDocument/2006/relationships/hyperlink" Target="http://www.medicalnewstoday.com/articles/fruits-vs-vegetables" TargetMode="External"/><Relationship Id="rId1" Type="http://schemas.openxmlformats.org/officeDocument/2006/relationships/slideLayout" Target="../slideLayouts/slideLayout13.xml"/><Relationship Id="rId6" Type="http://schemas.openxmlformats.org/officeDocument/2006/relationships/hyperlink" Target="http://www.hsph.harvard.edu/nutritionsource/what-should-you-eat/vegetables-and-fruits/" TargetMode="External"/><Relationship Id="rId5" Type="http://schemas.openxmlformats.org/officeDocument/2006/relationships/hyperlink" Target="http://www.nhs.uk/live-well/eat-well/5-a-day/why-5-a-day/" TargetMode="External"/><Relationship Id="rId4" Type="http://schemas.openxmlformats.org/officeDocument/2006/relationships/hyperlink" Target="http://www.betterhealth.vic.gov.au/health/healthyliving/fruit-and-vegetables"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TOP fructe si legume cu pesticide: cel mai popular fruct romanesc este pe  primul loc. Tu pe care le consumi? - Opinia Timisoarei"/>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a:xfrm>
            <a:off x="914400" y="1981200"/>
            <a:ext cx="7772400" cy="1524000"/>
          </a:xfrm>
        </p:spPr>
        <p:txBody>
          <a:bodyPr>
            <a:normAutofit fontScale="90000"/>
          </a:bodyPr>
          <a:lstStyle/>
          <a:p>
            <a:r>
              <a:rPr lang="en-US" sz="4900" b="1" dirty="0" err="1" smtClean="0">
                <a:solidFill>
                  <a:schemeClr val="bg1"/>
                </a:solidFill>
                <a:latin typeface="Times New Roman" pitchFamily="18" charset="0"/>
                <a:cs typeface="Times New Roman" pitchFamily="18" charset="0"/>
              </a:rPr>
              <a:t>Importan</a:t>
            </a:r>
            <a:r>
              <a:rPr lang="vi-VN" sz="4900" b="1" dirty="0" smtClean="0">
                <a:solidFill>
                  <a:schemeClr val="bg1"/>
                </a:solidFill>
                <a:latin typeface="Times New Roman" pitchFamily="18" charset="0"/>
                <a:cs typeface="Times New Roman" pitchFamily="18" charset="0"/>
              </a:rPr>
              <a:t>ț</a:t>
            </a:r>
            <a:r>
              <a:rPr lang="en-US" sz="4900" b="1" dirty="0" smtClean="0">
                <a:solidFill>
                  <a:schemeClr val="bg1"/>
                </a:solidFill>
                <a:latin typeface="Times New Roman" pitchFamily="18" charset="0"/>
                <a:cs typeface="Times New Roman" pitchFamily="18" charset="0"/>
              </a:rPr>
              <a:t>a </a:t>
            </a:r>
            <a:r>
              <a:rPr lang="en-US" sz="4900" b="1" dirty="0" err="1" smtClean="0">
                <a:solidFill>
                  <a:schemeClr val="bg1"/>
                </a:solidFill>
                <a:latin typeface="Times New Roman" pitchFamily="18" charset="0"/>
                <a:cs typeface="Times New Roman" pitchFamily="18" charset="0"/>
              </a:rPr>
              <a:t>consumului</a:t>
            </a:r>
            <a:r>
              <a:rPr lang="en-US" sz="4900" b="1" dirty="0" smtClean="0">
                <a:solidFill>
                  <a:schemeClr val="bg1"/>
                </a:solidFill>
                <a:latin typeface="Times New Roman" pitchFamily="18" charset="0"/>
                <a:cs typeface="Times New Roman" pitchFamily="18" charset="0"/>
              </a:rPr>
              <a:t> </a:t>
            </a:r>
            <a:r>
              <a:rPr lang="en-US" sz="4900" b="1" dirty="0">
                <a:solidFill>
                  <a:schemeClr val="bg1"/>
                </a:solidFill>
                <a:latin typeface="Times New Roman" pitchFamily="18" charset="0"/>
                <a:cs typeface="Times New Roman" pitchFamily="18" charset="0"/>
              </a:rPr>
              <a:t>de </a:t>
            </a:r>
            <a:r>
              <a:rPr lang="en-US" sz="4900" b="1" dirty="0" err="1" smtClean="0">
                <a:solidFill>
                  <a:schemeClr val="bg1"/>
                </a:solidFill>
                <a:latin typeface="Times New Roman" pitchFamily="18" charset="0"/>
                <a:cs typeface="Times New Roman" pitchFamily="18" charset="0"/>
              </a:rPr>
              <a:t>fructe</a:t>
            </a:r>
            <a:r>
              <a:rPr lang="en-US" sz="4900" b="1" dirty="0" smtClean="0">
                <a:solidFill>
                  <a:schemeClr val="bg1"/>
                </a:solidFill>
                <a:latin typeface="Times New Roman" pitchFamily="18" charset="0"/>
                <a:cs typeface="Times New Roman" pitchFamily="18" charset="0"/>
              </a:rPr>
              <a:t> </a:t>
            </a:r>
            <a:r>
              <a:rPr lang="vi-VN" sz="4900" b="1" dirty="0" smtClean="0">
                <a:solidFill>
                  <a:schemeClr val="bg1"/>
                </a:solidFill>
                <a:latin typeface="Times New Roman" pitchFamily="18" charset="0"/>
                <a:cs typeface="Times New Roman" pitchFamily="18" charset="0"/>
              </a:rPr>
              <a:t>ș</a:t>
            </a:r>
            <a:r>
              <a:rPr lang="en-US" sz="4900" b="1" dirty="0" err="1" smtClean="0">
                <a:solidFill>
                  <a:schemeClr val="bg1"/>
                </a:solidFill>
                <a:latin typeface="Times New Roman" pitchFamily="18" charset="0"/>
                <a:cs typeface="Times New Roman" pitchFamily="18" charset="0"/>
              </a:rPr>
              <a:t>i</a:t>
            </a:r>
            <a:r>
              <a:rPr lang="en-US" sz="4900" b="1" dirty="0" smtClean="0">
                <a:solidFill>
                  <a:schemeClr val="bg1"/>
                </a:solidFill>
                <a:latin typeface="Times New Roman" pitchFamily="18" charset="0"/>
                <a:cs typeface="Times New Roman" pitchFamily="18" charset="0"/>
              </a:rPr>
              <a:t> legume</a:t>
            </a:r>
            <a:r>
              <a:rPr lang="en-US" b="1" dirty="0">
                <a:solidFill>
                  <a:schemeClr val="bg1"/>
                </a:solidFill>
                <a:latin typeface="Times New Roman" pitchFamily="18" charset="0"/>
                <a:cs typeface="Times New Roman" pitchFamily="18" charset="0"/>
              </a:rPr>
              <a:t/>
            </a:r>
            <a:br>
              <a:rPr lang="en-US" b="1" dirty="0">
                <a:solidFill>
                  <a:schemeClr val="bg1"/>
                </a:solidFill>
                <a:latin typeface="Times New Roman" pitchFamily="18" charset="0"/>
                <a:cs typeface="Times New Roman" pitchFamily="18" charset="0"/>
              </a:rPr>
            </a:br>
            <a:endParaRPr lang="en-US" dirty="0">
              <a:solidFill>
                <a:schemeClr val="bg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latin typeface="Times New Roman" pitchFamily="18" charset="0"/>
                <a:cs typeface="Times New Roman" pitchFamily="18" charset="0"/>
              </a:rPr>
              <a:t>Tipuri</a:t>
            </a:r>
            <a:r>
              <a:rPr lang="en-US" dirty="0">
                <a:latin typeface="Times New Roman" pitchFamily="18" charset="0"/>
                <a:cs typeface="Times New Roman" pitchFamily="18" charset="0"/>
              </a:rPr>
              <a:t> de legume</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447800"/>
            <a:ext cx="8229600" cy="4678363"/>
          </a:xfrm>
        </p:spPr>
        <p:txBody>
          <a:bodyPr>
            <a:normAutofit/>
          </a:bodyPr>
          <a:lstStyle/>
          <a:p>
            <a:pPr>
              <a:buFont typeface="Wingdings" pitchFamily="2" charset="2"/>
              <a:buChar char="Ø"/>
            </a:pPr>
            <a:r>
              <a:rPr lang="vi-VN" sz="2400" dirty="0">
                <a:latin typeface="Times New Roman" pitchFamily="18" charset="0"/>
                <a:cs typeface="Times New Roman" pitchFamily="18" charset="0"/>
              </a:rPr>
              <a:t>Legumele sunt disponibile în numeroase varietăți și pot fi clasificate în grupuri biologice sau „familii", printre care</a:t>
            </a:r>
            <a:r>
              <a:rPr lang="vi-VN" sz="2400" dirty="0" smtClean="0">
                <a:latin typeface="Times New Roman" pitchFamily="18" charset="0"/>
                <a:cs typeface="Times New Roman" pitchFamily="18" charset="0"/>
              </a:rPr>
              <a:t>:</a:t>
            </a:r>
            <a:endParaRPr lang="vi-VN" sz="2600" dirty="0">
              <a:latin typeface="Times New Roman" pitchFamily="18" charset="0"/>
              <a:cs typeface="Times New Roman" pitchFamily="18" charset="0"/>
            </a:endParaRPr>
          </a:p>
          <a:p>
            <a:pPr>
              <a:buNone/>
            </a:pPr>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    - </a:t>
            </a:r>
            <a:r>
              <a:rPr lang="vi-VN" sz="2600" dirty="0" smtClean="0">
                <a:latin typeface="Times New Roman" pitchFamily="18" charset="0"/>
                <a:cs typeface="Times New Roman" pitchFamily="18" charset="0"/>
              </a:rPr>
              <a:t>legume </a:t>
            </a:r>
            <a:r>
              <a:rPr lang="vi-VN" sz="2600" dirty="0">
                <a:latin typeface="Times New Roman" pitchFamily="18" charset="0"/>
                <a:cs typeface="Times New Roman" pitchFamily="18" charset="0"/>
              </a:rPr>
              <a:t>cu frunze verzi - salată, spanac și sfeclă roșie;</a:t>
            </a:r>
          </a:p>
          <a:p>
            <a:pPr>
              <a:buNone/>
            </a:pPr>
            <a:r>
              <a:rPr lang="en-US" sz="2600" dirty="0" smtClean="0">
                <a:latin typeface="Times New Roman" pitchFamily="18" charset="0"/>
                <a:cs typeface="Times New Roman" pitchFamily="18" charset="0"/>
              </a:rPr>
              <a:t>     - </a:t>
            </a:r>
            <a:r>
              <a:rPr lang="vi-VN" sz="2600" dirty="0" smtClean="0">
                <a:latin typeface="Times New Roman" pitchFamily="18" charset="0"/>
                <a:cs typeface="Times New Roman" pitchFamily="18" charset="0"/>
              </a:rPr>
              <a:t>crucifere </a:t>
            </a:r>
            <a:r>
              <a:rPr lang="vi-VN" sz="2600" dirty="0">
                <a:latin typeface="Times New Roman" pitchFamily="18" charset="0"/>
                <a:cs typeface="Times New Roman" pitchFamily="18" charset="0"/>
              </a:rPr>
              <a:t>- varză, conopidă, varză de Bruxelles și broccoli;</a:t>
            </a:r>
          </a:p>
          <a:p>
            <a:pPr>
              <a:buNone/>
            </a:pPr>
            <a:r>
              <a:rPr lang="en-US" sz="2600" dirty="0" smtClean="0">
                <a:latin typeface="Times New Roman" pitchFamily="18" charset="0"/>
                <a:cs typeface="Times New Roman" pitchFamily="18" charset="0"/>
              </a:rPr>
              <a:t>     - </a:t>
            </a:r>
            <a:r>
              <a:rPr lang="vi-VN" sz="2600" dirty="0" smtClean="0">
                <a:latin typeface="Times New Roman" pitchFamily="18" charset="0"/>
                <a:cs typeface="Times New Roman" pitchFamily="18" charset="0"/>
              </a:rPr>
              <a:t>măduvă </a:t>
            </a:r>
            <a:r>
              <a:rPr lang="vi-VN" sz="2600" dirty="0">
                <a:latin typeface="Times New Roman" pitchFamily="18" charset="0"/>
                <a:cs typeface="Times New Roman" pitchFamily="18" charset="0"/>
              </a:rPr>
              <a:t>- dovleac, castraveți și dovlecei;</a:t>
            </a:r>
          </a:p>
          <a:p>
            <a:pPr>
              <a:buNone/>
            </a:pPr>
            <a:r>
              <a:rPr lang="en-US" sz="2600" dirty="0" smtClean="0">
                <a:latin typeface="Times New Roman" pitchFamily="18" charset="0"/>
                <a:cs typeface="Times New Roman" pitchFamily="18" charset="0"/>
              </a:rPr>
              <a:t>     - </a:t>
            </a:r>
            <a:r>
              <a:rPr lang="vi-VN" sz="2600" dirty="0" smtClean="0">
                <a:latin typeface="Times New Roman" pitchFamily="18" charset="0"/>
                <a:cs typeface="Times New Roman" pitchFamily="18" charset="0"/>
              </a:rPr>
              <a:t>rădăcină </a:t>
            </a:r>
            <a:r>
              <a:rPr lang="vi-VN" sz="2600" dirty="0">
                <a:latin typeface="Times New Roman" pitchFamily="18" charset="0"/>
                <a:cs typeface="Times New Roman" pitchFamily="18" charset="0"/>
              </a:rPr>
              <a:t>- cartof, cartof dulce și igname;</a:t>
            </a:r>
          </a:p>
          <a:p>
            <a:pPr>
              <a:buNone/>
            </a:pPr>
            <a:r>
              <a:rPr lang="en-US" sz="2600" dirty="0" smtClean="0">
                <a:latin typeface="Times New Roman" pitchFamily="18" charset="0"/>
                <a:cs typeface="Times New Roman" pitchFamily="18" charset="0"/>
              </a:rPr>
              <a:t>     - </a:t>
            </a:r>
            <a:r>
              <a:rPr lang="vi-VN" sz="2600" dirty="0" smtClean="0">
                <a:latin typeface="Times New Roman" pitchFamily="18" charset="0"/>
                <a:cs typeface="Times New Roman" pitchFamily="18" charset="0"/>
              </a:rPr>
              <a:t>tulpina </a:t>
            </a:r>
            <a:r>
              <a:rPr lang="vi-VN" sz="2600" dirty="0">
                <a:latin typeface="Times New Roman" pitchFamily="18" charset="0"/>
                <a:cs typeface="Times New Roman" pitchFamily="18" charset="0"/>
              </a:rPr>
              <a:t>plantelor comestibile - țelină și sparanghel;</a:t>
            </a:r>
          </a:p>
          <a:p>
            <a:pPr>
              <a:buNone/>
            </a:pPr>
            <a:r>
              <a:rPr lang="en-US" sz="2600" dirty="0" smtClean="0">
                <a:latin typeface="Times New Roman" pitchFamily="18" charset="0"/>
                <a:cs typeface="Times New Roman" pitchFamily="18" charset="0"/>
              </a:rPr>
              <a:t>     - </a:t>
            </a:r>
            <a:r>
              <a:rPr lang="vi-VN" sz="2600" dirty="0" smtClean="0">
                <a:latin typeface="Times New Roman" pitchFamily="18" charset="0"/>
                <a:cs typeface="Times New Roman" pitchFamily="18" charset="0"/>
              </a:rPr>
              <a:t>allium </a:t>
            </a:r>
            <a:r>
              <a:rPr lang="vi-VN" sz="2600" dirty="0">
                <a:latin typeface="Times New Roman" pitchFamily="18" charset="0"/>
                <a:cs typeface="Times New Roman" pitchFamily="18" charset="0"/>
              </a:rPr>
              <a:t>- ceapă, usturoi.</a:t>
            </a:r>
          </a:p>
          <a:p>
            <a:endParaRPr lang="en-US" dirty="0"/>
          </a:p>
        </p:txBody>
      </p:sp>
      <p:pic>
        <p:nvPicPr>
          <p:cNvPr id="26626" name="Picture 2" descr="Legume Pe Care Să Le Crești Ușor Acasă. Acestea Sunt Cele Mai Ușor De  întreținut | Libertatea"/>
          <p:cNvPicPr>
            <a:picLocks noChangeAspect="1" noChangeArrowheads="1"/>
          </p:cNvPicPr>
          <p:nvPr/>
        </p:nvPicPr>
        <p:blipFill>
          <a:blip r:embed="rId2"/>
          <a:srcRect/>
          <a:stretch>
            <a:fillRect/>
          </a:stretch>
        </p:blipFill>
        <p:spPr bwMode="auto">
          <a:xfrm>
            <a:off x="6524625" y="5114924"/>
            <a:ext cx="2619375" cy="1743076"/>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0"/>
            <a:ext cx="8229600" cy="2667000"/>
          </a:xfrm>
        </p:spPr>
        <p:txBody>
          <a:bodyPr/>
          <a:lstStyle/>
          <a:p>
            <a:r>
              <a:rPr lang="vi-VN" sz="2400" dirty="0" smtClean="0">
                <a:latin typeface="Times New Roman" pitchFamily="18" charset="0"/>
                <a:cs typeface="Times New Roman" pitchFamily="18" charset="0"/>
              </a:rPr>
              <a:t>Există numeroşi factori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printre</a:t>
            </a:r>
            <a:r>
              <a:rPr lang="en-US" sz="2400" dirty="0" smtClean="0">
                <a:latin typeface="Times New Roman" pitchFamily="18" charset="0"/>
                <a:cs typeface="Times New Roman" pitchFamily="18" charset="0"/>
              </a:rPr>
              <a:t> care</a:t>
            </a:r>
            <a:r>
              <a:rPr lang="vi-VN"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p>
          <a:p>
            <a:pPr>
              <a:buNone/>
            </a:pP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vârsta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şi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genul</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copilului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modelul</a:t>
            </a:r>
            <a:r>
              <a:rPr lang="en-US" sz="2400" dirty="0" smtClean="0">
                <a:latin typeface="Times New Roman" pitchFamily="18" charset="0"/>
                <a:cs typeface="Times New Roman" pitchFamily="18" charset="0"/>
              </a:rPr>
              <a:t> familial, </a:t>
            </a:r>
            <a:r>
              <a:rPr lang="en-US" sz="2400" dirty="0" err="1" smtClean="0">
                <a:latin typeface="Times New Roman" pitchFamily="18" charset="0"/>
                <a:cs typeface="Times New Roman" pitchFamily="18" charset="0"/>
              </a:rPr>
              <a:t>modelul</a:t>
            </a:r>
            <a:r>
              <a:rPr lang="en-US" sz="2400" dirty="0" smtClean="0">
                <a:latin typeface="Times New Roman" pitchFamily="18" charset="0"/>
                <a:cs typeface="Times New Roman" pitchFamily="18" charset="0"/>
              </a:rPr>
              <a:t> din</a:t>
            </a:r>
          </a:p>
          <a:p>
            <a:pPr>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comunitate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costul</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fructelor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şi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legumelor</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fontScale="90000"/>
          </a:bodyPr>
          <a:lstStyle/>
          <a:p>
            <a:r>
              <a:rPr lang="en-US" dirty="0" err="1" smtClean="0">
                <a:latin typeface="Times New Roman" pitchFamily="18" charset="0"/>
                <a:cs typeface="Times New Roman" pitchFamily="18" charset="0"/>
              </a:rPr>
              <a:t>Factori</a:t>
            </a:r>
            <a:r>
              <a:rPr lang="en-US" dirty="0" smtClean="0">
                <a:latin typeface="Times New Roman" pitchFamily="18" charset="0"/>
                <a:cs typeface="Times New Roman" pitchFamily="18" charset="0"/>
              </a:rPr>
              <a:t> care </a:t>
            </a:r>
            <a:r>
              <a:rPr lang="vi-VN" dirty="0" smtClean="0">
                <a:latin typeface="Times New Roman" pitchFamily="18" charset="0"/>
                <a:cs typeface="Times New Roman" pitchFamily="18" charset="0"/>
              </a:rPr>
              <a:t>influen</a:t>
            </a:r>
            <a:r>
              <a:rPr lang="vi-VN" dirty="0" smtClean="0">
                <a:latin typeface="Times New Roman" pitchFamily="18" charset="0"/>
                <a:cs typeface="Times New Roman" pitchFamily="18" charset="0"/>
              </a:rPr>
              <a:t>ț</a:t>
            </a:r>
            <a:r>
              <a:rPr lang="vi-VN" dirty="0" smtClean="0">
                <a:latin typeface="Times New Roman" pitchFamily="18" charset="0"/>
                <a:cs typeface="Times New Roman" pitchFamily="18" charset="0"/>
              </a:rPr>
              <a:t>ează preferin</a:t>
            </a:r>
            <a:r>
              <a:rPr lang="vi-VN" dirty="0" smtClean="0">
                <a:latin typeface="Times New Roman" pitchFamily="18" charset="0"/>
                <a:cs typeface="Times New Roman" pitchFamily="18" charset="0"/>
              </a:rPr>
              <a:t>ț</a:t>
            </a:r>
            <a:r>
              <a:rPr lang="vi-VN" dirty="0" smtClean="0">
                <a:latin typeface="Times New Roman" pitchFamily="18" charset="0"/>
                <a:cs typeface="Times New Roman" pitchFamily="18" charset="0"/>
              </a:rPr>
              <a:t>ele şi consumul de fructe şi legume</a:t>
            </a:r>
            <a:endParaRPr lang="en-US" dirty="0">
              <a:latin typeface="Times New Roman" pitchFamily="18" charset="0"/>
              <a:cs typeface="Times New Roman" pitchFamily="18" charset="0"/>
            </a:endParaRPr>
          </a:p>
        </p:txBody>
      </p:sp>
      <p:pic>
        <p:nvPicPr>
          <p:cNvPr id="24578" name="Picture 2" descr="Paradox Numi halbă preturi legume Ruinat toxicitate cai putere"/>
          <p:cNvPicPr>
            <a:picLocks noChangeAspect="1" noChangeArrowheads="1"/>
          </p:cNvPicPr>
          <p:nvPr/>
        </p:nvPicPr>
        <p:blipFill>
          <a:blip r:embed="rId2"/>
          <a:srcRect/>
          <a:stretch>
            <a:fillRect/>
          </a:stretch>
        </p:blipFill>
        <p:spPr bwMode="auto">
          <a:xfrm>
            <a:off x="5562600" y="4495800"/>
            <a:ext cx="3067050" cy="1981201"/>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447800"/>
          </a:xfrm>
        </p:spPr>
        <p:txBody>
          <a:bodyPr>
            <a:normAutofit fontScale="90000"/>
          </a:bodyPr>
          <a:lstStyle/>
          <a:p>
            <a:r>
              <a:rPr lang="en-US" sz="4400" b="1" dirty="0" smtClean="0"/>
              <a:t/>
            </a:r>
            <a:br>
              <a:rPr lang="en-US" sz="4400" b="1" dirty="0" smtClean="0"/>
            </a:br>
            <a:r>
              <a:rPr lang="en-US" sz="4400" b="1" dirty="0" smtClean="0"/>
              <a:t/>
            </a:r>
            <a:br>
              <a:rPr lang="en-US" sz="4400" b="1" dirty="0" smtClean="0"/>
            </a:br>
            <a:r>
              <a:rPr lang="en-US" sz="4400" b="1" dirty="0" smtClean="0"/>
              <a:t/>
            </a:r>
            <a:br>
              <a:rPr lang="en-US" sz="4400" b="1" dirty="0" smtClean="0"/>
            </a:br>
            <a:r>
              <a:rPr lang="en-US" sz="4400" b="1" dirty="0" smtClean="0"/>
              <a:t/>
            </a:r>
            <a:br>
              <a:rPr lang="en-US" sz="4400" b="1" dirty="0" smtClean="0"/>
            </a:br>
            <a:r>
              <a:rPr lang="en-US" sz="4400" b="1" dirty="0" smtClean="0"/>
              <a:t/>
            </a:r>
            <a:br>
              <a:rPr lang="en-US" sz="4400" b="1" dirty="0" smtClean="0"/>
            </a:br>
            <a:r>
              <a:rPr lang="en-US" sz="4400" b="1" dirty="0" smtClean="0"/>
              <a:t/>
            </a:r>
            <a:br>
              <a:rPr lang="en-US" sz="4400" b="1" dirty="0" smtClean="0"/>
            </a:br>
            <a:r>
              <a:rPr lang="en-US" sz="4400" b="1" dirty="0" smtClean="0"/>
              <a:t/>
            </a:r>
            <a:br>
              <a:rPr lang="en-US" sz="4400" b="1" dirty="0" smtClean="0"/>
            </a:br>
            <a:r>
              <a:rPr lang="en-US" sz="4400" b="1" dirty="0" smtClean="0"/>
              <a:t/>
            </a:r>
            <a:br>
              <a:rPr lang="en-US" sz="4400" b="1" dirty="0" smtClean="0"/>
            </a:br>
            <a:r>
              <a:rPr lang="en-US" sz="4400" b="1" dirty="0" smtClean="0"/>
              <a:t/>
            </a:r>
            <a:br>
              <a:rPr lang="en-US" sz="4400" b="1" dirty="0" smtClean="0"/>
            </a:br>
            <a:r>
              <a:rPr lang="en-US" sz="4400" b="1" dirty="0" smtClean="0"/>
              <a:t/>
            </a:r>
            <a:br>
              <a:rPr lang="en-US" sz="4400" b="1" dirty="0" smtClean="0"/>
            </a:br>
            <a:r>
              <a:rPr lang="en-US" sz="4400" b="1" dirty="0" smtClean="0"/>
              <a:t/>
            </a:r>
            <a:br>
              <a:rPr lang="en-US" sz="4400" b="1" dirty="0" smtClean="0"/>
            </a:br>
            <a:r>
              <a:rPr lang="en-US" sz="4400" b="1" dirty="0" smtClean="0"/>
              <a:t/>
            </a:r>
            <a:br>
              <a:rPr lang="en-US" sz="4400" b="1" dirty="0" smtClean="0"/>
            </a:br>
            <a:r>
              <a:rPr lang="vi-VN" sz="4400" b="1" dirty="0" smtClean="0">
                <a:latin typeface="Times New Roman" pitchFamily="18" charset="0"/>
                <a:cs typeface="Times New Roman" pitchFamily="18" charset="0"/>
              </a:rPr>
              <a:t>Sfaturi </a:t>
            </a:r>
            <a:r>
              <a:rPr lang="vi-VN" sz="4400" b="1" dirty="0" smtClean="0">
                <a:latin typeface="Times New Roman" pitchFamily="18" charset="0"/>
                <a:cs typeface="Times New Roman" pitchFamily="18" charset="0"/>
              </a:rPr>
              <a:t>pentru a include mai multe fructe și legume în dieta copilului</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2209800" y="3581400"/>
            <a:ext cx="6553200" cy="2773363"/>
          </a:xfrm>
        </p:spPr>
        <p:txBody>
          <a:bodyPr>
            <a:normAutofit/>
          </a:bodyPr>
          <a:lstStyle/>
          <a:p>
            <a:pPr>
              <a:buFont typeface="Wingdings" pitchFamily="2" charset="2"/>
              <a:buChar char="Ø"/>
            </a:pPr>
            <a:r>
              <a:rPr lang="en-US" sz="2400" dirty="0" err="1">
                <a:latin typeface="Times New Roman" pitchFamily="18" charset="0"/>
                <a:cs typeface="Times New Roman" pitchFamily="18" charset="0"/>
              </a:rPr>
              <a:t>Începeți</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devreme</a:t>
            </a:r>
            <a:endParaRPr lang="en-US" sz="2400" dirty="0" smtClean="0">
              <a:latin typeface="Times New Roman" pitchFamily="18" charset="0"/>
              <a:cs typeface="Times New Roman" pitchFamily="18" charset="0"/>
            </a:endParaRPr>
          </a:p>
          <a:p>
            <a:pPr>
              <a:buFont typeface="Wingdings" pitchFamily="2" charset="2"/>
              <a:buChar char="Ø"/>
            </a:pPr>
            <a:r>
              <a:rPr lang="en-US" sz="2400" dirty="0" err="1">
                <a:latin typeface="Times New Roman" pitchFamily="18" charset="0"/>
                <a:cs typeface="Times New Roman" pitchFamily="18" charset="0"/>
              </a:rPr>
              <a:t>Fiți</a:t>
            </a:r>
            <a:r>
              <a:rPr lang="en-US" sz="2400" dirty="0">
                <a:latin typeface="Times New Roman" pitchFamily="18" charset="0"/>
                <a:cs typeface="Times New Roman" pitchFamily="18" charset="0"/>
              </a:rPr>
              <a:t> un model de </a:t>
            </a:r>
            <a:r>
              <a:rPr lang="en-US" sz="2400" dirty="0" err="1" smtClean="0">
                <a:latin typeface="Times New Roman" pitchFamily="18" charset="0"/>
                <a:cs typeface="Times New Roman" pitchFamily="18" charset="0"/>
              </a:rPr>
              <a:t>urmat</a:t>
            </a:r>
            <a:endParaRPr lang="en-US" sz="2400" dirty="0" smtClean="0">
              <a:latin typeface="Times New Roman" pitchFamily="18" charset="0"/>
              <a:cs typeface="Times New Roman" pitchFamily="18" charset="0"/>
            </a:endParaRPr>
          </a:p>
          <a:p>
            <a:pPr>
              <a:buFont typeface="Wingdings" pitchFamily="2" charset="2"/>
              <a:buChar char="Ø"/>
            </a:pPr>
            <a:r>
              <a:rPr lang="en-US" sz="2400" dirty="0" err="1" smtClean="0">
                <a:latin typeface="Times New Roman" pitchFamily="18" charset="0"/>
                <a:cs typeface="Times New Roman" pitchFamily="18" charset="0"/>
              </a:rPr>
              <a:t>Aspectul</a:t>
            </a:r>
            <a:endParaRPr lang="en-US" sz="2400" dirty="0" smtClean="0">
              <a:latin typeface="Times New Roman" pitchFamily="18" charset="0"/>
              <a:cs typeface="Times New Roman" pitchFamily="18" charset="0"/>
            </a:endParaRPr>
          </a:p>
          <a:p>
            <a:pPr>
              <a:buFont typeface="Wingdings" pitchFamily="2" charset="2"/>
              <a:buChar char="Ø"/>
            </a:pPr>
            <a:r>
              <a:rPr lang="en-US" sz="2400" dirty="0" err="1" smtClean="0">
                <a:latin typeface="Times New Roman" pitchFamily="18" charset="0"/>
                <a:cs typeface="Times New Roman" pitchFamily="18" charset="0"/>
              </a:rPr>
              <a:t>Implicare</a:t>
            </a:r>
            <a:endParaRPr lang="en-US" sz="2400" dirty="0" smtClean="0">
              <a:latin typeface="Times New Roman" pitchFamily="18" charset="0"/>
              <a:cs typeface="Times New Roman" pitchFamily="18" charset="0"/>
            </a:endParaRPr>
          </a:p>
          <a:p>
            <a:pPr>
              <a:buFont typeface="Wingdings" pitchFamily="2" charset="2"/>
              <a:buChar char="Ø"/>
            </a:pPr>
            <a:r>
              <a:rPr lang="en-US" sz="2400" dirty="0" err="1">
                <a:latin typeface="Times New Roman" pitchFamily="18" charset="0"/>
                <a:cs typeface="Times New Roman" pitchFamily="18" charset="0"/>
              </a:rPr>
              <a:t>Oferiți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varietate</a:t>
            </a:r>
            <a:endParaRPr lang="en-US" sz="2400" dirty="0">
              <a:latin typeface="Times New Roman" pitchFamily="18" charset="0"/>
              <a:cs typeface="Times New Roman" pitchFamily="18" charset="0"/>
            </a:endParaRPr>
          </a:p>
        </p:txBody>
      </p:sp>
      <p:pic>
        <p:nvPicPr>
          <p:cNvPr id="23554" name="Picture 2" descr="Economica.net - Reorganizarea producţiei legumelor şi fructelor, esenţială  pentru valorificarea potenţialului în domeniu - Mihai Micu, Ministerul  Agriculturii - Economica.net"/>
          <p:cNvPicPr>
            <a:picLocks noChangeAspect="1" noChangeArrowheads="1"/>
          </p:cNvPicPr>
          <p:nvPr/>
        </p:nvPicPr>
        <p:blipFill>
          <a:blip r:embed="rId2"/>
          <a:srcRect/>
          <a:stretch>
            <a:fillRect/>
          </a:stretch>
        </p:blipFill>
        <p:spPr bwMode="auto">
          <a:xfrm>
            <a:off x="5791200" y="4495800"/>
            <a:ext cx="2857500" cy="16002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latin typeface="Times New Roman" pitchFamily="18" charset="0"/>
                <a:cs typeface="Times New Roman" pitchFamily="18" charset="0"/>
              </a:rPr>
              <a:t>Concluzie</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r>
              <a:rPr lang="vi-VN" sz="2400" dirty="0">
                <a:latin typeface="Times New Roman" pitchFamily="18" charset="0"/>
                <a:cs typeface="Times New Roman" pitchFamily="18" charset="0"/>
              </a:rPr>
              <a:t>Încurajarea copiilor de a încerca fructe și legume noi și transformarea acestor alimente într-o parte regulată a dietei lor, poate ajuta la dezvoltarea unor obiceiuri alimentare sănătoase care îi va însoți întreaga viață.</a:t>
            </a:r>
            <a:endParaRPr lang="en-US" sz="2400" dirty="0">
              <a:latin typeface="Times New Roman" pitchFamily="18" charset="0"/>
              <a:cs typeface="Times New Roman" pitchFamily="18" charset="0"/>
            </a:endParaRPr>
          </a:p>
        </p:txBody>
      </p:sp>
      <p:pic>
        <p:nvPicPr>
          <p:cNvPr id="22530" name="Picture 2" descr="Trăiește sănătos - Tot ce trebuie să știi despre fructe și legume"/>
          <p:cNvPicPr>
            <a:picLocks noChangeAspect="1" noChangeArrowheads="1"/>
          </p:cNvPicPr>
          <p:nvPr/>
        </p:nvPicPr>
        <p:blipFill>
          <a:blip r:embed="rId2"/>
          <a:srcRect/>
          <a:stretch>
            <a:fillRect/>
          </a:stretch>
        </p:blipFill>
        <p:spPr bwMode="auto">
          <a:xfrm>
            <a:off x="2590800" y="3733800"/>
            <a:ext cx="4343400" cy="15240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latin typeface="Times New Roman" pitchFamily="18" charset="0"/>
                <a:cs typeface="Times New Roman" pitchFamily="18" charset="0"/>
              </a:rPr>
              <a:t>Bibliografie</a:t>
            </a:r>
            <a:r>
              <a:rPr lang="en-US" b="1" dirty="0" smtClean="0">
                <a:latin typeface="Times New Roman" pitchFamily="18" charset="0"/>
                <a:cs typeface="Times New Roman" pitchFamily="18" charset="0"/>
              </a:rPr>
              <a:t>:</a:t>
            </a:r>
            <a:br>
              <a:rPr lang="en-US" b="1"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fontScale="92500" lnSpcReduction="10000"/>
          </a:bodyPr>
          <a:lstStyle/>
          <a:p>
            <a:r>
              <a:rPr lang="en-US" sz="2800" dirty="0" err="1" smtClean="0">
                <a:latin typeface="Times New Roman" pitchFamily="18" charset="0"/>
                <a:cs typeface="Times New Roman" pitchFamily="18" charset="0"/>
              </a:rPr>
              <a:t>Sherrell</a:t>
            </a:r>
            <a:r>
              <a:rPr lang="en-US" sz="2800" dirty="0">
                <a:latin typeface="Times New Roman" pitchFamily="18" charset="0"/>
                <a:cs typeface="Times New Roman" pitchFamily="18" charset="0"/>
              </a:rPr>
              <a:t>, Zia. “What Is the Difference between Fruits and Vegetables?” Medicalnewstoday.com, Medical News Today, 9 Aug. 2021, </a:t>
            </a:r>
            <a:r>
              <a:rPr lang="en-US" sz="2800" dirty="0">
                <a:latin typeface="Times New Roman" pitchFamily="18" charset="0"/>
                <a:cs typeface="Times New Roman" pitchFamily="18" charset="0"/>
                <a:hlinkClick r:id="rId2"/>
              </a:rPr>
              <a:t>www.medicalnewstoday.com</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Ryan, Abbey. “When Is the Best Time to Eat Fruit?” Medicalnewstoday.com, Medical News Today, 23 May 2019, </a:t>
            </a:r>
            <a:r>
              <a:rPr lang="en-US" sz="2800" dirty="0">
                <a:latin typeface="Times New Roman" pitchFamily="18" charset="0"/>
                <a:cs typeface="Times New Roman" pitchFamily="18" charset="0"/>
                <a:hlinkClick r:id="rId3"/>
              </a:rPr>
              <a:t>www.medicalnewstoday.com</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Health. “Fruit and Vegetables.” Vic.gov.au, 2013, </a:t>
            </a:r>
            <a:r>
              <a:rPr lang="en-US" sz="2800" dirty="0">
                <a:latin typeface="Times New Roman" pitchFamily="18" charset="0"/>
                <a:cs typeface="Times New Roman" pitchFamily="18" charset="0"/>
                <a:hlinkClick r:id="rId4"/>
              </a:rPr>
              <a:t>www.betterhealth.vic.gov.au</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NHS Choices. Why 5 a Day? 2023, </a:t>
            </a:r>
            <a:r>
              <a:rPr lang="en-US" sz="2800" dirty="0">
                <a:latin typeface="Times New Roman" pitchFamily="18" charset="0"/>
                <a:cs typeface="Times New Roman" pitchFamily="18" charset="0"/>
                <a:hlinkClick r:id="rId5"/>
              </a:rPr>
              <a:t>www.nhs.uk</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“Vegetables and Fruits.” The Nutrition Source, 18 Sept. 2012, </a:t>
            </a:r>
            <a:r>
              <a:rPr lang="en-US" sz="2800" dirty="0">
                <a:latin typeface="Times New Roman" pitchFamily="18" charset="0"/>
                <a:cs typeface="Times New Roman" pitchFamily="18" charset="0"/>
                <a:hlinkClick r:id="rId6"/>
              </a:rPr>
              <a:t>www.hsph.harvard.edu</a:t>
            </a:r>
            <a:endParaRPr lang="en-US" sz="2800" dirty="0">
              <a:latin typeface="Times New Roman" pitchFamily="18" charset="0"/>
              <a:cs typeface="Times New Roman" pitchFamily="18" charset="0"/>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latin typeface="Times New Roman" pitchFamily="18" charset="0"/>
                <a:cs typeface="Times New Roman" pitchFamily="18" charset="0"/>
              </a:rPr>
              <a:t>Beneficiile</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fructelor</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și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legumelor</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în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alimentația</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copiilor</a:t>
            </a:r>
            <a:r>
              <a:rPr lang="en-US" b="1" dirty="0">
                <a:latin typeface="Times New Roman" pitchFamily="18" charset="0"/>
                <a:cs typeface="Times New Roman" pitchFamily="18" charset="0"/>
              </a:rPr>
              <a:t>:</a:t>
            </a:r>
            <a:r>
              <a:rPr lang="en-US" dirty="0"/>
              <a:t/>
            </a:r>
            <a:br>
              <a:rPr lang="en-US" dirty="0"/>
            </a:br>
            <a:endParaRPr lang="en-US" dirty="0"/>
          </a:p>
        </p:txBody>
      </p:sp>
      <p:pic>
        <p:nvPicPr>
          <p:cNvPr id="15368" name="Picture 8" descr="Lădiță cu fructe şi legume - XL - Set alimente lemn de jucărie pentru copii  - Didactopia"/>
          <p:cNvPicPr>
            <a:picLocks noChangeAspect="1" noChangeArrowheads="1"/>
          </p:cNvPicPr>
          <p:nvPr/>
        </p:nvPicPr>
        <p:blipFill>
          <a:blip r:embed="rId2"/>
          <a:srcRect/>
          <a:stretch>
            <a:fillRect/>
          </a:stretch>
        </p:blipFill>
        <p:spPr bwMode="auto">
          <a:xfrm>
            <a:off x="0" y="4714875"/>
            <a:ext cx="2143125" cy="2143125"/>
          </a:xfrm>
          <a:prstGeom prst="rect">
            <a:avLst/>
          </a:prstGeom>
          <a:noFill/>
        </p:spPr>
      </p:pic>
      <p:sp>
        <p:nvSpPr>
          <p:cNvPr id="3" name="Content Placeholder 2"/>
          <p:cNvSpPr>
            <a:spLocks noGrp="1"/>
          </p:cNvSpPr>
          <p:nvPr>
            <p:ph sz="quarter" idx="1"/>
          </p:nvPr>
        </p:nvSpPr>
        <p:spPr>
          <a:xfrm>
            <a:off x="612648" y="1905000"/>
            <a:ext cx="8153400" cy="4191000"/>
          </a:xfrm>
        </p:spPr>
        <p:txBody>
          <a:bodyPr>
            <a:normAutofit fontScale="92500" lnSpcReduction="20000"/>
          </a:bodyPr>
          <a:lstStyle/>
          <a:p>
            <a:r>
              <a:rPr lang="vi-VN" sz="2400" b="1" dirty="0">
                <a:latin typeface="+mj-lt"/>
                <a:cs typeface="Times New Roman" pitchFamily="18" charset="0"/>
              </a:rPr>
              <a:t>Conținutul de nutrienți:</a:t>
            </a:r>
            <a:r>
              <a:rPr lang="vi-VN" sz="2400" dirty="0">
                <a:latin typeface="+mj-lt"/>
                <a:cs typeface="Times New Roman" pitchFamily="18" charset="0"/>
              </a:rPr>
              <a:t> Fructele și legumele oferă o cantitate mare de nutrienți în raport cu conținutul lor de calorii. Acest lucru le face un aliment ideal pentru </a:t>
            </a:r>
            <a:r>
              <a:rPr lang="vi-VN" sz="2400" dirty="0" smtClean="0">
                <a:latin typeface="+mj-lt"/>
                <a:cs typeface="Times New Roman" pitchFamily="18" charset="0"/>
              </a:rPr>
              <a:t>copii</a:t>
            </a:r>
            <a:endParaRPr lang="en-US" sz="2400" dirty="0" smtClean="0">
              <a:latin typeface="+mj-lt"/>
              <a:cs typeface="Times New Roman" pitchFamily="18" charset="0"/>
            </a:endParaRPr>
          </a:p>
          <a:p>
            <a:r>
              <a:rPr lang="vi-VN" sz="2400" b="1" dirty="0">
                <a:latin typeface="+mj-lt"/>
              </a:rPr>
              <a:t>Digestie îmbunătățită:</a:t>
            </a:r>
            <a:r>
              <a:rPr lang="vi-VN" sz="2400" dirty="0">
                <a:latin typeface="+mj-lt"/>
              </a:rPr>
              <a:t> Fructele și legumele sunt bogate în fibre, ceea ce ajută la menținerea sistemului digestiv sănătos și regulat</a:t>
            </a:r>
            <a:r>
              <a:rPr lang="vi-VN" sz="2400" dirty="0" smtClean="0">
                <a:latin typeface="+mj-lt"/>
              </a:rPr>
              <a:t>.</a:t>
            </a:r>
            <a:endParaRPr lang="en-US" sz="2400" dirty="0" smtClean="0">
              <a:latin typeface="+mj-lt"/>
            </a:endParaRPr>
          </a:p>
          <a:p>
            <a:r>
              <a:rPr lang="vi-VN" sz="2400" dirty="0">
                <a:latin typeface="+mj-lt"/>
              </a:rPr>
              <a:t> </a:t>
            </a:r>
            <a:r>
              <a:rPr lang="vi-VN" sz="2400" b="1" dirty="0">
                <a:latin typeface="+mj-lt"/>
              </a:rPr>
              <a:t>Sistem imunitar puternic:</a:t>
            </a:r>
            <a:r>
              <a:rPr lang="vi-VN" sz="2400" dirty="0">
                <a:latin typeface="+mj-lt"/>
              </a:rPr>
              <a:t> Fructele și legumele sunt bogate în antioxidanți, care pot ajuta la întărirea sistemului imunitar și la protejarea </a:t>
            </a:r>
            <a:r>
              <a:rPr lang="vi-VN" sz="2400" dirty="0" smtClean="0">
                <a:latin typeface="+mj-lt"/>
              </a:rPr>
              <a:t>organismului </a:t>
            </a:r>
            <a:r>
              <a:rPr lang="vi-VN" sz="2400" dirty="0">
                <a:latin typeface="+mj-lt"/>
              </a:rPr>
              <a:t>de agenții patogeni nocivi</a:t>
            </a:r>
            <a:r>
              <a:rPr lang="vi-VN" sz="2400" dirty="0" smtClean="0">
                <a:latin typeface="+mj-lt"/>
              </a:rPr>
              <a:t>.</a:t>
            </a:r>
            <a:endParaRPr lang="en-US" sz="2400" dirty="0" smtClean="0">
              <a:latin typeface="+mj-lt"/>
            </a:endParaRPr>
          </a:p>
          <a:p>
            <a:r>
              <a:rPr lang="vi-VN" sz="2400" b="1" dirty="0">
                <a:latin typeface="Times New Roman" pitchFamily="18" charset="0"/>
                <a:cs typeface="Times New Roman" pitchFamily="18" charset="0"/>
              </a:rPr>
              <a:t>Funcția cognitivă îmbunătățită:</a:t>
            </a:r>
            <a:r>
              <a:rPr lang="vi-VN" sz="2400" dirty="0">
                <a:latin typeface="Times New Roman" pitchFamily="18" charset="0"/>
                <a:cs typeface="Times New Roman" pitchFamily="18" charset="0"/>
              </a:rPr>
              <a:t> Fructele și legumele sunt, de asemenea, importante pentru sănătatea creierului și pentru funcția cognitivă.</a:t>
            </a:r>
            <a:endParaRPr lang="en-US"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Fructe de fundal Fructe, legume, sos HD: ecran lat: High Definition:  Fullscreen"/>
          <p:cNvPicPr>
            <a:picLocks noChangeAspect="1" noChangeArrowheads="1"/>
          </p:cNvPicPr>
          <p:nvPr/>
        </p:nvPicPr>
        <p:blipFill>
          <a:blip r:embed="rId2"/>
          <a:srcRect/>
          <a:stretch>
            <a:fillRect/>
          </a:stretch>
        </p:blipFill>
        <p:spPr bwMode="auto">
          <a:xfrm>
            <a:off x="6677025" y="5010149"/>
            <a:ext cx="2466975" cy="1847851"/>
          </a:xfrm>
          <a:prstGeom prst="rect">
            <a:avLst/>
          </a:prstGeom>
          <a:noFill/>
        </p:spPr>
      </p:pic>
      <p:sp>
        <p:nvSpPr>
          <p:cNvPr id="3" name="Content Placeholder 2"/>
          <p:cNvSpPr>
            <a:spLocks noGrp="1"/>
          </p:cNvSpPr>
          <p:nvPr>
            <p:ph sz="quarter" idx="1"/>
          </p:nvPr>
        </p:nvSpPr>
        <p:spPr>
          <a:xfrm>
            <a:off x="457200" y="914400"/>
            <a:ext cx="8229600" cy="5211763"/>
          </a:xfrm>
        </p:spPr>
        <p:txBody>
          <a:bodyPr>
            <a:noAutofit/>
          </a:bodyPr>
          <a:lstStyle/>
          <a:p>
            <a:r>
              <a:rPr lang="vi-VN" sz="2400" b="1" dirty="0">
                <a:latin typeface="Times New Roman" pitchFamily="18" charset="0"/>
                <a:cs typeface="Times New Roman" pitchFamily="18" charset="0"/>
              </a:rPr>
              <a:t>Risc redus de boli cronice:</a:t>
            </a:r>
            <a:r>
              <a:rPr lang="vi-VN" sz="2400" dirty="0">
                <a:latin typeface="Times New Roman" pitchFamily="18" charset="0"/>
                <a:cs typeface="Times New Roman" pitchFamily="18" charset="0"/>
              </a:rPr>
              <a:t> O dietă bogată în fructe și legume poate fi asociată cu un risc redus de boli cronice, cum ar fi bolile de inimă, accidentul vascular cerebral și </a:t>
            </a:r>
            <a:r>
              <a:rPr lang="vi-VN" sz="2400" dirty="0" smtClean="0">
                <a:latin typeface="Times New Roman" pitchFamily="18" charset="0"/>
                <a:cs typeface="Times New Roman" pitchFamily="18" charset="0"/>
              </a:rPr>
              <a:t>cancerul</a:t>
            </a:r>
            <a:endParaRPr lang="en-US" sz="2400" dirty="0" smtClean="0">
              <a:latin typeface="Times New Roman" pitchFamily="18" charset="0"/>
              <a:cs typeface="Times New Roman" pitchFamily="18" charset="0"/>
            </a:endParaRPr>
          </a:p>
          <a:p>
            <a:r>
              <a:rPr lang="vi-VN" sz="2400" b="1" dirty="0">
                <a:latin typeface="Times New Roman" pitchFamily="18" charset="0"/>
                <a:cs typeface="Times New Roman" pitchFamily="18" charset="0"/>
              </a:rPr>
              <a:t>Prevenirea obezității:</a:t>
            </a:r>
            <a:r>
              <a:rPr lang="vi-VN" sz="2400" dirty="0">
                <a:latin typeface="Times New Roman" pitchFamily="18" charset="0"/>
                <a:cs typeface="Times New Roman" pitchFamily="18" charset="0"/>
              </a:rPr>
              <a:t> Fructele și legumele sunt sărace în calorii și bogate în fibre, ceea ce ajută la gestionarea greutății la copii</a:t>
            </a:r>
            <a:r>
              <a:rPr lang="vi-VN"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r>
              <a:rPr lang="vi-VN" sz="2400" b="1" dirty="0">
                <a:latin typeface="Times New Roman" pitchFamily="18" charset="0"/>
                <a:cs typeface="Times New Roman" pitchFamily="18" charset="0"/>
              </a:rPr>
              <a:t>Îmbunătățirea stării de spirit și a sănătății mintale:</a:t>
            </a:r>
            <a:r>
              <a:rPr lang="vi-VN" sz="2400" dirty="0">
                <a:latin typeface="Times New Roman" pitchFamily="18" charset="0"/>
                <a:cs typeface="Times New Roman" pitchFamily="18" charset="0"/>
              </a:rPr>
              <a:t> Fructele și legumele au fost, de asemenea, legate de starea de spirit îmbunătățită și de sănătatea mintală</a:t>
            </a:r>
            <a:r>
              <a:rPr lang="vi-VN"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r>
              <a:rPr lang="vi-VN" sz="2400" b="1" dirty="0">
                <a:latin typeface="Times New Roman" pitchFamily="18" charset="0"/>
                <a:cs typeface="Times New Roman" pitchFamily="18" charset="0"/>
              </a:rPr>
              <a:t>Varietate și aromă:</a:t>
            </a:r>
            <a:r>
              <a:rPr lang="vi-VN" sz="2400" dirty="0">
                <a:latin typeface="Times New Roman" pitchFamily="18" charset="0"/>
                <a:cs typeface="Times New Roman" pitchFamily="18" charset="0"/>
              </a:rPr>
              <a:t> În cele din urmă, fructele și legumele oferă o gamă largă de arome și texturi, făcându-le un aliment ideal pentru copiii care învață să exploreze noi gusturi și texturi.</a:t>
            </a:r>
            <a:endParaRPr lang="en-US"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Plin de noroi plictisitor Afaceri imagini fructe si legume În sus Scully  fluctua"/>
          <p:cNvPicPr>
            <a:picLocks noChangeAspect="1" noChangeArrowheads="1"/>
          </p:cNvPicPr>
          <p:nvPr/>
        </p:nvPicPr>
        <p:blipFill>
          <a:blip r:embed="rId2"/>
          <a:srcRect/>
          <a:stretch>
            <a:fillRect/>
          </a:stretch>
        </p:blipFill>
        <p:spPr bwMode="auto">
          <a:xfrm>
            <a:off x="6362700" y="5210175"/>
            <a:ext cx="2781300" cy="1647825"/>
          </a:xfrm>
          <a:prstGeom prst="rect">
            <a:avLst/>
          </a:prstGeom>
          <a:noFill/>
        </p:spPr>
      </p:pic>
      <p:sp>
        <p:nvSpPr>
          <p:cNvPr id="2" name="Title 1"/>
          <p:cNvSpPr>
            <a:spLocks noGrp="1"/>
          </p:cNvSpPr>
          <p:nvPr>
            <p:ph type="title"/>
          </p:nvPr>
        </p:nvSpPr>
        <p:spPr/>
        <p:txBody>
          <a:bodyPr>
            <a:normAutofit fontScale="90000"/>
          </a:bodyPr>
          <a:lstStyle/>
          <a:p>
            <a:r>
              <a:rPr lang="en-US" dirty="0" err="1" smtClean="0">
                <a:latin typeface="Times New Roman" pitchFamily="18" charset="0"/>
                <a:cs typeface="Times New Roman" pitchFamily="18" charset="0"/>
              </a:rPr>
              <a:t>Ce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trebuie</a:t>
            </a:r>
            <a:r>
              <a:rPr lang="en-US" dirty="0" smtClean="0">
                <a:latin typeface="Times New Roman" pitchFamily="18" charset="0"/>
                <a:cs typeface="Times New Roman" pitchFamily="18" charset="0"/>
              </a:rPr>
              <a:t> s</a:t>
            </a:r>
            <a:r>
              <a:rPr lang="vi-VN" dirty="0" smtClean="0">
                <a:latin typeface="Times New Roman" pitchFamily="18" charset="0"/>
                <a:cs typeface="Times New Roman" pitchFamily="18" charset="0"/>
              </a:rPr>
              <a:t>ă</a:t>
            </a:r>
            <a:r>
              <a:rPr lang="en-US" dirty="0" smtClean="0">
                <a:latin typeface="Times New Roman" pitchFamily="18" charset="0"/>
                <a:cs typeface="Times New Roman" pitchFamily="18" charset="0"/>
              </a:rPr>
              <a:t> </a:t>
            </a:r>
            <a:r>
              <a:rPr lang="it-IT" dirty="0" smtClean="0">
                <a:latin typeface="Times New Roman" pitchFamily="18" charset="0"/>
                <a:cs typeface="Times New Roman" pitchFamily="18" charset="0"/>
              </a:rPr>
              <a:t>ş</a:t>
            </a:r>
            <a:r>
              <a:rPr lang="en-US" dirty="0" err="1" smtClean="0">
                <a:latin typeface="Times New Roman" pitchFamily="18" charset="0"/>
                <a:cs typeface="Times New Roman" pitchFamily="18" charset="0"/>
              </a:rPr>
              <a:t>tim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despre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consumul</a:t>
            </a:r>
            <a:r>
              <a:rPr lang="en-US" dirty="0" smtClean="0">
                <a:latin typeface="Times New Roman" pitchFamily="18" charset="0"/>
                <a:cs typeface="Times New Roman" pitchFamily="18" charset="0"/>
              </a:rPr>
              <a:t> de </a:t>
            </a:r>
            <a:r>
              <a:rPr lang="en-US" dirty="0" err="1" smtClean="0">
                <a:latin typeface="Times New Roman" pitchFamily="18" charset="0"/>
                <a:cs typeface="Times New Roman" pitchFamily="18" charset="0"/>
              </a:rPr>
              <a:t>fructe</a:t>
            </a:r>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ş</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legume</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lnSpcReduction="10000"/>
          </a:bodyPr>
          <a:lstStyle/>
          <a:p>
            <a:pPr>
              <a:buFont typeface="Wingdings" pitchFamily="2" charset="2"/>
              <a:buChar char="Ø"/>
            </a:pPr>
            <a:r>
              <a:rPr lang="vi-VN" sz="2400" dirty="0" smtClean="0">
                <a:latin typeface="Times New Roman" pitchFamily="18" charset="0"/>
                <a:cs typeface="Times New Roman" pitchFamily="18" charset="0"/>
              </a:rPr>
              <a:t>Sunt elemente foarte importante ale unei alimenta</a:t>
            </a:r>
            <a:r>
              <a:rPr lang="vi-VN" sz="2400" dirty="0">
                <a:cs typeface="Times New Roman" pitchFamily="18" charset="0"/>
              </a:rPr>
              <a:t>ț</a:t>
            </a:r>
            <a:r>
              <a:rPr lang="vi-VN" sz="2400" dirty="0" smtClean="0">
                <a:latin typeface="Times New Roman" pitchFamily="18" charset="0"/>
                <a:cs typeface="Times New Roman" pitchFamily="18" charset="0"/>
              </a:rPr>
              <a:t>ii sănătoase, deoarece aduc în organism:</a:t>
            </a: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 </a:t>
            </a:r>
            <a:r>
              <a:rPr lang="vi-VN" sz="2400" dirty="0" smtClean="0">
                <a:latin typeface="Times New Roman" pitchFamily="18" charset="0"/>
                <a:cs typeface="Times New Roman" pitchFamily="18" charset="0"/>
              </a:rPr>
              <a:t>vitamine şi săruri minerale - necesare unei dezvoltări</a:t>
            </a:r>
            <a:endParaRPr lang="en-US" sz="2400" dirty="0" smtClean="0">
              <a:latin typeface="Times New Roman" pitchFamily="18" charset="0"/>
              <a:cs typeface="Times New Roman" pitchFamily="18" charset="0"/>
            </a:endParaRPr>
          </a:p>
          <a:p>
            <a:pPr>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armonioase, </a:t>
            </a: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 </a:t>
            </a:r>
            <a:r>
              <a:rPr lang="vi-VN" sz="2400" dirty="0" smtClean="0">
                <a:latin typeface="Times New Roman" pitchFamily="18" charset="0"/>
                <a:cs typeface="Times New Roman" pitchFamily="18" charset="0"/>
              </a:rPr>
              <a:t>fibre – foarte utile pentru digestie, </a:t>
            </a: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 </a:t>
            </a:r>
            <a:r>
              <a:rPr lang="vi-VN" sz="2400" dirty="0" smtClean="0">
                <a:latin typeface="Times New Roman" pitchFamily="18" charset="0"/>
                <a:cs typeface="Times New Roman" pitchFamily="18" charset="0"/>
              </a:rPr>
              <a:t>glucide – ne dau energie, sunt foarte utile pentru creier şi muşchi</a:t>
            </a:r>
            <a:endParaRPr lang="en-US" sz="2400" dirty="0" smtClean="0">
              <a:latin typeface="Times New Roman" pitchFamily="18" charset="0"/>
              <a:cs typeface="Times New Roman" pitchFamily="18" charset="0"/>
            </a:endParaRPr>
          </a:p>
          <a:p>
            <a:pPr>
              <a:buFont typeface="Wingdings" pitchFamily="2" charset="2"/>
              <a:buChar char="Ø"/>
            </a:pPr>
            <a:r>
              <a:rPr lang="en-US" sz="2400" dirty="0" err="1" smtClean="0">
                <a:latin typeface="Times New Roman" pitchFamily="18" charset="0"/>
                <a:cs typeface="Times New Roman" pitchFamily="18" charset="0"/>
              </a:rPr>
              <a:t>Trebuie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consumate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zilnic</a:t>
            </a:r>
            <a:r>
              <a:rPr lang="en-US" sz="2400" dirty="0" smtClean="0">
                <a:latin typeface="Times New Roman" pitchFamily="18" charset="0"/>
                <a:cs typeface="Times New Roman" pitchFamily="18" charset="0"/>
              </a:rPr>
              <a:t>. </a:t>
            </a:r>
          </a:p>
          <a:p>
            <a:pPr>
              <a:buFont typeface="Wingdings" pitchFamily="2" charset="2"/>
              <a:buChar char="Ø"/>
            </a:pPr>
            <a:r>
              <a:rPr lang="it-IT" sz="2400" dirty="0" smtClean="0">
                <a:latin typeface="Times New Roman" pitchFamily="18" charset="0"/>
                <a:cs typeface="Times New Roman" pitchFamily="18" charset="0"/>
              </a:rPr>
              <a:t>Pot fi consumate atât la mesele principale cât şi la gustări</a:t>
            </a:r>
          </a:p>
          <a:p>
            <a:pPr>
              <a:buFont typeface="Wingdings" pitchFamily="2" charset="2"/>
              <a:buChar char="Ø"/>
            </a:pPr>
            <a:r>
              <a:rPr lang="vi-VN" sz="2400" dirty="0" smtClean="0">
                <a:latin typeface="Times New Roman" pitchFamily="18" charset="0"/>
                <a:cs typeface="Times New Roman" pitchFamily="18" charset="0"/>
              </a:rPr>
              <a:t>Un consum adecvat de fructe şi legume este foarte benefic atât în perioada copilăriei, cât şi în via</a:t>
            </a:r>
            <a:r>
              <a:rPr lang="vi-VN" sz="2400" dirty="0">
                <a:cs typeface="Times New Roman" pitchFamily="18" charset="0"/>
              </a:rPr>
              <a:t>ț</a:t>
            </a:r>
            <a:r>
              <a:rPr lang="vi-VN" sz="2400" dirty="0" smtClean="0">
                <a:latin typeface="Times New Roman" pitchFamily="18" charset="0"/>
                <a:cs typeface="Times New Roman" pitchFamily="18" charset="0"/>
              </a:rPr>
              <a:t>a adultă</a:t>
            </a:r>
            <a:endParaRPr lang="en-US" sz="2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905000"/>
            <a:ext cx="7239000" cy="4550736"/>
          </a:xfrm>
        </p:spPr>
        <p:txBody>
          <a:bodyPr>
            <a:normAutofit/>
          </a:bodyPr>
          <a:lstStyle/>
          <a:p>
            <a:pPr>
              <a:buFont typeface="Wingdings" pitchFamily="2" charset="2"/>
              <a:buChar char="Ø"/>
            </a:pPr>
            <a:r>
              <a:rPr lang="vi-VN" sz="2400" dirty="0" smtClean="0">
                <a:latin typeface="Times New Roman" pitchFamily="18" charset="0"/>
                <a:cs typeface="Times New Roman" pitchFamily="18" charset="0"/>
              </a:rPr>
              <a:t>Numeroase studii au relevat că un consum ridicat de fructe şi legume scade riscul pentru unele boli grave cum ar fi bolile de inimă, diabetul zaharat de tip 2, unele cancere (în special ale tubului digestiv</a:t>
            </a:r>
            <a:r>
              <a:rPr lang="vi-VN" sz="2400" dirty="0" smtClean="0"/>
              <a:t>)</a:t>
            </a:r>
            <a:endParaRPr lang="en-US" sz="2400" dirty="0" smtClean="0"/>
          </a:p>
          <a:p>
            <a:pPr>
              <a:buFont typeface="Wingdings" pitchFamily="2" charset="2"/>
              <a:buChar char="Ø"/>
            </a:pPr>
            <a:r>
              <a:rPr lang="vi-VN" sz="2400" dirty="0" smtClean="0">
                <a:latin typeface="Times New Roman" pitchFamily="18" charset="0"/>
                <a:cs typeface="Times New Roman" pitchFamily="18" charset="0"/>
              </a:rPr>
              <a:t>Deşi este unanim recunoscut faptul că fructele şi legumele trebuie consumate zilnic, un studiu realizat în România arată că numai jumătate dintre copiii de 11 ani mănâncă fructe în fiecare zi (53% dintre fete şi 42% dintre băie</a:t>
            </a:r>
            <a:r>
              <a:rPr lang="vi-VN" sz="2400" dirty="0" smtClean="0">
                <a:cs typeface="Times New Roman" pitchFamily="18" charset="0"/>
              </a:rPr>
              <a:t>ț</a:t>
            </a:r>
            <a:r>
              <a:rPr lang="vi-VN" sz="2400" dirty="0" smtClean="0">
                <a:latin typeface="Times New Roman" pitchFamily="18" charset="0"/>
                <a:cs typeface="Times New Roman" pitchFamily="18" charset="0"/>
              </a:rPr>
              <a:t>i). Acest consum scade cu vârsta, ajungându-se ca, la vârsta de 15 ani, să consume fructe zilnic doar 40% dintre fete şi 29% dintre băie</a:t>
            </a:r>
            <a:r>
              <a:rPr lang="vi-VN" sz="2400" dirty="0" smtClean="0">
                <a:cs typeface="Times New Roman" pitchFamily="18" charset="0"/>
              </a:rPr>
              <a:t>ț</a:t>
            </a:r>
            <a:r>
              <a:rPr lang="vi-VN" sz="2400" dirty="0" smtClean="0">
                <a:latin typeface="Times New Roman" pitchFamily="18" charset="0"/>
                <a:cs typeface="Times New Roman" pitchFamily="18" charset="0"/>
              </a:rPr>
              <a:t>i. </a:t>
            </a:r>
            <a:endParaRPr lang="en-US" sz="2400" dirty="0">
              <a:latin typeface="Times New Roman" pitchFamily="18" charset="0"/>
              <a:cs typeface="Times New Roman" pitchFamily="18" charset="0"/>
            </a:endParaRPr>
          </a:p>
        </p:txBody>
      </p:sp>
      <p:sp>
        <p:nvSpPr>
          <p:cNvPr id="19458" name="AutoShape 2" descr="Electric decalaj Materialism imagini cu legume si fructe croazieră  Apartament neglijen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9460" name="AutoShape 4" descr="Electric decalaj Materialism imagini cu legume si fructe croazieră  Apartament neglijen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9462" name="AutoShape 6" descr="Ilustrații de stoc cu Legume Fructe Fundal Realist - Descarca imaginea acum  - Fruct, Legumă, Aliment crud - iStoc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9464" name="Picture 8" descr="Fructe și legume de sezon - calendarul fructelor și legumelor în funcție de  anotimp | Lifestyle | Viva.ro"/>
          <p:cNvPicPr>
            <a:picLocks noChangeAspect="1" noChangeArrowheads="1"/>
          </p:cNvPicPr>
          <p:nvPr/>
        </p:nvPicPr>
        <p:blipFill>
          <a:blip r:embed="rId2"/>
          <a:srcRect/>
          <a:stretch>
            <a:fillRect/>
          </a:stretch>
        </p:blipFill>
        <p:spPr bwMode="auto">
          <a:xfrm>
            <a:off x="304800" y="228600"/>
            <a:ext cx="2705100" cy="168592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latin typeface="Times New Roman" pitchFamily="18" charset="0"/>
                <a:cs typeface="Times New Roman" pitchFamily="18" charset="0"/>
              </a:rPr>
              <a:t>Cate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fructe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a:t>
            </a:r>
            <a:r>
              <a:rPr lang="en-US" dirty="0" smtClean="0">
                <a:latin typeface="Times New Roman" pitchFamily="18" charset="0"/>
                <a:cs typeface="Times New Roman" pitchFamily="18" charset="0"/>
              </a:rPr>
              <a:t> legume </a:t>
            </a:r>
            <a:r>
              <a:rPr lang="en-US" dirty="0" err="1" smtClean="0">
                <a:latin typeface="Times New Roman" pitchFamily="18" charset="0"/>
                <a:cs typeface="Times New Roman" pitchFamily="18" charset="0"/>
              </a:rPr>
              <a:t>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trebui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manance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zilnic</a:t>
            </a:r>
            <a:r>
              <a:rPr lang="en-US" dirty="0" smtClean="0">
                <a:latin typeface="Times New Roman" pitchFamily="18" charset="0"/>
                <a:cs typeface="Times New Roman" pitchFamily="18" charset="0"/>
              </a:rPr>
              <a:t> un </a:t>
            </a:r>
            <a:r>
              <a:rPr lang="en-US" dirty="0" err="1" smtClean="0">
                <a:latin typeface="Times New Roman" pitchFamily="18" charset="0"/>
                <a:cs typeface="Times New Roman" pitchFamily="18" charset="0"/>
              </a:rPr>
              <a:t>copil</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2667000"/>
            <a:ext cx="8229600" cy="2438400"/>
          </a:xfrm>
        </p:spPr>
        <p:txBody>
          <a:bodyPr>
            <a:normAutofit/>
          </a:bodyPr>
          <a:lstStyle/>
          <a:p>
            <a:r>
              <a:rPr lang="vi-VN" sz="2400" dirty="0" smtClean="0">
                <a:latin typeface="Times New Roman" pitchFamily="18" charset="0"/>
                <a:cs typeface="Times New Roman" pitchFamily="18" charset="0"/>
              </a:rPr>
              <a:t>Se recomandă cinci por</a:t>
            </a:r>
            <a:r>
              <a:rPr lang="vi-VN" sz="2400" dirty="0" smtClean="0">
                <a:cs typeface="Times New Roman" pitchFamily="18" charset="0"/>
              </a:rPr>
              <a:t>ț</a:t>
            </a:r>
            <a:r>
              <a:rPr lang="vi-VN" sz="2400" dirty="0" smtClean="0">
                <a:latin typeface="Times New Roman" pitchFamily="18" charset="0"/>
                <a:cs typeface="Times New Roman" pitchFamily="18" charset="0"/>
              </a:rPr>
              <a:t>ii de fructe şi legume în fiecare zi.</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 O por</a:t>
            </a:r>
            <a:r>
              <a:rPr lang="vi-VN" sz="2400" dirty="0" smtClean="0">
                <a:cs typeface="Times New Roman" pitchFamily="18" charset="0"/>
              </a:rPr>
              <a:t>ț</a:t>
            </a:r>
            <a:r>
              <a:rPr lang="vi-VN" sz="2400" dirty="0" smtClean="0">
                <a:latin typeface="Times New Roman" pitchFamily="18" charset="0"/>
                <a:cs typeface="Times New Roman" pitchFamily="18" charset="0"/>
              </a:rPr>
              <a:t>ie este reprezentată de cantitatea ce încape în palma copilului</a:t>
            </a:r>
            <a:endParaRPr lang="en-US" sz="2400" dirty="0" smtClean="0">
              <a:latin typeface="Times New Roman" pitchFamily="18" charset="0"/>
              <a:cs typeface="Times New Roman" pitchFamily="18" charset="0"/>
            </a:endParaRPr>
          </a:p>
          <a:p>
            <a:r>
              <a:rPr lang="vi-VN" sz="2400" dirty="0" smtClean="0">
                <a:latin typeface="Times New Roman" pitchFamily="18" charset="0"/>
                <a:cs typeface="Times New Roman" pitchFamily="18" charset="0"/>
              </a:rPr>
              <a:t>Măsurători mai riguroase includ şi gramaje pe grupe de vârstă.</a:t>
            </a:r>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
        <p:nvSpPr>
          <p:cNvPr id="18434" name="AutoShape 2" descr="Legume și fructe autohtone în piețele agroalimentare din România - SURSE SI  RESURS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8436" name="AutoShape 4" descr="Legume și fructe autohtone în piețele agroalimentare din România - SURSE SI  RESURS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8438" name="Picture 6" descr="Legumele şi fructele lunii ianuarie | adevarul.ro"/>
          <p:cNvPicPr>
            <a:picLocks noChangeAspect="1" noChangeArrowheads="1"/>
          </p:cNvPicPr>
          <p:nvPr/>
        </p:nvPicPr>
        <p:blipFill>
          <a:blip r:embed="rId2"/>
          <a:srcRect/>
          <a:stretch>
            <a:fillRect/>
          </a:stretch>
        </p:blipFill>
        <p:spPr bwMode="auto">
          <a:xfrm>
            <a:off x="152400" y="4495800"/>
            <a:ext cx="2143125" cy="214312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2133600"/>
            <a:ext cx="8229600" cy="2743200"/>
          </a:xfrm>
        </p:spPr>
        <p:txBody>
          <a:bodyPr/>
          <a:lstStyle/>
          <a:p>
            <a:pPr>
              <a:buNone/>
            </a:pPr>
            <a:r>
              <a:rPr lang="en-US" sz="2400" b="1" dirty="0" smtClean="0">
                <a:latin typeface="Times New Roman" pitchFamily="18" charset="0"/>
                <a:cs typeface="Times New Roman" pitchFamily="18" charset="0"/>
              </a:rPr>
              <a:t>     </a:t>
            </a:r>
            <a:r>
              <a:rPr lang="vi-VN" sz="2400" b="1" dirty="0" smtClean="0">
                <a:latin typeface="Times New Roman" pitchFamily="18" charset="0"/>
                <a:cs typeface="Times New Roman" pitchFamily="18" charset="0"/>
              </a:rPr>
              <a:t>Se recomandă</a:t>
            </a:r>
            <a:r>
              <a:rPr lang="en-US" sz="2400" b="1" dirty="0" smtClean="0">
                <a:latin typeface="Times New Roman" pitchFamily="18" charset="0"/>
                <a:cs typeface="Times New Roman" pitchFamily="18" charset="0"/>
              </a:rPr>
              <a:t>:</a:t>
            </a:r>
          </a:p>
          <a:p>
            <a:pPr>
              <a:buNone/>
            </a:pPr>
            <a:endParaRPr lang="vi-VN" sz="2400" dirty="0">
              <a:latin typeface="Times New Roman" pitchFamily="18" charset="0"/>
              <a:cs typeface="Times New Roman" pitchFamily="18" charset="0"/>
            </a:endParaRPr>
          </a:p>
          <a:p>
            <a:pPr>
              <a:buFont typeface="Wingdings" pitchFamily="2" charset="2"/>
              <a:buChar char="Ø"/>
            </a:pPr>
            <a:r>
              <a:rPr lang="vi-VN" sz="2400" dirty="0">
                <a:latin typeface="Times New Roman" pitchFamily="18" charset="0"/>
                <a:cs typeface="Times New Roman" pitchFamily="18" charset="0"/>
              </a:rPr>
              <a:t>Minim </a:t>
            </a:r>
            <a:r>
              <a:rPr lang="vi-VN" sz="2400" dirty="0" smtClean="0">
                <a:latin typeface="Times New Roman" pitchFamily="18" charset="0"/>
                <a:cs typeface="Times New Roman" pitchFamily="18" charset="0"/>
              </a:rPr>
              <a:t>7</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legume </a:t>
            </a:r>
            <a:r>
              <a:rPr lang="vi-VN" sz="2400" dirty="0">
                <a:latin typeface="Times New Roman" pitchFamily="18" charset="0"/>
                <a:cs typeface="Times New Roman" pitchFamily="18" charset="0"/>
              </a:rPr>
              <a:t>pe </a:t>
            </a:r>
            <a:r>
              <a:rPr lang="vi-VN" sz="2400" dirty="0" smtClean="0">
                <a:latin typeface="Times New Roman" pitchFamily="18" charset="0"/>
                <a:cs typeface="Times New Roman" pitchFamily="18" charset="0"/>
              </a:rPr>
              <a:t>zi</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5</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un </a:t>
            </a:r>
            <a:r>
              <a:rPr lang="vi-VN" sz="2400" dirty="0">
                <a:latin typeface="Times New Roman" pitchFamily="18" charset="0"/>
                <a:cs typeface="Times New Roman" pitchFamily="18" charset="0"/>
              </a:rPr>
              <a:t>morcov, un ardei,legume rase, </a:t>
            </a:r>
            <a:r>
              <a:rPr lang="vi-VN" sz="2400" dirty="0" smtClean="0">
                <a:latin typeface="Times New Roman" pitchFamily="18" charset="0"/>
                <a:cs typeface="Times New Roman" pitchFamily="18" charset="0"/>
              </a:rPr>
              <a:t>salată</a:t>
            </a:r>
            <a:r>
              <a:rPr lang="en-US" sz="2400" dirty="0" smtClean="0">
                <a:latin typeface="Times New Roman" pitchFamily="18" charset="0"/>
                <a:cs typeface="Times New Roman" pitchFamily="18" charset="0"/>
              </a:rPr>
              <a:t>;</a:t>
            </a:r>
            <a:endParaRPr lang="vi-VN" sz="2400" dirty="0">
              <a:latin typeface="Times New Roman" pitchFamily="18" charset="0"/>
              <a:cs typeface="Times New Roman" pitchFamily="18" charset="0"/>
            </a:endParaRPr>
          </a:p>
          <a:p>
            <a:pPr>
              <a:buFont typeface="Wingdings" pitchFamily="2" charset="2"/>
              <a:buChar char="Ø"/>
            </a:pPr>
            <a:r>
              <a:rPr lang="vi-VN" sz="2400" dirty="0">
                <a:latin typeface="Times New Roman" pitchFamily="18" charset="0"/>
                <a:cs typeface="Times New Roman" pitchFamily="18" charset="0"/>
              </a:rPr>
              <a:t>Minim 7 </a:t>
            </a:r>
            <a:r>
              <a:rPr lang="en-US" sz="2400" dirty="0" smtClean="0">
                <a:latin typeface="Times New Roman" pitchFamily="18" charset="0"/>
                <a:cs typeface="Times New Roman" pitchFamily="18" charset="0"/>
              </a:rPr>
              <a:t>f</a:t>
            </a:r>
            <a:r>
              <a:rPr lang="vi-VN" sz="2400" dirty="0" smtClean="0">
                <a:latin typeface="Times New Roman" pitchFamily="18" charset="0"/>
                <a:cs typeface="Times New Roman" pitchFamily="18" charset="0"/>
              </a:rPr>
              <a:t>ructe </a:t>
            </a:r>
            <a:r>
              <a:rPr lang="vi-VN" sz="2400" dirty="0">
                <a:latin typeface="Times New Roman" pitchFamily="18" charset="0"/>
                <a:cs typeface="Times New Roman" pitchFamily="18" charset="0"/>
              </a:rPr>
              <a:t>pe zi </a:t>
            </a:r>
            <a:r>
              <a:rPr lang="vi-VN"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eventual </a:t>
            </a:r>
            <a:r>
              <a:rPr lang="vi-VN" sz="2400" dirty="0">
                <a:latin typeface="Times New Roman" pitchFamily="18" charset="0"/>
                <a:cs typeface="Times New Roman" pitchFamily="18" charset="0"/>
              </a:rPr>
              <a:t>le poate </a:t>
            </a:r>
            <a:r>
              <a:rPr lang="en-US" sz="2400" dirty="0" smtClean="0">
                <a:latin typeface="Times New Roman" pitchFamily="18" charset="0"/>
                <a:cs typeface="Times New Roman" pitchFamily="18" charset="0"/>
              </a:rPr>
              <a:t>f</a:t>
            </a:r>
            <a:r>
              <a:rPr lang="vi-VN" sz="2400" dirty="0" smtClean="0">
                <a:latin typeface="Times New Roman" pitchFamily="18" charset="0"/>
                <a:cs typeface="Times New Roman" pitchFamily="18" charset="0"/>
              </a:rPr>
              <a:t>ace</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suc </a:t>
            </a:r>
            <a:r>
              <a:rPr lang="vi-VN" sz="2400" dirty="0">
                <a:latin typeface="Times New Roman" pitchFamily="18" charset="0"/>
                <a:cs typeface="Times New Roman" pitchFamily="18" charset="0"/>
              </a:rPr>
              <a:t>sau salată de </a:t>
            </a:r>
            <a:r>
              <a:rPr lang="en-US" sz="2400" dirty="0" smtClean="0">
                <a:latin typeface="Times New Roman" pitchFamily="18" charset="0"/>
                <a:cs typeface="Times New Roman" pitchFamily="18" charset="0"/>
              </a:rPr>
              <a:t>f</a:t>
            </a:r>
            <a:r>
              <a:rPr lang="vi-VN" sz="2400" dirty="0" smtClean="0">
                <a:latin typeface="Times New Roman" pitchFamily="18" charset="0"/>
                <a:cs typeface="Times New Roman" pitchFamily="18" charset="0"/>
              </a:rPr>
              <a:t>ructe</a:t>
            </a:r>
            <a:r>
              <a:rPr lang="en-US" sz="2400" dirty="0" smtClean="0">
                <a:latin typeface="Times New Roman" pitchFamily="18" charset="0"/>
                <a:cs typeface="Times New Roman" pitchFamily="18" charset="0"/>
              </a:rPr>
              <a:t>)</a:t>
            </a:r>
            <a:r>
              <a:rPr lang="en-US" sz="2400" dirty="0">
                <a:latin typeface="Times New Roman" pitchFamily="18" charset="0"/>
                <a:cs typeface="Times New Roman" pitchFamily="18" charset="0"/>
              </a:rPr>
              <a:t>;</a:t>
            </a:r>
            <a:endParaRPr lang="vi-VN" sz="2400" dirty="0">
              <a:latin typeface="Times New Roman" pitchFamily="18" charset="0"/>
              <a:cs typeface="Times New Roman" pitchFamily="18" charset="0"/>
            </a:endParaRPr>
          </a:p>
          <a:p>
            <a:endParaRPr lang="en-US" dirty="0"/>
          </a:p>
        </p:txBody>
      </p:sp>
      <p:pic>
        <p:nvPicPr>
          <p:cNvPr id="21508" name="Picture 4" descr="Legumele şi fructele proaspete de import și din producția internă, la  control"/>
          <p:cNvPicPr>
            <a:picLocks noChangeAspect="1" noChangeArrowheads="1"/>
          </p:cNvPicPr>
          <p:nvPr/>
        </p:nvPicPr>
        <p:blipFill>
          <a:blip r:embed="rId2"/>
          <a:srcRect/>
          <a:stretch>
            <a:fillRect/>
          </a:stretch>
        </p:blipFill>
        <p:spPr bwMode="auto">
          <a:xfrm>
            <a:off x="228600" y="4876800"/>
            <a:ext cx="2619375" cy="174307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latin typeface="Times New Roman" pitchFamily="18" charset="0"/>
                <a:cs typeface="Times New Roman" pitchFamily="18" charset="0"/>
              </a:rPr>
              <a:t>Ce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fructe</a:t>
            </a:r>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ş</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legume </a:t>
            </a:r>
            <a:r>
              <a:rPr lang="en-US" dirty="0" err="1" smtClean="0">
                <a:latin typeface="Times New Roman" pitchFamily="18" charset="0"/>
                <a:cs typeface="Times New Roman" pitchFamily="18" charset="0"/>
              </a:rPr>
              <a:t>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trebui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manance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copilul</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r>
              <a:rPr lang="en-US" sz="2400" dirty="0" err="1" smtClean="0">
                <a:latin typeface="Times New Roman" pitchFamily="18" charset="0"/>
                <a:cs typeface="Times New Roman" pitchFamily="18" charset="0"/>
              </a:rPr>
              <a:t>Orice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fructe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şi</a:t>
            </a:r>
            <a:r>
              <a:rPr lang="en-US" sz="2400" dirty="0" smtClean="0">
                <a:latin typeface="Times New Roman" pitchFamily="18" charset="0"/>
                <a:cs typeface="Times New Roman" pitchFamily="18" charset="0"/>
              </a:rPr>
              <a:t> legume </a:t>
            </a:r>
            <a:r>
              <a:rPr lang="en-US" sz="2400" dirty="0" err="1" smtClean="0">
                <a:latin typeface="Times New Roman" pitchFamily="18" charset="0"/>
                <a:cs typeface="Times New Roman" pitchFamily="18" charset="0"/>
              </a:rPr>
              <a:t>sunt</a:t>
            </a:r>
            <a:r>
              <a:rPr lang="en-US" sz="2400" dirty="0" smtClean="0">
                <a:latin typeface="Times New Roman" pitchFamily="18" charset="0"/>
                <a:cs typeface="Times New Roman" pitchFamily="18" charset="0"/>
              </a:rPr>
              <a:t> benefice </a:t>
            </a:r>
            <a:r>
              <a:rPr lang="en-US" sz="2400" dirty="0" err="1" smtClean="0">
                <a:latin typeface="Times New Roman" pitchFamily="18" charset="0"/>
                <a:cs typeface="Times New Roman" pitchFamily="18" charset="0"/>
              </a:rPr>
              <a:t>pentru</a:t>
            </a:r>
            <a:r>
              <a:rPr lang="en-US" sz="2400" dirty="0" smtClean="0">
                <a:latin typeface="Times New Roman" pitchFamily="18" charset="0"/>
                <a:cs typeface="Times New Roman" pitchFamily="18" charset="0"/>
              </a:rPr>
              <a:t> organism.</a:t>
            </a:r>
          </a:p>
          <a:p>
            <a:r>
              <a:rPr lang="vi-VN" sz="2400" dirty="0" smtClean="0">
                <a:latin typeface="Times New Roman" pitchFamily="18" charset="0"/>
                <a:cs typeface="Times New Roman" pitchFamily="18" charset="0"/>
              </a:rPr>
              <a:t>Cu cât copilul mănâncă o varietate mai mare de fructe şi legume, cu atât este mai câştigat</a:t>
            </a:r>
            <a:endParaRPr lang="en-US" sz="2400" dirty="0" smtClean="0">
              <a:latin typeface="Times New Roman" pitchFamily="18" charset="0"/>
              <a:cs typeface="Times New Roman" pitchFamily="18" charset="0"/>
            </a:endParaRPr>
          </a:p>
          <a:p>
            <a:r>
              <a:rPr lang="en-US" sz="2400" dirty="0" err="1" smtClean="0">
                <a:latin typeface="Times New Roman" pitchFamily="18" charset="0"/>
                <a:cs typeface="Times New Roman" pitchFamily="18" charset="0"/>
              </a:rPr>
              <a:t>Privind</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disponibilitatea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fructelor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şi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legumelor</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vara şi toamna suntem privilegia</a:t>
            </a:r>
            <a:r>
              <a:rPr lang="vi-VN" sz="2400" dirty="0" smtClean="0">
                <a:cs typeface="Times New Roman" pitchFamily="18" charset="0"/>
              </a:rPr>
              <a:t>ț</a:t>
            </a:r>
            <a:r>
              <a:rPr lang="vi-VN" sz="2400" dirty="0" smtClean="0">
                <a:latin typeface="Times New Roman" pitchFamily="18" charset="0"/>
                <a:cs typeface="Times New Roman" pitchFamily="18" charset="0"/>
              </a:rPr>
              <a:t>i de o ofertă considerabilă de fructe şi legume autohtone, mai gustoase şi mai proaspete</a:t>
            </a:r>
            <a:endParaRPr lang="en-US" sz="2400" dirty="0" smtClean="0">
              <a:latin typeface="Times New Roman" pitchFamily="18" charset="0"/>
              <a:cs typeface="Times New Roman" pitchFamily="18" charset="0"/>
            </a:endParaRPr>
          </a:p>
          <a:p>
            <a:r>
              <a:rPr lang="vi-VN" sz="2400" dirty="0" smtClean="0">
                <a:latin typeface="Times New Roman" pitchFamily="18" charset="0"/>
                <a:cs typeface="Times New Roman" pitchFamily="18" charset="0"/>
              </a:rPr>
              <a:t>Pentru a beneficia cât mai mult de calită</a:t>
            </a:r>
            <a:r>
              <a:rPr lang="vi-VN" sz="2400" dirty="0" smtClean="0">
                <a:cs typeface="Times New Roman" pitchFamily="18" charset="0"/>
              </a:rPr>
              <a:t>ț</a:t>
            </a:r>
            <a:r>
              <a:rPr lang="vi-VN" sz="2400" dirty="0" smtClean="0">
                <a:latin typeface="Times New Roman" pitchFamily="18" charset="0"/>
                <a:cs typeface="Times New Roman" pitchFamily="18" charset="0"/>
              </a:rPr>
              <a:t>ile fructelor şi legumelor, alege</a:t>
            </a:r>
            <a:r>
              <a:rPr lang="vi-VN" sz="2400" dirty="0" smtClean="0">
                <a:cs typeface="Times New Roman" pitchFamily="18" charset="0"/>
              </a:rPr>
              <a:t>ț</a:t>
            </a:r>
            <a:r>
              <a:rPr lang="vi-VN" sz="2400" dirty="0" smtClean="0">
                <a:latin typeface="Times New Roman" pitchFamily="18" charset="0"/>
                <a:cs typeface="Times New Roman" pitchFamily="18" charset="0"/>
              </a:rPr>
              <a:t>i să oferi</a:t>
            </a:r>
            <a:r>
              <a:rPr lang="vi-VN" sz="2400" dirty="0" smtClean="0">
                <a:cs typeface="Times New Roman" pitchFamily="18" charset="0"/>
              </a:rPr>
              <a:t>ț</a:t>
            </a:r>
            <a:r>
              <a:rPr lang="vi-VN" sz="2400" dirty="0" smtClean="0">
                <a:latin typeface="Times New Roman" pitchFamily="18" charset="0"/>
                <a:cs typeface="Times New Roman" pitchFamily="18" charset="0"/>
              </a:rPr>
              <a:t>i copiilor fructele de sezon – mai aromate, mai proaspete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gustoase</a:t>
            </a:r>
            <a:endParaRPr lang="en-US" sz="2400" dirty="0">
              <a:latin typeface="Times New Roman" pitchFamily="18" charset="0"/>
              <a:cs typeface="Times New Roman" pitchFamily="18" charset="0"/>
            </a:endParaRPr>
          </a:p>
        </p:txBody>
      </p:sp>
      <p:pic>
        <p:nvPicPr>
          <p:cNvPr id="17410" name="Picture 2" descr="Economica.net - Reorganizarea producţiei legumelor şi fructelor, esenţială  pentru valorificarea potenţialului în domeniu - Mihai Micu, Ministerul  Agriculturii - Economica.net"/>
          <p:cNvPicPr>
            <a:picLocks noChangeAspect="1" noChangeArrowheads="1"/>
          </p:cNvPicPr>
          <p:nvPr/>
        </p:nvPicPr>
        <p:blipFill>
          <a:blip r:embed="rId2"/>
          <a:srcRect/>
          <a:stretch>
            <a:fillRect/>
          </a:stretch>
        </p:blipFill>
        <p:spPr bwMode="auto">
          <a:xfrm>
            <a:off x="5867400" y="4800600"/>
            <a:ext cx="3086100" cy="17526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latin typeface="Times New Roman" pitchFamily="18" charset="0"/>
                <a:cs typeface="Times New Roman" pitchFamily="18" charset="0"/>
              </a:rPr>
              <a:t>Tipuri</a:t>
            </a:r>
            <a:r>
              <a:rPr lang="en-US" dirty="0">
                <a:latin typeface="Times New Roman" pitchFamily="18" charset="0"/>
                <a:cs typeface="Times New Roman" pitchFamily="18" charset="0"/>
              </a:rPr>
              <a:t> de </a:t>
            </a:r>
            <a:r>
              <a:rPr lang="en-US" dirty="0" err="1">
                <a:latin typeface="Times New Roman" pitchFamily="18" charset="0"/>
                <a:cs typeface="Times New Roman" pitchFamily="18" charset="0"/>
              </a:rPr>
              <a:t>fructe</a:t>
            </a:r>
            <a:r>
              <a:rPr lang="en-US" dirty="0"/>
              <a:t/>
            </a:r>
            <a:br>
              <a:rPr lang="en-US" dirty="0"/>
            </a:br>
            <a:endParaRPr lang="en-US" dirty="0"/>
          </a:p>
        </p:txBody>
      </p:sp>
      <p:sp>
        <p:nvSpPr>
          <p:cNvPr id="3" name="Content Placeholder 2"/>
          <p:cNvSpPr>
            <a:spLocks noGrp="1"/>
          </p:cNvSpPr>
          <p:nvPr>
            <p:ph idx="1"/>
          </p:nvPr>
        </p:nvSpPr>
        <p:spPr>
          <a:xfrm>
            <a:off x="457200" y="990600"/>
            <a:ext cx="8229600" cy="5135563"/>
          </a:xfrm>
        </p:spPr>
        <p:txBody>
          <a:bodyPr>
            <a:normAutofit fontScale="85000" lnSpcReduction="20000"/>
          </a:bodyPr>
          <a:lstStyle/>
          <a:p>
            <a:pPr>
              <a:buFont typeface="Wingdings" pitchFamily="2" charset="2"/>
              <a:buChar char="Ø"/>
            </a:pPr>
            <a:r>
              <a:rPr lang="vi-VN" sz="2800" dirty="0">
                <a:latin typeface="Times New Roman" pitchFamily="18" charset="0"/>
                <a:cs typeface="Times New Roman" pitchFamily="18" charset="0"/>
              </a:rPr>
              <a:t>Fructul este partea dulce, cărnoasă și comestibilă a unei plante ce conține în general semințe. Se consumă de obicei crude, deși unele soiuri pot fi gătite.</a:t>
            </a:r>
          </a:p>
          <a:p>
            <a:pPr>
              <a:buFont typeface="Wingdings" pitchFamily="2" charset="2"/>
              <a:buChar char="Ø"/>
            </a:pPr>
            <a:r>
              <a:rPr lang="vi-VN" sz="2800" dirty="0">
                <a:latin typeface="Times New Roman" pitchFamily="18" charset="0"/>
                <a:cs typeface="Times New Roman" pitchFamily="18" charset="0"/>
              </a:rPr>
              <a:t>Acestea se prezintă într-o mare varietate de culori, forme și arome. Printre tipurile comune de fructe care sunt ușor de găsit se numără:</a:t>
            </a:r>
          </a:p>
          <a:p>
            <a:pPr>
              <a:buNone/>
            </a:pPr>
            <a:r>
              <a:rPr lang="en-US" sz="3100" dirty="0" smtClean="0">
                <a:latin typeface="Times New Roman" pitchFamily="18" charset="0"/>
                <a:cs typeface="Times New Roman" pitchFamily="18" charset="0"/>
              </a:rPr>
              <a:t>     - </a:t>
            </a:r>
            <a:r>
              <a:rPr lang="vi-VN" sz="3100" dirty="0" smtClean="0">
                <a:latin typeface="Times New Roman" pitchFamily="18" charset="0"/>
                <a:cs typeface="Times New Roman" pitchFamily="18" charset="0"/>
              </a:rPr>
              <a:t>merele </a:t>
            </a:r>
            <a:r>
              <a:rPr lang="vi-VN" sz="3100" dirty="0">
                <a:latin typeface="Times New Roman" pitchFamily="18" charset="0"/>
                <a:cs typeface="Times New Roman" pitchFamily="18" charset="0"/>
              </a:rPr>
              <a:t>și perele;</a:t>
            </a:r>
          </a:p>
          <a:p>
            <a:pPr>
              <a:buNone/>
            </a:pPr>
            <a:r>
              <a:rPr lang="en-US" sz="3100" dirty="0" smtClean="0">
                <a:latin typeface="Times New Roman" pitchFamily="18" charset="0"/>
                <a:cs typeface="Times New Roman" pitchFamily="18" charset="0"/>
              </a:rPr>
              <a:t>     - </a:t>
            </a:r>
            <a:r>
              <a:rPr lang="vi-VN" sz="3100" dirty="0" smtClean="0">
                <a:latin typeface="Times New Roman" pitchFamily="18" charset="0"/>
                <a:cs typeface="Times New Roman" pitchFamily="18" charset="0"/>
              </a:rPr>
              <a:t>citrice </a:t>
            </a:r>
            <a:r>
              <a:rPr lang="vi-VN" sz="3100" dirty="0">
                <a:latin typeface="Times New Roman" pitchFamily="18" charset="0"/>
                <a:cs typeface="Times New Roman" pitchFamily="18" charset="0"/>
              </a:rPr>
              <a:t>- portocale, grapefruit, mandarine și lămâi verzi;</a:t>
            </a:r>
          </a:p>
          <a:p>
            <a:pPr>
              <a:buNone/>
            </a:pPr>
            <a:r>
              <a:rPr lang="en-US" sz="3100" dirty="0" smtClean="0">
                <a:latin typeface="Times New Roman" pitchFamily="18" charset="0"/>
                <a:cs typeface="Times New Roman" pitchFamily="18" charset="0"/>
              </a:rPr>
              <a:t>     - </a:t>
            </a:r>
            <a:r>
              <a:rPr lang="vi-VN" sz="3100" dirty="0" smtClean="0">
                <a:latin typeface="Times New Roman" pitchFamily="18" charset="0"/>
                <a:cs typeface="Times New Roman" pitchFamily="18" charset="0"/>
              </a:rPr>
              <a:t>fructe </a:t>
            </a:r>
            <a:r>
              <a:rPr lang="vi-VN" sz="3100" dirty="0">
                <a:latin typeface="Times New Roman" pitchFamily="18" charset="0"/>
                <a:cs typeface="Times New Roman" pitchFamily="18" charset="0"/>
              </a:rPr>
              <a:t>cu sâmburi - nectarine, caise, piersici și prune;</a:t>
            </a:r>
          </a:p>
          <a:p>
            <a:pPr>
              <a:buNone/>
            </a:pPr>
            <a:r>
              <a:rPr lang="en-US" sz="3100" dirty="0" smtClean="0">
                <a:latin typeface="Times New Roman" pitchFamily="18" charset="0"/>
                <a:cs typeface="Times New Roman" pitchFamily="18" charset="0"/>
              </a:rPr>
              <a:t>     - </a:t>
            </a:r>
            <a:r>
              <a:rPr lang="vi-VN" sz="3100" dirty="0" smtClean="0">
                <a:latin typeface="Times New Roman" pitchFamily="18" charset="0"/>
                <a:cs typeface="Times New Roman" pitchFamily="18" charset="0"/>
              </a:rPr>
              <a:t>tropicale </a:t>
            </a:r>
            <a:r>
              <a:rPr lang="vi-VN" sz="3100" dirty="0">
                <a:latin typeface="Times New Roman" pitchFamily="18" charset="0"/>
                <a:cs typeface="Times New Roman" pitchFamily="18" charset="0"/>
              </a:rPr>
              <a:t>și exotice - banane și mango;</a:t>
            </a:r>
          </a:p>
          <a:p>
            <a:pPr>
              <a:buNone/>
            </a:pPr>
            <a:r>
              <a:rPr lang="en-US" sz="3100" dirty="0" smtClean="0">
                <a:latin typeface="Times New Roman" pitchFamily="18" charset="0"/>
                <a:cs typeface="Times New Roman" pitchFamily="18" charset="0"/>
              </a:rPr>
              <a:t>     - </a:t>
            </a:r>
            <a:r>
              <a:rPr lang="vi-VN" sz="3100" dirty="0" smtClean="0">
                <a:latin typeface="Times New Roman" pitchFamily="18" charset="0"/>
                <a:cs typeface="Times New Roman" pitchFamily="18" charset="0"/>
              </a:rPr>
              <a:t>fructe </a:t>
            </a:r>
            <a:r>
              <a:rPr lang="vi-VN" sz="3100" dirty="0">
                <a:latin typeface="Times New Roman" pitchFamily="18" charset="0"/>
                <a:cs typeface="Times New Roman" pitchFamily="18" charset="0"/>
              </a:rPr>
              <a:t>de pădure - căpșuni, zmeură, afine, </a:t>
            </a:r>
            <a:r>
              <a:rPr lang="vi-VN" sz="3100" dirty="0" smtClean="0">
                <a:latin typeface="Times New Roman" pitchFamily="18" charset="0"/>
                <a:cs typeface="Times New Roman" pitchFamily="18" charset="0"/>
              </a:rPr>
              <a:t>kiwi;</a:t>
            </a:r>
            <a:endParaRPr lang="vi-VN" sz="3100" dirty="0">
              <a:latin typeface="Times New Roman" pitchFamily="18" charset="0"/>
              <a:cs typeface="Times New Roman" pitchFamily="18" charset="0"/>
            </a:endParaRPr>
          </a:p>
          <a:p>
            <a:pPr>
              <a:buNone/>
            </a:pPr>
            <a:r>
              <a:rPr lang="en-US" sz="3100" dirty="0" smtClean="0">
                <a:latin typeface="Times New Roman" pitchFamily="18" charset="0"/>
                <a:cs typeface="Times New Roman" pitchFamily="18" charset="0"/>
              </a:rPr>
              <a:t>     - </a:t>
            </a:r>
            <a:r>
              <a:rPr lang="vi-VN" sz="3100" dirty="0" smtClean="0">
                <a:latin typeface="Times New Roman" pitchFamily="18" charset="0"/>
                <a:cs typeface="Times New Roman" pitchFamily="18" charset="0"/>
              </a:rPr>
              <a:t>pepeni</a:t>
            </a:r>
            <a:r>
              <a:rPr lang="vi-VN" sz="3100" dirty="0">
                <a:latin typeface="Times New Roman" pitchFamily="18" charset="0"/>
                <a:cs typeface="Times New Roman" pitchFamily="18" charset="0"/>
              </a:rPr>
              <a:t>;</a:t>
            </a:r>
          </a:p>
          <a:p>
            <a:pPr>
              <a:buNone/>
            </a:pPr>
            <a:r>
              <a:rPr lang="en-US" sz="3100" dirty="0" smtClean="0">
                <a:latin typeface="Times New Roman" pitchFamily="18" charset="0"/>
                <a:cs typeface="Times New Roman" pitchFamily="18" charset="0"/>
              </a:rPr>
              <a:t>     - </a:t>
            </a:r>
            <a:r>
              <a:rPr lang="vi-VN" sz="3100" dirty="0" smtClean="0">
                <a:latin typeface="Times New Roman" pitchFamily="18" charset="0"/>
                <a:cs typeface="Times New Roman" pitchFamily="18" charset="0"/>
              </a:rPr>
              <a:t>roșii </a:t>
            </a:r>
            <a:r>
              <a:rPr lang="vi-VN" sz="3100" dirty="0">
                <a:latin typeface="Times New Roman" pitchFamily="18" charset="0"/>
                <a:cs typeface="Times New Roman" pitchFamily="18" charset="0"/>
              </a:rPr>
              <a:t>și avocado.</a:t>
            </a:r>
          </a:p>
          <a:p>
            <a:endParaRPr lang="en-US" dirty="0"/>
          </a:p>
        </p:txBody>
      </p:sp>
      <p:pic>
        <p:nvPicPr>
          <p:cNvPr id="27650" name="Picture 2" descr="fructe - ultimele știri | adevarul.ro"/>
          <p:cNvPicPr>
            <a:picLocks noChangeAspect="1" noChangeArrowheads="1"/>
          </p:cNvPicPr>
          <p:nvPr/>
        </p:nvPicPr>
        <p:blipFill>
          <a:blip r:embed="rId2"/>
          <a:srcRect/>
          <a:stretch>
            <a:fillRect/>
          </a:stretch>
        </p:blipFill>
        <p:spPr bwMode="auto">
          <a:xfrm>
            <a:off x="5029200" y="4876800"/>
            <a:ext cx="3352800" cy="1666875"/>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4.jpeg"/></Relationships>
</file>

<file path=ppt/theme/_rels/theme4.xml.rels><?xml version="1.0" encoding="UTF-8" standalone="yes"?>
<Relationships xmlns="http://schemas.openxmlformats.org/package/2006/relationships"><Relationship Id="rId1" Type="http://schemas.openxmlformats.org/officeDocument/2006/relationships/image" Target="../media/image5.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4.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323</TotalTime>
  <Words>713</Words>
  <Application>Microsoft Office PowerPoint</Application>
  <PresentationFormat>On-screen Show (4:3)</PresentationFormat>
  <Paragraphs>69</Paragraphs>
  <Slides>14</Slides>
  <Notes>0</Notes>
  <HiddenSlides>0</HiddenSlides>
  <MMClips>0</MMClips>
  <ScaleCrop>false</ScaleCrop>
  <HeadingPairs>
    <vt:vector size="4" baseType="variant">
      <vt:variant>
        <vt:lpstr>Theme</vt:lpstr>
      </vt:variant>
      <vt:variant>
        <vt:i4>4</vt:i4>
      </vt:variant>
      <vt:variant>
        <vt:lpstr>Slide Titles</vt:lpstr>
      </vt:variant>
      <vt:variant>
        <vt:i4>14</vt:i4>
      </vt:variant>
    </vt:vector>
  </HeadingPairs>
  <TitlesOfParts>
    <vt:vector size="18" baseType="lpstr">
      <vt:lpstr>Solstice</vt:lpstr>
      <vt:lpstr>Median</vt:lpstr>
      <vt:lpstr>Aspect</vt:lpstr>
      <vt:lpstr>Concourse</vt:lpstr>
      <vt:lpstr>Importanța consumului de fructe și legume </vt:lpstr>
      <vt:lpstr>Beneficiile fructelor și legumelor în alimentația copiilor: </vt:lpstr>
      <vt:lpstr>Slide 3</vt:lpstr>
      <vt:lpstr>Ce trebuie să ştim despre consumul de fructe şi legume</vt:lpstr>
      <vt:lpstr>Slide 5</vt:lpstr>
      <vt:lpstr>Cate fructe si legume ar trebui sa manance zilnic un copil </vt:lpstr>
      <vt:lpstr>Slide 7</vt:lpstr>
      <vt:lpstr>Ce fructe  şi legume ar trebui sa manance copilul?</vt:lpstr>
      <vt:lpstr>Tipuri de fructe </vt:lpstr>
      <vt:lpstr>Tipuri de legume </vt:lpstr>
      <vt:lpstr>Factori care influențează preferințele şi consumul de fructe şi legume</vt:lpstr>
      <vt:lpstr>            Sfaturi pentru a include mai multe fructe și legume în dieta copilului</vt:lpstr>
      <vt:lpstr>Concluzie</vt:lpstr>
      <vt:lpstr>Bibliografie: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Beneficiile Consumului de Fructe si Legume</dc:title>
  <dc:creator>Home</dc:creator>
  <cp:lastModifiedBy>Home</cp:lastModifiedBy>
  <cp:revision>33</cp:revision>
  <dcterms:created xsi:type="dcterms:W3CDTF">2024-04-07T12:36:18Z</dcterms:created>
  <dcterms:modified xsi:type="dcterms:W3CDTF">2024-04-07T17:59:58Z</dcterms:modified>
</cp:coreProperties>
</file>